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74" r:id="rId6"/>
    <p:sldId id="307" r:id="rId7"/>
    <p:sldId id="278" r:id="rId8"/>
    <p:sldId id="289" r:id="rId9"/>
    <p:sldId id="287" r:id="rId10"/>
    <p:sldId id="288" r:id="rId11"/>
    <p:sldId id="309" r:id="rId12"/>
    <p:sldId id="308" r:id="rId13"/>
    <p:sldId id="291" r:id="rId14"/>
    <p:sldId id="292" r:id="rId15"/>
    <p:sldId id="302" r:id="rId16"/>
    <p:sldId id="310" r:id="rId17"/>
    <p:sldId id="262" r:id="rId18"/>
    <p:sldId id="284" r:id="rId19"/>
    <p:sldId id="26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713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A8C121-4A12-4BEC-A21B-BCFBC6AF369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84AB28-6868-4762-8274-DCB178F2747A}">
      <dgm:prSet phldrT="[Текст]"/>
      <dgm:spPr/>
      <dgm:t>
        <a:bodyPr/>
        <a:lstStyle/>
        <a:p>
          <a:r>
            <a:rPr lang="ru-RU" dirty="0" smtClean="0"/>
            <a:t>Сфера социальных отношений</a:t>
          </a:r>
          <a:endParaRPr lang="ru-RU" dirty="0"/>
        </a:p>
      </dgm:t>
    </dgm:pt>
    <dgm:pt modelId="{4D41532F-D414-4E0F-BD7C-F06EF1734BFA}" type="parTrans" cxnId="{B9412AF3-F3FA-4B7A-B3CD-38D78B111E5D}">
      <dgm:prSet/>
      <dgm:spPr/>
      <dgm:t>
        <a:bodyPr/>
        <a:lstStyle/>
        <a:p>
          <a:endParaRPr lang="ru-RU"/>
        </a:p>
      </dgm:t>
    </dgm:pt>
    <dgm:pt modelId="{6F5F06B9-BC63-49A9-936B-B1EF6B0C7011}" type="sibTrans" cxnId="{B9412AF3-F3FA-4B7A-B3CD-38D78B111E5D}">
      <dgm:prSet/>
      <dgm:spPr/>
      <dgm:t>
        <a:bodyPr/>
        <a:lstStyle/>
        <a:p>
          <a:endParaRPr lang="ru-RU"/>
        </a:p>
      </dgm:t>
    </dgm:pt>
    <dgm:pt modelId="{BAA1B480-2765-4FA4-B0A1-CF527A0722E5}">
      <dgm:prSet phldrT="[Текст]"/>
      <dgm:spPr/>
      <dgm:t>
        <a:bodyPr/>
        <a:lstStyle/>
        <a:p>
          <a:r>
            <a:rPr lang="ru-RU" dirty="0" smtClean="0"/>
            <a:t>Область формирования основ гражданственности и патриотизма</a:t>
          </a:r>
          <a:endParaRPr lang="ru-RU" dirty="0"/>
        </a:p>
      </dgm:t>
    </dgm:pt>
    <dgm:pt modelId="{6AB77042-F084-42DB-9CC2-FCF7194EF38A}" type="parTrans" cxnId="{850F61B6-F0A8-41D4-80FF-B435A6B66B7C}">
      <dgm:prSet/>
      <dgm:spPr/>
      <dgm:t>
        <a:bodyPr/>
        <a:lstStyle/>
        <a:p>
          <a:endParaRPr lang="ru-RU"/>
        </a:p>
      </dgm:t>
    </dgm:pt>
    <dgm:pt modelId="{4E02672E-5DED-4781-9BF8-A3D9A6E743B0}" type="sibTrans" cxnId="{850F61B6-F0A8-41D4-80FF-B435A6B66B7C}">
      <dgm:prSet/>
      <dgm:spPr/>
      <dgm:t>
        <a:bodyPr/>
        <a:lstStyle/>
        <a:p>
          <a:endParaRPr lang="ru-RU"/>
        </a:p>
      </dgm:t>
    </dgm:pt>
    <dgm:pt modelId="{2A932D80-DE3A-4B4B-AE65-30171D31F337}">
      <dgm:prSet phldrT="[Текст]"/>
      <dgm:spPr/>
      <dgm:t>
        <a:bodyPr/>
        <a:lstStyle/>
        <a:p>
          <a:r>
            <a:rPr lang="ru-RU" dirty="0" smtClean="0"/>
            <a:t>Сфера трудового воспитания</a:t>
          </a:r>
          <a:endParaRPr lang="ru-RU" dirty="0"/>
        </a:p>
      </dgm:t>
    </dgm:pt>
    <dgm:pt modelId="{C4188644-CEE4-48B4-84D9-64DD541F101E}" type="parTrans" cxnId="{2695DE5B-2AAE-45EE-BA07-CDA393F8B60E}">
      <dgm:prSet/>
      <dgm:spPr/>
      <dgm:t>
        <a:bodyPr/>
        <a:lstStyle/>
        <a:p>
          <a:endParaRPr lang="ru-RU"/>
        </a:p>
      </dgm:t>
    </dgm:pt>
    <dgm:pt modelId="{54ABD4BE-DAC8-4D72-8420-31F41477F2E6}" type="sibTrans" cxnId="{2695DE5B-2AAE-45EE-BA07-CDA393F8B60E}">
      <dgm:prSet/>
      <dgm:spPr/>
      <dgm:t>
        <a:bodyPr/>
        <a:lstStyle/>
        <a:p>
          <a:endParaRPr lang="ru-RU"/>
        </a:p>
      </dgm:t>
    </dgm:pt>
    <dgm:pt modelId="{7443B383-A582-4BE2-A898-6015F832CCE7}">
      <dgm:prSet phldrT="[Текст]"/>
      <dgm:spPr/>
      <dgm:t>
        <a:bodyPr/>
        <a:lstStyle/>
        <a:p>
          <a:r>
            <a:rPr lang="ru-RU" dirty="0" smtClean="0"/>
            <a:t>Область формирования безопасного поведения</a:t>
          </a:r>
          <a:endParaRPr lang="ru-RU" dirty="0"/>
        </a:p>
      </dgm:t>
    </dgm:pt>
    <dgm:pt modelId="{8E857847-1C88-4B66-9D11-354D5B15E63E}" type="parTrans" cxnId="{F8DD028A-970A-4BBD-A7AB-7CA0539DFE47}">
      <dgm:prSet/>
      <dgm:spPr/>
      <dgm:t>
        <a:bodyPr/>
        <a:lstStyle/>
        <a:p>
          <a:endParaRPr lang="ru-RU"/>
        </a:p>
      </dgm:t>
    </dgm:pt>
    <dgm:pt modelId="{EED778D7-1AF4-4132-86AD-FE9E9170BA5E}" type="sibTrans" cxnId="{F8DD028A-970A-4BBD-A7AB-7CA0539DFE47}">
      <dgm:prSet/>
      <dgm:spPr/>
      <dgm:t>
        <a:bodyPr/>
        <a:lstStyle/>
        <a:p>
          <a:endParaRPr lang="ru-RU"/>
        </a:p>
      </dgm:t>
    </dgm:pt>
    <dgm:pt modelId="{882E3491-894A-4439-B744-CFAEBB63E824}" type="pres">
      <dgm:prSet presAssocID="{35A8C121-4A12-4BEC-A21B-BCFBC6AF369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AF0BF7-585B-45F9-AAAE-BDAAC09364FA}" type="pres">
      <dgm:prSet presAssocID="{D384AB28-6868-4762-8274-DCB178F2747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234781-7506-47D2-8034-4E4A8E45D722}" type="pres">
      <dgm:prSet presAssocID="{D384AB28-6868-4762-8274-DCB178F2747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0076C0-26BD-4D52-9B1F-987E70DF7408}" type="pres">
      <dgm:prSet presAssocID="{2A932D80-DE3A-4B4B-AE65-30171D31F33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BE859C-4EA4-4D1A-B32E-28740A96C427}" type="pres">
      <dgm:prSet presAssocID="{2A932D80-DE3A-4B4B-AE65-30171D31F33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C671D5-E1DC-478A-9F87-20A59A9A4732}" type="presOf" srcId="{7443B383-A582-4BE2-A898-6015F832CCE7}" destId="{4EBE859C-4EA4-4D1A-B32E-28740A96C427}" srcOrd="0" destOrd="0" presId="urn:microsoft.com/office/officeart/2005/8/layout/vList2"/>
    <dgm:cxn modelId="{B2950A55-DF9C-4E98-85D0-7368F4E1E2AB}" type="presOf" srcId="{BAA1B480-2765-4FA4-B0A1-CF527A0722E5}" destId="{5C234781-7506-47D2-8034-4E4A8E45D722}" srcOrd="0" destOrd="0" presId="urn:microsoft.com/office/officeart/2005/8/layout/vList2"/>
    <dgm:cxn modelId="{850F61B6-F0A8-41D4-80FF-B435A6B66B7C}" srcId="{D384AB28-6868-4762-8274-DCB178F2747A}" destId="{BAA1B480-2765-4FA4-B0A1-CF527A0722E5}" srcOrd="0" destOrd="0" parTransId="{6AB77042-F084-42DB-9CC2-FCF7194EF38A}" sibTransId="{4E02672E-5DED-4781-9BF8-A3D9A6E743B0}"/>
    <dgm:cxn modelId="{185E6CDC-66C2-4E72-AAA1-87BEF463556E}" type="presOf" srcId="{2A932D80-DE3A-4B4B-AE65-30171D31F337}" destId="{CB0076C0-26BD-4D52-9B1F-987E70DF7408}" srcOrd="0" destOrd="0" presId="urn:microsoft.com/office/officeart/2005/8/layout/vList2"/>
    <dgm:cxn modelId="{B9412AF3-F3FA-4B7A-B3CD-38D78B111E5D}" srcId="{35A8C121-4A12-4BEC-A21B-BCFBC6AF3690}" destId="{D384AB28-6868-4762-8274-DCB178F2747A}" srcOrd="0" destOrd="0" parTransId="{4D41532F-D414-4E0F-BD7C-F06EF1734BFA}" sibTransId="{6F5F06B9-BC63-49A9-936B-B1EF6B0C7011}"/>
    <dgm:cxn modelId="{0327C68D-7F2C-4175-B9C1-6EA4ACB1E454}" type="presOf" srcId="{D384AB28-6868-4762-8274-DCB178F2747A}" destId="{8EAF0BF7-585B-45F9-AAAE-BDAAC09364FA}" srcOrd="0" destOrd="0" presId="urn:microsoft.com/office/officeart/2005/8/layout/vList2"/>
    <dgm:cxn modelId="{2695DE5B-2AAE-45EE-BA07-CDA393F8B60E}" srcId="{35A8C121-4A12-4BEC-A21B-BCFBC6AF3690}" destId="{2A932D80-DE3A-4B4B-AE65-30171D31F337}" srcOrd="1" destOrd="0" parTransId="{C4188644-CEE4-48B4-84D9-64DD541F101E}" sibTransId="{54ABD4BE-DAC8-4D72-8420-31F41477F2E6}"/>
    <dgm:cxn modelId="{F8DD028A-970A-4BBD-A7AB-7CA0539DFE47}" srcId="{2A932D80-DE3A-4B4B-AE65-30171D31F337}" destId="{7443B383-A582-4BE2-A898-6015F832CCE7}" srcOrd="0" destOrd="0" parTransId="{8E857847-1C88-4B66-9D11-354D5B15E63E}" sibTransId="{EED778D7-1AF4-4132-86AD-FE9E9170BA5E}"/>
    <dgm:cxn modelId="{89223F23-5037-41F5-B548-EBB409E06C98}" type="presOf" srcId="{35A8C121-4A12-4BEC-A21B-BCFBC6AF3690}" destId="{882E3491-894A-4439-B744-CFAEBB63E824}" srcOrd="0" destOrd="0" presId="urn:microsoft.com/office/officeart/2005/8/layout/vList2"/>
    <dgm:cxn modelId="{E18234DA-71E2-41BD-8F41-612F37E6616D}" type="presParOf" srcId="{882E3491-894A-4439-B744-CFAEBB63E824}" destId="{8EAF0BF7-585B-45F9-AAAE-BDAAC09364FA}" srcOrd="0" destOrd="0" presId="urn:microsoft.com/office/officeart/2005/8/layout/vList2"/>
    <dgm:cxn modelId="{50D1817D-253E-4AE0-826D-EAA352451607}" type="presParOf" srcId="{882E3491-894A-4439-B744-CFAEBB63E824}" destId="{5C234781-7506-47D2-8034-4E4A8E45D722}" srcOrd="1" destOrd="0" presId="urn:microsoft.com/office/officeart/2005/8/layout/vList2"/>
    <dgm:cxn modelId="{346141BC-5C6D-4083-AF11-47CB8328EC0C}" type="presParOf" srcId="{882E3491-894A-4439-B744-CFAEBB63E824}" destId="{CB0076C0-26BD-4D52-9B1F-987E70DF7408}" srcOrd="2" destOrd="0" presId="urn:microsoft.com/office/officeart/2005/8/layout/vList2"/>
    <dgm:cxn modelId="{A84B477E-CA4A-4399-AC25-97A07D7E19E4}" type="presParOf" srcId="{882E3491-894A-4439-B744-CFAEBB63E824}" destId="{4EBE859C-4EA4-4D1A-B32E-28740A96C42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AF0BF7-585B-45F9-AAAE-BDAAC09364FA}">
      <dsp:nvSpPr>
        <dsp:cNvPr id="0" name=""/>
        <dsp:cNvSpPr/>
      </dsp:nvSpPr>
      <dsp:spPr>
        <a:xfrm>
          <a:off x="0" y="436317"/>
          <a:ext cx="8219256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Сфера социальных отношений</a:t>
          </a:r>
          <a:endParaRPr lang="ru-RU" sz="4100" kern="1200" dirty="0"/>
        </a:p>
      </dsp:txBody>
      <dsp:txXfrm>
        <a:off x="0" y="436317"/>
        <a:ext cx="8219256" cy="959400"/>
      </dsp:txXfrm>
    </dsp:sp>
    <dsp:sp modelId="{5C234781-7506-47D2-8034-4E4A8E45D722}">
      <dsp:nvSpPr>
        <dsp:cNvPr id="0" name=""/>
        <dsp:cNvSpPr/>
      </dsp:nvSpPr>
      <dsp:spPr>
        <a:xfrm>
          <a:off x="0" y="1395717"/>
          <a:ext cx="8219256" cy="954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961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200" kern="1200" dirty="0" smtClean="0"/>
            <a:t>Область формирования основ гражданственности и патриотизма</a:t>
          </a:r>
          <a:endParaRPr lang="ru-RU" sz="3200" kern="1200" dirty="0"/>
        </a:p>
      </dsp:txBody>
      <dsp:txXfrm>
        <a:off x="0" y="1395717"/>
        <a:ext cx="8219256" cy="954787"/>
      </dsp:txXfrm>
    </dsp:sp>
    <dsp:sp modelId="{CB0076C0-26BD-4D52-9B1F-987E70DF7408}">
      <dsp:nvSpPr>
        <dsp:cNvPr id="0" name=""/>
        <dsp:cNvSpPr/>
      </dsp:nvSpPr>
      <dsp:spPr>
        <a:xfrm>
          <a:off x="0" y="2350504"/>
          <a:ext cx="8219256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Сфера трудового воспитания</a:t>
          </a:r>
          <a:endParaRPr lang="ru-RU" sz="4100" kern="1200" dirty="0"/>
        </a:p>
      </dsp:txBody>
      <dsp:txXfrm>
        <a:off x="0" y="2350504"/>
        <a:ext cx="8219256" cy="959400"/>
      </dsp:txXfrm>
    </dsp:sp>
    <dsp:sp modelId="{4EBE859C-4EA4-4D1A-B32E-28740A96C427}">
      <dsp:nvSpPr>
        <dsp:cNvPr id="0" name=""/>
        <dsp:cNvSpPr/>
      </dsp:nvSpPr>
      <dsp:spPr>
        <a:xfrm>
          <a:off x="0" y="3309904"/>
          <a:ext cx="8219256" cy="954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961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200" kern="1200" dirty="0" smtClean="0"/>
            <a:t>Область формирования безопасного поведения</a:t>
          </a:r>
          <a:endParaRPr lang="ru-RU" sz="3200" kern="1200" dirty="0"/>
        </a:p>
      </dsp:txBody>
      <dsp:txXfrm>
        <a:off x="0" y="3309904"/>
        <a:ext cx="8219256" cy="954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5E63E-6BFE-4DE5-8F8E-13875C8AB904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BB171-9665-41B4-A1D2-BF429BC3A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B171-9665-41B4-A1D2-BF429BC3A98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61B4D1B-9CA2-4C12-9626-BD61F63424B8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7B1CC2C-2ABC-40B3-904E-00458AF91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4D1B-9CA2-4C12-9626-BD61F63424B8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CC2C-2ABC-40B3-904E-00458AF91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4D1B-9CA2-4C12-9626-BD61F63424B8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CC2C-2ABC-40B3-904E-00458AF91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1B4D1B-9CA2-4C12-9626-BD61F63424B8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B1CC2C-2ABC-40B3-904E-00458AF911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61B4D1B-9CA2-4C12-9626-BD61F63424B8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7B1CC2C-2ABC-40B3-904E-00458AF91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4D1B-9CA2-4C12-9626-BD61F63424B8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CC2C-2ABC-40B3-904E-00458AF911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4D1B-9CA2-4C12-9626-BD61F63424B8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CC2C-2ABC-40B3-904E-00458AF911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1B4D1B-9CA2-4C12-9626-BD61F63424B8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B1CC2C-2ABC-40B3-904E-00458AF911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4D1B-9CA2-4C12-9626-BD61F63424B8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CC2C-2ABC-40B3-904E-00458AF91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1B4D1B-9CA2-4C12-9626-BD61F63424B8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B1CC2C-2ABC-40B3-904E-00458AF911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1B4D1B-9CA2-4C12-9626-BD61F63424B8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B1CC2C-2ABC-40B3-904E-00458AF911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61B4D1B-9CA2-4C12-9626-BD61F63424B8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B1CC2C-2ABC-40B3-904E-00458AF91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142985"/>
            <a:ext cx="8715436" cy="235745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СОЦИАЛЬНО-КОММУНИКАТИВНОЕ РАЗВИТИЕ ДОШКОЛЬНИКОВ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85247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467600" cy="171451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043890" cy="6259662"/>
          </a:xfrm>
        </p:spPr>
        <p:txBody>
          <a:bodyPr/>
          <a:lstStyle/>
          <a:p>
            <a:pPr>
              <a:buNone/>
            </a:pPr>
            <a:r>
              <a:rPr lang="ru-RU" sz="1600" dirty="0" smtClean="0"/>
              <a:t>4) в области формирования безопасного поведения: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642918"/>
          <a:ext cx="8072496" cy="5786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124"/>
                <a:gridCol w="2018124"/>
                <a:gridCol w="2018124"/>
                <a:gridCol w="2018124"/>
              </a:tblGrid>
              <a:tr h="5786478">
                <a:tc>
                  <a:txBody>
                    <a:bodyPr/>
                    <a:lstStyle/>
                    <a:p>
                      <a:r>
                        <a:rPr lang="en-US" dirty="0" smtClean="0"/>
                        <a:t>3-4 </a:t>
                      </a:r>
                      <a:r>
                        <a:rPr lang="ru-RU" dirty="0" smtClean="0"/>
                        <a:t>года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-развивать интерес к правилам безопасного поведения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-Обогащать представления о правилах безопасного поведения в быту, безопасного использования бытовых предметов и ГАДЖЕТОВ, </a:t>
                      </a:r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ИСКЛЮЧАЯ 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ИСПОЛЬЗОВАНИЕ ЭЛЕКТРОННЫХ СРЕДСТВ ОБУЧЕНИЯ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4-5 лет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-обогащать представления детей об основных источниках и видах опасности в быту, на улице, в природе, в общении с незнакомыми людьми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-знакомить детей с простейшими способами безопасного поведения в опасных ситуациях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-формировать представления о правилах безопасного дорожного движения в качестве пешехода и пассажира транспортного средства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-ФОРМИРОВАТЬ ПРЕДСТАВЛЕНИЯ О ПРАВИЛАХ БЕЗОПАСНОГО ИСПОЛЬЗОВАНИЯ ЭЛЕКТРОННЫХ ГАДЖЕТОВ, В ТОМ ЧИСЛЕ МОБИЛЬНЫХ УСТРОЙСТВ, ПЛАНШЕТОВ И ПРОЧЕЕ, </a:t>
                      </a:r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ИСКЛЮЧАЯ 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ПРАКТИЧЕСКОЕ ИСПОЛЬЗОВАНИЕ ЭЛЕКТРОННЫХ СРЕДСТВ ОБУЧЕНИЯ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5-6 лет</a:t>
                      </a:r>
                    </a:p>
                    <a:p>
                      <a:r>
                        <a:rPr lang="ru-RU" sz="1000" dirty="0" smtClean="0"/>
                        <a:t>формировать представления детей об основных источниках и видах опасности в быту, на улице, в природе В ИНФОРМАЦИОННО-ТЕЛЕКОММУНИКАЦИОННОЙ СЕТИ «ИНТЕРНЕТ»  способы безопасного поведения; о правилах безопасности дорожного движения в качестве пешехода и пассажира транспортного средства</a:t>
                      </a:r>
                    </a:p>
                    <a:p>
                      <a:r>
                        <a:rPr lang="ru-RU" sz="1000" dirty="0" smtClean="0"/>
                        <a:t>формировать осмотрительное отношение к потенциально опасным для человека ситуациям</a:t>
                      </a:r>
                    </a:p>
                    <a:p>
                      <a:r>
                        <a:rPr lang="ru-RU" sz="1000" dirty="0" smtClean="0"/>
                        <a:t>ЗНАКОМИТЬ С ОСНОВНЫМИ ПРАВИЛАМИ ПОЛЬЗОВАНИЯ СЕТИ ИНТЕРНЕТ, ЦИФРОВЫМИ РЕСУРСАМИ,</a:t>
                      </a:r>
                      <a:r>
                        <a:rPr lang="ru-RU" sz="1000" dirty="0" smtClean="0">
                          <a:solidFill>
                            <a:srgbClr val="FF0000"/>
                          </a:solidFill>
                        </a:rPr>
                        <a:t>ИСКЛЮЧАЯ</a:t>
                      </a:r>
                      <a:r>
                        <a:rPr lang="ru-RU" sz="1000" dirty="0" smtClean="0"/>
                        <a:t> ПРАКТИЧЕСКОЕ ИСПОЛЬЗОВАНИЕ ЭЛЕКТРОННЫХ СРЕДСТВ ОБУЧЕНИЯ </a:t>
                      </a:r>
                      <a:r>
                        <a:rPr lang="ru-RU" sz="1000" dirty="0" smtClean="0">
                          <a:solidFill>
                            <a:srgbClr val="FF0000"/>
                          </a:solidFill>
                        </a:rPr>
                        <a:t>ИНДИВИДУАЛЬНОГО </a:t>
                      </a:r>
                      <a:r>
                        <a:rPr lang="ru-RU" sz="1000" dirty="0" smtClean="0"/>
                        <a:t>ИСПОЛЬЗОВАНИЯ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6-7 лет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-формировать представление об опасных для человека ситуациях в быту, в природе И </a:t>
                      </a:r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СПОСОБАХ ПРАВИЛЬНОГО ПОВЕДЕНИЯ </a:t>
                      </a:r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(элементы первой помощи)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о правилах безопасности дорожного движения в качестве пешехода и пассажира транспортного средства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-воспитывать осторожное и осмотрительное отношение к потенциально опасным для человека ситуациям в общении, в быту, на улице, в природе, В СЕТИ ИНТЕРНЕТ ,ИСПОЛЬЗОВАНИЕ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ЦИФРОВЫХ РЕСУРСОВ В СООТВЕТСТВИИ </a:t>
                      </a:r>
                      <a:r>
                        <a:rPr kumimoji="0" lang="ru-RU" sz="10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САНПИНом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19256" cy="60692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Решение  задач воспитания</a:t>
            </a:r>
          </a:p>
          <a:p>
            <a:pPr>
              <a:buNone/>
            </a:pPr>
            <a:r>
              <a:rPr lang="ru-RU" dirty="0" smtClean="0"/>
              <a:t> в рамках образовательной области</a:t>
            </a:r>
          </a:p>
          <a:p>
            <a:pPr>
              <a:buNone/>
            </a:pPr>
            <a:r>
              <a:rPr lang="ru-RU" dirty="0" smtClean="0"/>
              <a:t> «Социально-коммуникативное развитие» </a:t>
            </a:r>
          </a:p>
          <a:p>
            <a:pPr>
              <a:buNone/>
            </a:pPr>
            <a:r>
              <a:rPr lang="ru-RU" dirty="0" smtClean="0"/>
              <a:t>направлено на приобщение детей к ценностям: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«Родина», «Природа», «Семья», «Человек», «Жизнь», «Милосердие»,«Добро», «Дружба», «Сотрудничество», «Труд».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Это предполагает решение задач нескольких направлений воспитания: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60648"/>
            <a:ext cx="8820472" cy="6213304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воспитание уважения к своей семье, своему населенному пункту, родному краю, своей стране;</a:t>
            </a:r>
          </a:p>
          <a:p>
            <a:r>
              <a:rPr lang="ru-RU" dirty="0" smtClean="0"/>
              <a:t>воспитание уважительного отношения к другим людям — детям и взрослым (родителям (законным представителям), педагогам, соседям и другим), вне зависимости от их этнической и национальной принадлежности;</a:t>
            </a:r>
          </a:p>
          <a:p>
            <a:r>
              <a:rPr lang="ru-RU" dirty="0" smtClean="0"/>
              <a:t>воспитание ценностного отношения к культурному наследию своего народа, к нравственным и культурным традициям России;</a:t>
            </a:r>
          </a:p>
          <a:p>
            <a:r>
              <a:rPr lang="ru-RU" dirty="0" smtClean="0"/>
              <a:t>содействие становлению целостной картины мира, основанной на представлениях о добре и зле, красоте и уродстве, правде и лжи;</a:t>
            </a:r>
          </a:p>
          <a:p>
            <a:r>
              <a:rPr lang="ru-RU" dirty="0" smtClean="0"/>
              <a:t>воспитание социальных чувств и навыков: способности к сопереживанию, общительности, дружелюбия, сотрудничества, умения соблюдать правила, активной ЛИЧНОСТНОЙ ПОЗИЦИИ;</a:t>
            </a:r>
          </a:p>
          <a:p>
            <a:r>
              <a:rPr lang="ru-RU" dirty="0" smtClean="0"/>
              <a:t>создание условий для возникновения у ребёнка нравственного, социально значимого поступка, приобретения ребёнком опыта милосердия и заботы;</a:t>
            </a:r>
          </a:p>
          <a:p>
            <a:r>
              <a:rPr lang="ru-RU" dirty="0" smtClean="0"/>
              <a:t>поддержка трудового усилия, привычки к доступному дошкольнику напряжению физических, умственных и нравственных сил для решения трудовой задачи;</a:t>
            </a:r>
          </a:p>
          <a:p>
            <a:r>
              <a:rPr lang="ru-RU" dirty="0" smtClean="0"/>
              <a:t>формирование способности бережно и уважительно относиться к результатам своего труда и труда других людей.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115328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Федеральная рабочая программа воспитания.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Программа воспитания основана на воплощении национального воспитательного идеала, который понимается как высшая цель образования, нравственное (идеальное) представление о человеке.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b="1" dirty="0" smtClean="0"/>
              <a:t>Основу воспитания на всех уровнях, начиная с дошкольного, составляют традиционные ценности российского общества.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Программа воспитания предусматривает приобщение детей к традиционным ценностям российского общества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 Целевые ориентиры</a:t>
            </a:r>
            <a:r>
              <a:rPr lang="ru-RU" dirty="0" smtClean="0"/>
              <a:t> </a:t>
            </a:r>
            <a:r>
              <a:rPr lang="ru-RU" b="1" dirty="0" err="1" smtClean="0"/>
              <a:t>коррелируют</a:t>
            </a:r>
            <a:r>
              <a:rPr lang="ru-RU" b="1" dirty="0" smtClean="0"/>
              <a:t> с портретом выпускника ДОО и с традиционными ценностями российского общества.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b="1" dirty="0" smtClean="0"/>
              <a:t>Реализация Программы воспитания предполагает социальное партнерство ДОО с другими учреждениями образования и культуры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b="1" dirty="0" smtClean="0"/>
              <a:t>Общая цель воспитания в ДОО — личностное развитие каждого ребёнка с учётом его индивидуальности и создание условий для позитивной социализации детей на основе традиционных ценностей российского общества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Направления воспитания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600" b="1" dirty="0" smtClean="0"/>
              <a:t>Патриотическое направление воспитания.</a:t>
            </a:r>
            <a:endParaRPr lang="ru-RU" sz="3600" dirty="0" smtClean="0"/>
          </a:p>
          <a:p>
            <a:r>
              <a:rPr lang="ru-RU" b="1" dirty="0" smtClean="0"/>
              <a:t>Цель</a:t>
            </a:r>
            <a:r>
              <a:rPr lang="ru-RU" dirty="0" smtClean="0"/>
              <a:t> — </a:t>
            </a:r>
            <a:r>
              <a:rPr lang="ru-RU" b="1" dirty="0" err="1" smtClean="0"/>
              <a:t>содействовиеь</a:t>
            </a:r>
            <a:r>
              <a:rPr lang="ru-RU" b="1" dirty="0" smtClean="0"/>
              <a:t> формированию у ребёнка личностной позиции наследника традиций и культуры, защитника Отечества и творца (созидателя), ответственного за будущее своей страны.</a:t>
            </a:r>
            <a:endParaRPr lang="ru-RU" dirty="0" smtClean="0"/>
          </a:p>
          <a:p>
            <a:r>
              <a:rPr lang="ru-RU" b="1" dirty="0" smtClean="0"/>
              <a:t>Ценности — Родина и природа 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3600" b="1" dirty="0" smtClean="0"/>
              <a:t>Духовно-нравственное направление воспитания.</a:t>
            </a:r>
            <a:endParaRPr lang="ru-RU" sz="3600" dirty="0" smtClean="0"/>
          </a:p>
          <a:p>
            <a:r>
              <a:rPr lang="ru-RU" dirty="0" smtClean="0"/>
              <a:t> </a:t>
            </a:r>
            <a:r>
              <a:rPr lang="ru-RU" b="1" dirty="0" smtClean="0"/>
              <a:t>Цель</a:t>
            </a:r>
            <a:r>
              <a:rPr lang="ru-RU" dirty="0" smtClean="0"/>
              <a:t> — </a:t>
            </a:r>
            <a:r>
              <a:rPr lang="ru-RU" b="1" dirty="0" smtClean="0"/>
              <a:t>формирование способности к духовному развитию, нравственному самосовершенствованию и индивидуально-ответственному поведению.</a:t>
            </a:r>
            <a:endParaRPr lang="ru-RU" dirty="0" smtClean="0"/>
          </a:p>
          <a:p>
            <a:r>
              <a:rPr lang="ru-RU" b="1" dirty="0" smtClean="0"/>
              <a:t>Ценности - жизнь, милосердие, добро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3600" b="1" dirty="0" smtClean="0"/>
              <a:t>Социальное направление воспитания.</a:t>
            </a:r>
            <a:endParaRPr lang="ru-RU" sz="3600" dirty="0" smtClean="0"/>
          </a:p>
          <a:p>
            <a:r>
              <a:rPr lang="ru-RU" b="1" dirty="0" smtClean="0"/>
              <a:t>Цель</a:t>
            </a:r>
            <a:r>
              <a:rPr lang="ru-RU" dirty="0" smtClean="0"/>
              <a:t> — </a:t>
            </a:r>
            <a:r>
              <a:rPr lang="ru-RU" b="1" dirty="0" smtClean="0"/>
              <a:t>формирование ценностного отношения детей к семье, другому человеку, развитие дружелюбия, умения находить общий язык с другими людьми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Ценности — семья, дружба, человек и сотрудничество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sz="3600" b="1" dirty="0" smtClean="0"/>
              <a:t>Трудовое направление воспитания.</a:t>
            </a:r>
            <a:endParaRPr lang="ru-RU" sz="3600" dirty="0" smtClean="0"/>
          </a:p>
          <a:p>
            <a:r>
              <a:rPr lang="ru-RU" dirty="0" smtClean="0"/>
              <a:t> </a:t>
            </a:r>
            <a:r>
              <a:rPr lang="ru-RU" b="1" dirty="0" smtClean="0"/>
              <a:t>Цель</a:t>
            </a:r>
            <a:r>
              <a:rPr lang="ru-RU" dirty="0" smtClean="0"/>
              <a:t> — </a:t>
            </a:r>
            <a:r>
              <a:rPr lang="ru-RU" b="1" dirty="0" smtClean="0"/>
              <a:t>формирование ценностного отношения детей к труду, трудолюбию и приобщение ребёнка к труду.</a:t>
            </a:r>
            <a:endParaRPr lang="ru-RU" dirty="0" smtClean="0"/>
          </a:p>
          <a:p>
            <a:r>
              <a:rPr lang="ru-RU" b="1" dirty="0" smtClean="0"/>
              <a:t>Ценность - труд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19256" cy="142876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Целевые ориентиры воспитания детей на этапе завершения освоения программы воспитания.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643050"/>
            <a:ext cx="8496944" cy="521495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200" b="1" dirty="0" smtClean="0"/>
              <a:t>      РЕБЕНОК:</a:t>
            </a:r>
          </a:p>
          <a:p>
            <a:pPr>
              <a:buNone/>
            </a:pPr>
            <a:r>
              <a:rPr lang="ru-RU" sz="3200" b="1" dirty="0" smtClean="0"/>
              <a:t>      Патриотическое воспитание</a:t>
            </a:r>
            <a:r>
              <a:rPr lang="ru-RU" b="1" dirty="0" smtClean="0"/>
              <a:t>	</a:t>
            </a:r>
            <a:endParaRPr lang="ru-RU" dirty="0" smtClean="0"/>
          </a:p>
          <a:p>
            <a:r>
              <a:rPr lang="ru-RU" sz="2900" b="1" dirty="0" smtClean="0"/>
              <a:t>Любящий свою малую Родину и имеющий представление о своей стране - России, испытывающий чувство привязанности к</a:t>
            </a:r>
            <a:r>
              <a:rPr lang="ru-RU" sz="2900" dirty="0" smtClean="0"/>
              <a:t> </a:t>
            </a:r>
            <a:r>
              <a:rPr lang="ru-RU" sz="2900" b="1" dirty="0" smtClean="0"/>
              <a:t>родному дому, семье, близким людям.</a:t>
            </a:r>
            <a:endParaRPr lang="ru-RU" sz="2900" dirty="0" smtClean="0"/>
          </a:p>
          <a:p>
            <a:pPr>
              <a:buNone/>
            </a:pPr>
            <a:r>
              <a:rPr lang="ru-RU" sz="2900" b="1" dirty="0" smtClean="0"/>
              <a:t>   </a:t>
            </a:r>
          </a:p>
          <a:p>
            <a:pPr>
              <a:buNone/>
            </a:pPr>
            <a:r>
              <a:rPr lang="ru-RU" sz="3200" b="1" dirty="0" smtClean="0"/>
              <a:t>    Духовно- нравственное воспитание		</a:t>
            </a:r>
            <a:endParaRPr lang="ru-RU" sz="3200" dirty="0" smtClean="0"/>
          </a:p>
          <a:p>
            <a:r>
              <a:rPr lang="ru-RU" sz="2900" b="1" dirty="0" smtClean="0"/>
              <a:t>Различающий основные проявления добра и зла,  милосердие, принимающий и уважающий добро традиционные ценности, ценности семьи и общества, правдивый, искренний, способный к сочувствию и заботе, к нравственному поступку. </a:t>
            </a:r>
            <a:endParaRPr lang="ru-RU" sz="2900" dirty="0" smtClean="0"/>
          </a:p>
          <a:p>
            <a:r>
              <a:rPr lang="ru-RU" sz="2900" b="1" dirty="0" smtClean="0"/>
              <a:t>Способный не оставаться равнодушным к чужому горю, проявлять заботу.</a:t>
            </a:r>
            <a:endParaRPr lang="ru-RU" sz="2900" dirty="0" smtClean="0"/>
          </a:p>
          <a:p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      Социальное	воспитание</a:t>
            </a:r>
            <a:r>
              <a:rPr lang="ru-RU" b="1" dirty="0" smtClean="0"/>
              <a:t>	</a:t>
            </a:r>
            <a:endParaRPr lang="ru-RU" dirty="0" smtClean="0"/>
          </a:p>
          <a:p>
            <a:r>
              <a:rPr lang="ru-RU" sz="2900" b="1" dirty="0" smtClean="0"/>
              <a:t>Проявляющий ответственность за свои действия и поведение; умеющий взаимодействовать со взрослыми и сверстниками на основе общих интересов .</a:t>
            </a:r>
          </a:p>
          <a:p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     Трудовое воспитание</a:t>
            </a:r>
            <a:r>
              <a:rPr lang="ru-RU" b="1" dirty="0" smtClean="0"/>
              <a:t>	</a:t>
            </a:r>
            <a:endParaRPr lang="ru-RU" dirty="0" smtClean="0"/>
          </a:p>
          <a:p>
            <a:r>
              <a:rPr lang="ru-RU" sz="2900" b="1" dirty="0" smtClean="0"/>
              <a:t>Понимающий ценность труда в семье и в обществе на основе уважения к людям труда, результатам их деятельности.</a:t>
            </a:r>
            <a:endParaRPr lang="ru-RU" sz="2900" dirty="0" smtClean="0"/>
          </a:p>
          <a:p>
            <a:r>
              <a:rPr lang="ru-RU" sz="2900" b="1" dirty="0" smtClean="0"/>
              <a:t>Проявляющий трудолюбие при выполнении  поручений и в самостоятельной деятельности.</a:t>
            </a:r>
            <a:endParaRPr lang="ru-RU" sz="2900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Федеральный календарный план воспитательной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467600" cy="492922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     В календарном плане представлен примерный перечень основных государственных и народных праздников, памятных дат в календарном плане воспитательной работы в ДОО. 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План является единым для ДОО</a:t>
            </a:r>
          </a:p>
          <a:p>
            <a:pPr>
              <a:buNone/>
            </a:pPr>
            <a:endParaRPr lang="ru-RU" b="1" dirty="0" smtClean="0"/>
          </a:p>
          <a:p>
            <a:pPr algn="just"/>
            <a:r>
              <a:rPr lang="ru-RU" b="1" dirty="0" smtClean="0"/>
              <a:t> ДОО вправе наряду с Планом проводить иные мероприятия согласно Программе воспитания, по ключевым направлениям воспитания и дополнительного образования детей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b="1" dirty="0" smtClean="0"/>
              <a:t> Все мероприятия должны проводиться с учётом особенностей Программы, а также возрастных, физиологических и </a:t>
            </a:r>
            <a:r>
              <a:rPr lang="ru-RU" b="1" dirty="0" err="1" smtClean="0"/>
              <a:t>психоэмоциональных</a:t>
            </a:r>
            <a:r>
              <a:rPr lang="ru-RU" b="1" dirty="0" smtClean="0"/>
              <a:t> особенностей обучающихся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2908" y="0"/>
            <a:ext cx="9429816" cy="92867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Формы образовательной деятельности </a:t>
            </a:r>
            <a:br>
              <a:rPr lang="ru-RU" sz="2000" b="1" dirty="0" smtClean="0"/>
            </a:br>
            <a:r>
              <a:rPr lang="ru-RU" sz="2000" b="1" dirty="0" smtClean="0"/>
              <a:t>по социально-коммуникативному развитию дошкольников</a:t>
            </a:r>
            <a:endParaRPr lang="ru-RU" sz="20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14282" y="1071547"/>
          <a:ext cx="8786874" cy="5466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872"/>
                <a:gridCol w="6122002"/>
              </a:tblGrid>
              <a:tr h="5215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Направления деятельности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Формы образовательной деятельности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35921">
                <a:tc>
                  <a:txBody>
                    <a:bodyPr/>
                    <a:lstStyle/>
                    <a:p>
                      <a:pPr algn="l"/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нравственных представлений, готовности к совместной деятельности, коммуникативной культуры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Утренний</a:t>
                      </a:r>
                      <a:r>
                        <a:rPr lang="ru-RU" sz="12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и вечерний круг.</a:t>
                      </a:r>
                      <a:endParaRPr lang="ru-RU" sz="1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Образовательная деятельность (занятия).</a:t>
                      </a:r>
                    </a:p>
                    <a:p>
                      <a:pPr algn="just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Образовательные беседы. Ситуации общения.</a:t>
                      </a:r>
                    </a:p>
                    <a:p>
                      <a:pPr algn="just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Игровая деятельность: игры на сплочение коллектива и развитие эмоционально-волевой сферы, дидактические, сюжетно-ролевые, режиссерские игры, игры-драматизации,  игры-этюды, подвижные.</a:t>
                      </a:r>
                    </a:p>
                    <a:p>
                      <a:pPr algn="just"/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Культурно-досуговая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деятельность: выставки, конкурсы, праздники, досуги, экскурсии, целевые прогулки, поездки с родителями в музеи и театры. </a:t>
                      </a:r>
                    </a:p>
                    <a:p>
                      <a:pPr algn="just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Проектная деятельность.</a:t>
                      </a:r>
                      <a:endParaRPr lang="ru-RU" sz="12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001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позитивных установок к различным видам труда</a:t>
                      </a:r>
                    </a:p>
                    <a:p>
                      <a:pPr algn="l"/>
                      <a:endParaRPr lang="ru-RU" sz="12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Утренний</a:t>
                      </a:r>
                      <a:r>
                        <a:rPr lang="ru-RU" sz="12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и вечерний круг.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Образовательная деятельность (занятия).</a:t>
                      </a:r>
                    </a:p>
                    <a:p>
                      <a:pPr algn="just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Образовательные беседы.</a:t>
                      </a:r>
                    </a:p>
                    <a:p>
                      <a:pPr algn="just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Самообслуживание. Дежурство.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Хозяйственно-бытовой труд.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Поручения.</a:t>
                      </a:r>
                    </a:p>
                    <a:p>
                      <a:pPr algn="just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Игровая деятельность: дидактические, сюжетно-ролевые игры.</a:t>
                      </a:r>
                    </a:p>
                    <a:p>
                      <a:pPr algn="just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Чтение и обсуждение художественной литературы.</a:t>
                      </a:r>
                    </a:p>
                    <a:p>
                      <a:pPr algn="just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Экскурсии, целевые прогулки. </a:t>
                      </a:r>
                    </a:p>
                    <a:p>
                      <a:pPr algn="just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Проектная деятельность. </a:t>
                      </a:r>
                      <a:endParaRPr lang="ru-RU" sz="12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427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основ безопасного поведения в быту, социуме, природе и сети Интернет</a:t>
                      </a:r>
                    </a:p>
                    <a:p>
                      <a:pPr algn="l"/>
                      <a:endParaRPr lang="ru-RU" sz="12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Утренний</a:t>
                      </a:r>
                      <a:r>
                        <a:rPr lang="ru-RU" sz="12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и вечерний круг.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Образовательная деятельность (занятия).</a:t>
                      </a:r>
                    </a:p>
                    <a:p>
                      <a:pPr algn="just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Образовательные беседы.</a:t>
                      </a:r>
                    </a:p>
                    <a:p>
                      <a:pPr algn="just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Игровая деятельность: дидактические игры, сюжетно-ролевые игры.</a:t>
                      </a:r>
                    </a:p>
                    <a:p>
                      <a:pPr algn="just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Чтение и обсуждение художественной литературы.</a:t>
                      </a:r>
                    </a:p>
                    <a:p>
                      <a:pPr algn="just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Целевые прогулки, поездки с родителями на природу. </a:t>
                      </a:r>
                    </a:p>
                    <a:p>
                      <a:pPr algn="just"/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Культурно-досуговая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деятельность: досуги, просмотр мультфильмов.</a:t>
                      </a:r>
                    </a:p>
                    <a:p>
                      <a:pPr algn="just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Проектная деятельность.</a:t>
                      </a:r>
                      <a:endParaRPr lang="ru-RU" sz="12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Планирование деятельности воспитателя </a:t>
            </a:r>
            <a:br>
              <a:rPr lang="ru-RU" sz="2400" b="1" dirty="0" smtClean="0"/>
            </a:br>
            <a:r>
              <a:rPr lang="ru-RU" sz="2400" b="1" dirty="0" smtClean="0"/>
              <a:t>по реализации образовательной области «Социально-коммуникативное развитие»</a:t>
            </a:r>
            <a:br>
              <a:rPr lang="ru-RU" sz="2400" b="1" dirty="0" smtClean="0"/>
            </a:br>
            <a:r>
              <a:rPr lang="ru-RU" sz="2400" b="1" dirty="0" smtClean="0"/>
              <a:t>Перспективное планирование</a:t>
            </a:r>
            <a:br>
              <a:rPr lang="ru-RU" sz="2400" b="1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928802"/>
            <a:ext cx="8715436" cy="4197361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smtClean="0"/>
              <a:t>Усвоение морально-нравственных ценностей.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Развитие эмоционально-волевой сферы.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err="1" smtClean="0"/>
              <a:t>Гендерное</a:t>
            </a:r>
            <a:r>
              <a:rPr lang="ru-RU" sz="2000" dirty="0" smtClean="0"/>
              <a:t> воспитание.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Толерантное воспитание.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Патриотическое воспитание.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Трудовое воспитание.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Финансовая грамотность (старшая и подготовительная группы)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Формирование основ безопасного поведения (безопасность жизнедеятельности в быту, социуме, природе; безопасность на улице – правила дорожного движения, в сети Интернет).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Творческие игры (сюжетно-ролевые, режиссерские, игры-драматизации).</a:t>
            </a:r>
          </a:p>
          <a:p>
            <a:pPr marL="274320" lvl="1">
              <a:spcBef>
                <a:spcPts val="600"/>
              </a:spcBef>
              <a:buSzPct val="70000"/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sz="2000" dirty="0" smtClean="0"/>
          </a:p>
          <a:p>
            <a:pPr>
              <a:buFont typeface="Wingdings" pitchFamily="2" charset="2"/>
              <a:buChar char="v"/>
            </a:pPr>
            <a:endParaRPr lang="ru-RU" sz="2000" dirty="0" smtClean="0"/>
          </a:p>
          <a:p>
            <a:pPr>
              <a:buFont typeface="Wingdings" pitchFamily="2" charset="2"/>
              <a:buChar char="v"/>
            </a:pPr>
            <a:endParaRPr lang="ru-RU" sz="2000" dirty="0" smtClean="0"/>
          </a:p>
          <a:p>
            <a:pPr>
              <a:buFont typeface="Wingdings" pitchFamily="2" charset="2"/>
              <a:buChar char="v"/>
            </a:pPr>
            <a:endParaRPr lang="ru-RU" sz="2000" dirty="0" smtClean="0"/>
          </a:p>
          <a:p>
            <a:pPr>
              <a:buFont typeface="Wingdings" pitchFamily="2" charset="2"/>
              <a:buChar char="v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928694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Планирование деятельности воспитателя </a:t>
            </a:r>
            <a:br>
              <a:rPr lang="ru-RU" sz="1800" b="1" dirty="0" smtClean="0"/>
            </a:br>
            <a:r>
              <a:rPr lang="ru-RU" sz="1800" b="1" dirty="0" smtClean="0"/>
              <a:t>по реализации образовательной области </a:t>
            </a:r>
            <a:br>
              <a:rPr lang="ru-RU" sz="1800" b="1" dirty="0" smtClean="0"/>
            </a:br>
            <a:r>
              <a:rPr lang="ru-RU" sz="1800" b="1" dirty="0" smtClean="0"/>
              <a:t>«Социально-коммуникативное развитие»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Календарное планирование по структурным компонентам </a:t>
            </a:r>
            <a:br>
              <a:rPr lang="ru-RU" sz="1800" b="1" dirty="0" smtClean="0"/>
            </a:br>
            <a:r>
              <a:rPr lang="ru-RU" sz="1800" b="1" dirty="0" smtClean="0"/>
              <a:t>образовательного процесса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2000240"/>
          <a:ext cx="8643998" cy="4463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1857388"/>
                <a:gridCol w="1857388"/>
                <a:gridCol w="1571636"/>
                <a:gridCol w="1571636"/>
              </a:tblGrid>
              <a:tr h="616895">
                <a:tc gridSpan="3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Совместная деятельность 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взрослого и детей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Самостоятельная деятельность детей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endParaRPr lang="ru-RU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Взаимодействие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 семьей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12492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Образовательная деятельность (занятия)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Образовательная деятельность в ходе режимных моментов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Индивидуальная работа с детьми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721598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восприятие художественной литературы и фольклора;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изобразительная деятельность, 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трудовая деятельность;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коммуникативная деятельность</a:t>
                      </a:r>
                      <a:endParaRPr lang="ru-RU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коммуникативная деятельность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игровая деятельность</a:t>
                      </a:r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50019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Содержание педагогической деятельности </a:t>
            </a:r>
            <a:br>
              <a:rPr lang="ru-RU" sz="2800" b="1" dirty="0" smtClean="0"/>
            </a:br>
            <a:r>
              <a:rPr lang="ru-RU" sz="2800" b="1" dirty="0" smtClean="0"/>
              <a:t>по реализации образовательной области </a:t>
            </a:r>
            <a:br>
              <a:rPr lang="ru-RU" sz="2800" b="1" dirty="0" smtClean="0"/>
            </a:br>
            <a:r>
              <a:rPr lang="ru-RU" sz="2800" b="1" dirty="0" smtClean="0"/>
              <a:t>«Социально-коммуникативное развитие» </a:t>
            </a:r>
            <a:br>
              <a:rPr lang="ru-RU" sz="2800" b="1" dirty="0" smtClean="0"/>
            </a:br>
            <a:r>
              <a:rPr lang="ru-RU" sz="2800" b="1" dirty="0" smtClean="0"/>
              <a:t>в контексте ФГОС ДО (п. 2.6)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000240"/>
            <a:ext cx="8572560" cy="485776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5100" dirty="0" smtClean="0"/>
              <a:t>     </a:t>
            </a:r>
            <a:r>
              <a:rPr lang="ru-RU" sz="7400" i="1" u="sng" dirty="0" smtClean="0"/>
              <a:t>Педагогическая деятельность направлена на</a:t>
            </a:r>
            <a:r>
              <a:rPr lang="ru-RU" sz="7400" i="1" dirty="0" smtClean="0"/>
              <a:t>: </a:t>
            </a:r>
            <a:r>
              <a:rPr lang="ru-RU" sz="5100" i="1" dirty="0" smtClean="0"/>
              <a:t/>
            </a:r>
            <a:br>
              <a:rPr lang="ru-RU" sz="5100" i="1" dirty="0" smtClean="0"/>
            </a:br>
            <a:endParaRPr lang="ru-RU" sz="2500" i="1" dirty="0" smtClean="0"/>
          </a:p>
          <a:p>
            <a:pPr algn="just">
              <a:buFont typeface="Wingdings" pitchFamily="2" charset="2"/>
              <a:buChar char="v"/>
            </a:pPr>
            <a:r>
              <a:rPr lang="ru-RU" sz="5800" dirty="0" smtClean="0"/>
              <a:t>усвоение </a:t>
            </a:r>
            <a:r>
              <a:rPr lang="ru-RU" sz="5800" dirty="0"/>
              <a:t>норм и ценностей, принятых в обществе, включая моральные и нравственные ценности; </a:t>
            </a:r>
            <a:endParaRPr lang="ru-RU" sz="5800" dirty="0" smtClean="0"/>
          </a:p>
          <a:p>
            <a:pPr algn="just">
              <a:buFont typeface="Wingdings" pitchFamily="2" charset="2"/>
              <a:buChar char="v"/>
            </a:pPr>
            <a:r>
              <a:rPr lang="ru-RU" sz="5800" dirty="0" smtClean="0"/>
              <a:t>развитие </a:t>
            </a:r>
            <a:r>
              <a:rPr lang="ru-RU" sz="5800" dirty="0"/>
              <a:t>общения и взаимодействия ребенка со взрослыми и сверстниками; </a:t>
            </a:r>
            <a:endParaRPr lang="ru-RU" sz="5800" dirty="0" smtClean="0"/>
          </a:p>
          <a:p>
            <a:pPr algn="just">
              <a:buFont typeface="Wingdings" pitchFamily="2" charset="2"/>
              <a:buChar char="v"/>
            </a:pPr>
            <a:r>
              <a:rPr lang="ru-RU" sz="5800" dirty="0" smtClean="0"/>
              <a:t>становление </a:t>
            </a:r>
            <a:r>
              <a:rPr lang="ru-RU" sz="5800" dirty="0"/>
              <a:t>самостоятельности, целенаправленности и </a:t>
            </a:r>
            <a:r>
              <a:rPr lang="ru-RU" sz="5800" dirty="0" err="1"/>
              <a:t>саморегуляции</a:t>
            </a:r>
            <a:r>
              <a:rPr lang="ru-RU" sz="5800" dirty="0"/>
              <a:t> собственных действий; </a:t>
            </a:r>
            <a:endParaRPr lang="ru-RU" sz="5800" dirty="0" smtClean="0"/>
          </a:p>
          <a:p>
            <a:pPr algn="just">
              <a:buFont typeface="Wingdings" pitchFamily="2" charset="2"/>
              <a:buChar char="v"/>
            </a:pPr>
            <a:r>
              <a:rPr lang="ru-RU" sz="5800" dirty="0" smtClean="0"/>
              <a:t>развитие </a:t>
            </a:r>
            <a:r>
              <a:rPr lang="ru-RU" sz="5800" dirty="0"/>
              <a:t>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</a:t>
            </a:r>
            <a:endParaRPr lang="ru-RU" sz="5800" dirty="0" smtClean="0"/>
          </a:p>
          <a:p>
            <a:pPr algn="just">
              <a:buFont typeface="Wingdings" pitchFamily="2" charset="2"/>
              <a:buChar char="v"/>
            </a:pPr>
            <a:r>
              <a:rPr lang="ru-RU" sz="5800" dirty="0" smtClean="0"/>
              <a:t>формирование </a:t>
            </a:r>
            <a:r>
              <a:rPr lang="ru-RU" sz="5800" dirty="0"/>
              <a:t>позитивных установок к различным видам труда и творчества; </a:t>
            </a:r>
            <a:endParaRPr lang="ru-RU" sz="5800" dirty="0" smtClean="0"/>
          </a:p>
          <a:p>
            <a:pPr algn="just">
              <a:buFont typeface="Wingdings" pitchFamily="2" charset="2"/>
              <a:buChar char="v"/>
            </a:pPr>
            <a:r>
              <a:rPr lang="ru-RU" sz="5800" dirty="0" smtClean="0"/>
              <a:t>формирование </a:t>
            </a:r>
            <a:r>
              <a:rPr lang="ru-RU" sz="5800" dirty="0"/>
              <a:t>основ безопасного поведения в быту, социуме, </a:t>
            </a:r>
            <a:r>
              <a:rPr lang="ru-RU" sz="5800" dirty="0" smtClean="0"/>
              <a:t>природе.</a:t>
            </a:r>
          </a:p>
          <a:p>
            <a:pPr algn="just">
              <a:buNone/>
            </a:pPr>
            <a:r>
              <a:rPr lang="ru-RU" sz="3700" dirty="0" smtClean="0"/>
              <a:t>      </a:t>
            </a:r>
            <a:r>
              <a:rPr lang="ru-RU" sz="5800" dirty="0" smtClean="0"/>
              <a:t/>
            </a:r>
            <a:br>
              <a:rPr lang="ru-RU" sz="5800" dirty="0" smtClean="0"/>
            </a:br>
            <a:r>
              <a:rPr lang="ru-RU" sz="5800" dirty="0" smtClean="0"/>
              <a:t>      Освоение содержания образовательной области «Социально-коммуникативное развитие» </a:t>
            </a:r>
            <a:r>
              <a:rPr lang="ru-RU" sz="5800" b="1" dirty="0" smtClean="0"/>
              <a:t>обеспечивает личностное развитие ребенка-дошкольника</a:t>
            </a:r>
            <a:r>
              <a:rPr lang="ru-RU" sz="5800" dirty="0" smtClean="0"/>
              <a:t>.</a:t>
            </a:r>
          </a:p>
          <a:p>
            <a:pPr algn="just">
              <a:buNone/>
            </a:pPr>
            <a:endParaRPr lang="ru-RU" sz="5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Личностное развитие ребенка </a:t>
            </a:r>
            <a:br>
              <a:rPr lang="ru-RU" sz="2800" b="1" dirty="0" smtClean="0"/>
            </a:br>
            <a:r>
              <a:rPr lang="ru-RU" sz="2800" b="1" dirty="0" smtClean="0"/>
              <a:t>в период дошкольного детства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0"/>
            <a:ext cx="8715436" cy="11967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  <a:p>
            <a:pPr algn="just">
              <a:buNone/>
            </a:pPr>
            <a:r>
              <a:rPr lang="ru-RU" sz="2000" b="1" dirty="0" smtClean="0"/>
              <a:t>            </a:t>
            </a:r>
            <a:endParaRPr lang="ru-RU" sz="2000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67544" y="1484784"/>
            <a:ext cx="3600400" cy="86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саморазвитие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716016" y="1484784"/>
            <a:ext cx="3600400" cy="86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социализация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619672" y="2348880"/>
            <a:ext cx="129614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940152" y="2348880"/>
            <a:ext cx="1368152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467544" y="3140968"/>
            <a:ext cx="3816424" cy="338437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/>
              <a:t>внутренний план  </a:t>
            </a:r>
            <a:r>
              <a:rPr lang="ru-RU" sz="1600" b="1" dirty="0" smtClean="0"/>
              <a:t>развития личности, который характеризуется   элементарными  личностными  проявлениями  в  период младенчества, продолжается становлением сложных психических функций и заканчивается периодом формирования самопознания, </a:t>
            </a:r>
            <a:r>
              <a:rPr lang="ru-RU" sz="1600" b="1" dirty="0" err="1" smtClean="0"/>
              <a:t>саморегуляции</a:t>
            </a:r>
            <a:r>
              <a:rPr lang="ru-RU" sz="1600" b="1" dirty="0" smtClean="0"/>
              <a:t> и самоорганизации к концу дошкольного детства.</a:t>
            </a:r>
            <a:endParaRPr lang="ru-RU" sz="1600" b="1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4860032" y="3501008"/>
            <a:ext cx="3600400" cy="302433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/>
              <a:t>внешний план </a:t>
            </a:r>
            <a:r>
              <a:rPr lang="ru-RU" b="1" dirty="0" smtClean="0"/>
              <a:t>развития личности, формирующийся через освоение ребенком социальных ценностей, норм и правил общественной жизни и приобретенными на основе этого личностными качествами.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0017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Социальный портрет ребенка </a:t>
            </a:r>
            <a:br>
              <a:rPr lang="ru-RU" sz="2800" b="1" dirty="0" smtClean="0"/>
            </a:br>
            <a:r>
              <a:rPr lang="ru-RU" sz="2800" b="1" dirty="0" smtClean="0"/>
              <a:t>на этапе завершения дошкольного образования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500066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800" dirty="0" smtClean="0"/>
              <a:t>         </a:t>
            </a:r>
            <a:r>
              <a:rPr lang="ru-RU" sz="2600" i="1" u="sng" dirty="0" smtClean="0"/>
              <a:t>Ребенок способен </a:t>
            </a:r>
            <a:br>
              <a:rPr lang="ru-RU" sz="2600" i="1" u="sng" dirty="0" smtClean="0"/>
            </a:br>
            <a:endParaRPr lang="ru-RU" sz="1300" i="1" u="sng" dirty="0" smtClean="0"/>
          </a:p>
          <a:p>
            <a:pPr algn="just">
              <a:buFont typeface="Wingdings" pitchFamily="2" charset="2"/>
              <a:buChar char="v"/>
            </a:pPr>
            <a:r>
              <a:rPr lang="ru-RU" sz="2200" dirty="0" smtClean="0"/>
              <a:t>понимать самого себя и других людей (их настроение, чувства, действия и поступки), сопереживать неудачам и радоваться успехам окружающих, в случае необходимости оказывать другим людям посильную помощь;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200" dirty="0" smtClean="0"/>
              <a:t>устанавливать контакты со взрослыми и сверстниками, вести свободный диалог, контролировать свои желания, уважать мнение и интересы других людей;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200" dirty="0" smtClean="0"/>
              <a:t>самостоятельно выбирать деятельность и партнеров по  деятельности, соблюдать правила и социальные нормы поведения, выстраивать бесконфликтное взаимодействие в группе сверстников; </a:t>
            </a:r>
          </a:p>
          <a:p>
            <a:pPr algn="just">
              <a:buFont typeface="Wingdings" pitchFamily="2" charset="2"/>
              <a:buChar char="v"/>
            </a:pPr>
            <a:r>
              <a:rPr lang="ru-RU" sz="2200" dirty="0" smtClean="0"/>
              <a:t>не теряться в новой обстановке, выстраивать адекватную линию общения, принимать решения и действовать по ситуации;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200" dirty="0" smtClean="0"/>
              <a:t>соблюдать правила безопасного поведения.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969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Основополагающие функции дошкольного уровня образования (ФОП ДО)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7467600" cy="4616588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ru-RU" sz="2000" dirty="0" smtClean="0"/>
              <a:t>обучение и воспитание ребенка дошкольного возраста как гражданина РФ, формирование основ его гражданской и культурной идентичности на соответствующем его возрасту содержании доступными средствами;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создание единого ядра содержания дошкольного образования, ориентированного на приобщение к традиционным духовно-нравственным и </a:t>
            </a:r>
            <a:r>
              <a:rPr lang="ru-RU" sz="2000" dirty="0" err="1" smtClean="0"/>
              <a:t>социокультурным</a:t>
            </a:r>
            <a:r>
              <a:rPr lang="ru-RU" sz="2000" dirty="0" smtClean="0"/>
              <a:t> ценностям российского народа, воспитание подрастающего поколения как знающего и уважающего историю и культуру своей семьи, большой и малой Родины.</a:t>
            </a:r>
          </a:p>
          <a:p>
            <a:pPr marL="457200" indent="-457200">
              <a:buAutoNum type="arabicParenR"/>
            </a:pPr>
            <a:endParaRPr lang="ru-RU" dirty="0" smtClean="0"/>
          </a:p>
          <a:p>
            <a:pPr marL="457200" indent="-457200">
              <a:buAutoNum type="arabicParenR"/>
            </a:pPr>
            <a:endParaRPr lang="ru-RU" dirty="0" smtClean="0"/>
          </a:p>
          <a:p>
            <a:pPr marL="457200" indent="-457200">
              <a:buAutoNum type="arabicParenR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57018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Задачи </a:t>
            </a:r>
            <a:br>
              <a:rPr lang="ru-RU" sz="2800" b="1" dirty="0" smtClean="0"/>
            </a:br>
            <a:r>
              <a:rPr lang="ru-RU" sz="2800" b="1" dirty="0" smtClean="0"/>
              <a:t>социально-коммуникативного развития дошкольников</a:t>
            </a:r>
            <a:r>
              <a:rPr lang="en-US" sz="2800" b="1" dirty="0" smtClean="0"/>
              <a:t> (</a:t>
            </a:r>
            <a:r>
              <a:rPr lang="ru-RU" sz="2800" b="1" dirty="0" smtClean="0"/>
              <a:t>ФОП ДО)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772816"/>
          <a:ext cx="8219256" cy="4701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186766" cy="714380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/>
              <a:t>Задачи </a:t>
            </a:r>
            <a:br>
              <a:rPr lang="ru-RU" sz="1600" b="1" dirty="0" smtClean="0"/>
            </a:br>
            <a:r>
              <a:rPr lang="ru-RU" sz="1600" b="1" dirty="0" smtClean="0"/>
              <a:t>социально-коммуникативного развития дошкольников</a:t>
            </a:r>
            <a:r>
              <a:rPr lang="en-US" sz="1600" b="1" dirty="0" smtClean="0"/>
              <a:t> (</a:t>
            </a:r>
            <a:r>
              <a:rPr lang="ru-RU" sz="1600" b="1" dirty="0" smtClean="0"/>
              <a:t>ФОП ДО)</a:t>
            </a:r>
            <a:br>
              <a:rPr lang="ru-RU" sz="1600" b="1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043890" cy="5831034"/>
          </a:xfrm>
        </p:spPr>
        <p:txBody>
          <a:bodyPr/>
          <a:lstStyle/>
          <a:p>
            <a:pPr>
              <a:buNone/>
            </a:pPr>
            <a:r>
              <a:rPr lang="ru-RU" sz="1600" dirty="0" smtClean="0"/>
              <a:t>1) в сфере социальных отношений: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0" y="1000108"/>
          <a:ext cx="8572564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8"/>
                <a:gridCol w="2571768"/>
                <a:gridCol w="2071702"/>
                <a:gridCol w="2000266"/>
              </a:tblGrid>
              <a:tr h="5715040">
                <a:tc>
                  <a:txBody>
                    <a:bodyPr/>
                    <a:lstStyle/>
                    <a:p>
                      <a:r>
                        <a:rPr lang="en-US" dirty="0" smtClean="0"/>
                        <a:t>3-4 </a:t>
                      </a:r>
                      <a:r>
                        <a:rPr lang="ru-RU" dirty="0" smtClean="0"/>
                        <a:t>года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развивать эмоциональную отзывчивость, различать и понимать отдельные эмоциональные проявления, учить правильно их называть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-обогащать представления детей о действиях, в которых проявляются доброе отношение и забота о членах семьи, близком окружении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-поддерживать в установлении положительных контактов между детьми, основанных на общих интересах к действиям с игрушками, предметами и взаимной симпатии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-оказывать помощь в освоении способов взаимодействия со сверстниками в игре, в повседневном общении и бытовой деятельности;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-приобщать детей к выполнению элементарных правил культуры поведения 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ФОРМИРОВАТЬ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ПЕРВИЧНЫЕ ПРЕДСТАВЛЕНИЯ О СЕБЕ И О СВОЕМ ПОЛЕ, Я.</a:t>
                      </a:r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4-5 лет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-формировать положительную самооценку, уверенность в своих силах, стремление к самостоятельности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-развивать эмоциональную отзывчивость к взрослым и детям, слабым и нуждающимся в помощи, воспитывать сопереживание героям литературных и анимационных произведений, доброе отношение к животным и растениям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-развивать позитивное отношение  и чувство принадлежности детей к семье, уважение к родителям (законным представителям), педагогам и окружающим людям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-воспитывать доброжелательное отношение ко взрослым и детям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-воспитывать культуру общения со взрослыми и сверстниками, желание выполнять правила поведения, быть вежливыми в 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общениисо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взрослыми и сверстниками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-развивать стремление к совместным играм, взаимодействию в паре или небольшой 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подгрупе</a:t>
                      </a:r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СПОСОБСТВОВАТЬ ОСВОЕНИЮ ДЕТЬМИ ТРАДИЦИОННЫХ ПРЕДСТАВЛЕНИЙ О ПОЛОВЫХ И ГЕНДЕРНЫХ РАЗЛИЧИЯХ, СЕМЕЙНЫХ</a:t>
                      </a:r>
                      <a:r>
                        <a:rPr kumimoji="0" lang="ru-RU" sz="105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РОЛЯХ И ОТНОШЕНИЯХ.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5-6 лет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-обогащать представления детей о формах поведения и действия в различных ситуациях в семье и ДОО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-содействовать пониманию детьми собственных и чужих эмоциональных состояний и переживаний, овладению способами 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эмпатийного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поведения в ответ на разнообразные эмоциональные проявления сверстников и взрослых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-поддерживать интерес детей к отношениям и событиям в коллективе, согласованию действий между собой и заинтересованности в общем результате совместной деятельности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-обеспечить умение детей вырабатывать и принимать правила взаимодействия в группе, понимание детьми последствий несоблюдения принятых правил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-расширять представления о правилах поведения в общественных местах, об обязанностях в группе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6-7 лет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-поддерживать положительную самооценку ребенка, уверенность в себе, осознание роста своих достижений, чувства собственного достоинства, стремления стать школьником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-обогащать опыт применения разнообразных способов взаимодействия со взрослыми и сверстниками, развитие начал социально-значимой активности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-обогащать эмоциональный опыт ребенка, развивать способность ребенка понимать и учитывать интересы и чувства других, договариваться и дружить со сверстниками, разрешать возникающие конфликты конструктивными способами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-воспитывать привычки культурного  поведения и общения с людьми, основ этикета, правил поведения в общественных местах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121444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52"/>
            <a:ext cx="8043890" cy="6331100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2) в области формирования основ гражданственности и патриотизма:</a:t>
            </a:r>
            <a:endParaRPr lang="en-US" sz="1800" dirty="0" smtClean="0"/>
          </a:p>
          <a:p>
            <a:pPr>
              <a:buNone/>
            </a:pPr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500042"/>
          <a:ext cx="8072496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2353464"/>
                <a:gridCol w="1932816"/>
                <a:gridCol w="2500332"/>
              </a:tblGrid>
              <a:tr h="5929354">
                <a:tc>
                  <a:txBody>
                    <a:bodyPr/>
                    <a:lstStyle/>
                    <a:p>
                      <a:r>
                        <a:rPr lang="en-US" dirty="0" smtClean="0"/>
                        <a:t>3-4 </a:t>
                      </a:r>
                      <a:r>
                        <a:rPr lang="ru-RU" dirty="0" smtClean="0"/>
                        <a:t>года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обогащать представления детей о МАЛОЙ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РОДИНЕ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 поддерживать их отражения в различных видах деятельности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4-5 лет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-формировать положительную самооценку, уверенность в своих силах, стремление к самостоятельности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-развивать эмоциональную отзывчивость к взрослым и детям, слабым и нуждающимся в помощи, воспитывать сопереживание героям литературных и анимационных произведений, доброе отношение к животным и растениям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-развивать позитивное отношение  и чувство принадлежности детей к семье, уважение к родителям (законным представителям), педагогам и окружающим людям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-воспитывать доброжелательное отношение ко взрослым и детям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-воспитывать культуру общения со взрослыми и сверстниками, желание выполнять правила поведения, быть вежливыми в 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общениисо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взрослыми и сверстниками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развивать стремление к совместным играм, взаимодействию в паре или небольшой подгруппе, к взаимодействию в практической деятельности</a:t>
                      </a:r>
                    </a:p>
                    <a:p>
                      <a:r>
                        <a:rPr lang="ru-RU" sz="1000" dirty="0" smtClean="0"/>
                        <a:t>ЗНАКОМИТ С РОССИЙСКОЙ СИМВОЛИКОЙ ФЛАГ И ГЕРБ РОССИИ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5-6 лет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-воспитывать уважительное отношение к Родине, к людям разных национальностей, проживающих на территории России, их культурному наследию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-знакомить детей с содержанием национальных праздников и традициями празднования, развивать патриотические чувства, уважение и гордость за поступки героев Отечества, достижения страны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-поддерживать детскую любознательность по отношению к родному краю, эмоциональный отклик на проявления красоты в различных объектах и произведениях искусства, явлениях природы</a:t>
                      </a:r>
                    </a:p>
                    <a:p>
                      <a:r>
                        <a:rPr lang="ru-RU" sz="1400" dirty="0" smtClean="0"/>
                        <a:t>ФЛАГ,ГЕРБ.ГИМН</a:t>
                      </a:r>
                      <a:r>
                        <a:rPr lang="ru-RU" dirty="0" smtClean="0"/>
                        <a:t> </a:t>
                      </a:r>
                      <a:r>
                        <a:rPr lang="ru-RU" sz="1400" dirty="0" smtClean="0"/>
                        <a:t>ИСТОРИЯ ИХ СОЗДАНИЯ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6-7 лет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-воспитывать патриотические и интернациональные чувства, уважительное отношение к Родине, к представителям разных национальностей, интерес к их культуре и обычаям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-расширять представления детей о государственных праздникам и поддерживать интерес детей к событиям, происходящим в стране, развивать чувство гордости за достижения страны в области спорта, науки и искусства, служения верности интересам страны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ЗНАКОМИТЬ С ЦЕЛЯМИ И ДОСТУПНЫМИ ПРАКТИКАМИ ВОЛОНТЕРСТВА В РОССИИ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и включать детей при поддержке взрослых в социальные акции, волонтерские мероприятия в ДОО и в населенном пункте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-развивать интерес к населенному пункту, в котором живет, переживать чувства удивления достопримечательностями, 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событиями прошлого и настоящего, поощрять активное участие в праздновании событий, связанных е его местом проживания</a:t>
                      </a:r>
                    </a:p>
                    <a:p>
                      <a:r>
                        <a:rPr lang="ru-RU" sz="1400" dirty="0" smtClean="0"/>
                        <a:t>ПОРЯДОК</a:t>
                      </a:r>
                      <a:r>
                        <a:rPr lang="ru-RU" sz="1400" baseline="0" dirty="0" smtClean="0"/>
                        <a:t> ИСПОЛЬЗОВАНИЯ ГОСУДАРСТВЕННОЙ СИМВОЛИКИ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171451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043890" cy="6259662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3)в сфере трудового воспитания: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642918"/>
          <a:ext cx="8072496" cy="5786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1785950"/>
                <a:gridCol w="2143140"/>
                <a:gridCol w="2214580"/>
              </a:tblGrid>
              <a:tr h="5786478">
                <a:tc>
                  <a:txBody>
                    <a:bodyPr/>
                    <a:lstStyle/>
                    <a:p>
                      <a:r>
                        <a:rPr lang="en-US" dirty="0" smtClean="0"/>
                        <a:t>3-4 </a:t>
                      </a:r>
                      <a:r>
                        <a:rPr lang="ru-RU" dirty="0" smtClean="0"/>
                        <a:t>года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-развивать интерес к труду взрослых в ДОО и в семье, формировать представления о конкретных видах хозяйственно-бытового труда, направленных на заботу о детях (мытье посуды, уборка помещений группы и участка и прочее) и трудовые навыки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-воспитывать бережное отношение к игрушкам как результатам труда взрослых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-приобщать детей к самообслуживанию (одевание, раздевание, умывание), развивать самостоятельность , уверенность, положительную самооценку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4-5 лет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-формировать представления об отдельных профессиях взрослых на основе ознакомления с конкретными видами труда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-воспитывать уважение и благодарность взрослым за их труд, заботу о детях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-вовлекать в простейшие процессы хозяйственно-бытового труда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-развивать самостоятельность и уверенность в самообслуживании, желании включаться в повседневные трудовые дела в ДОО и семье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5-6 лет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-формировать представления о профессиях и трудовых процессах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-воспитывать бережное отношение к труду взрослых, к результатам их труда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-развивать самостоятельность и инициативу в трудовой деятельности по самообслуживанию, хозяйственно-бытовому , ручному труду и конструированию, труду в природе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-ЗНАКОМИТЬ ДЕТЕЙ С ЭЛЕМЕНТАРНЫМИ ЭКОНОМИЧЕСКИМИ ЗНАНИЯМИ, ФОРМИРОВАТЬ ПЕРВОНАЧАЛЬНЫЕ ПРЕДСТАВЛЕНИЯ О ФИНАНСОВОЙ ГРАМОТНОСТИ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6-7 лет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-развивать ценность отношения к труду взрослых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-формировать представления о труде как ценности общества, о разнообразии и взаимосвязи видов труда и профессий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-ФОРМИРОВАТЬ ЭЛЕМЕНТЫ ФИНАНСОВОЙ ГРАМОТНОТСИ,ОСОЗНАНИЯ МАТЕРИАЛЬНЫХ ВОЗМОЖНОСТЕЙ РОДИТЕЛЕЙ, ОГРАНИЧЕННОСТИ МАТЕРИАЛЬНЫХ РЕСУРСОВ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-развивать интерес и самостоятельность в различны видах доступного труда, умение включаться в реальные трудовые связи со взрослыми и сверстниками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-поддерживать освоение умений сотрудничества в совместном труде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воспитывать ответственность, добросовестность, стремление к участию в труде взрослых, оказанию посильной помощи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3334</TotalTime>
  <Words>2191</Words>
  <Application>Microsoft Office PowerPoint</Application>
  <PresentationFormat>Экран (4:3)</PresentationFormat>
  <Paragraphs>271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СОЦИАЛЬНО-КОММУНИКАТИВНОЕ РАЗВИТИЕ ДОШКОЛЬНИКОВ</vt:lpstr>
      <vt:lpstr>Содержание педагогической деятельности  по реализации образовательной области  «Социально-коммуникативное развитие»  в контексте ФГОС ДО (п. 2.6)</vt:lpstr>
      <vt:lpstr>Личностное развитие ребенка  в период дошкольного детства</vt:lpstr>
      <vt:lpstr>Социальный портрет ребенка  на этапе завершения дошкольного образования </vt:lpstr>
      <vt:lpstr>Основополагающие функции дошкольного уровня образования (ФОП ДО)</vt:lpstr>
      <vt:lpstr>Задачи  социально-коммуникативного развития дошкольников (ФОП ДО) </vt:lpstr>
      <vt:lpstr>Задачи  социально-коммуникативного развития дошкольников (ФОП ДО) </vt:lpstr>
      <vt:lpstr> </vt:lpstr>
      <vt:lpstr> </vt:lpstr>
      <vt:lpstr> </vt:lpstr>
      <vt:lpstr>Слайд 11</vt:lpstr>
      <vt:lpstr>и</vt:lpstr>
      <vt:lpstr>Федеральная рабочая программа воспитания. </vt:lpstr>
      <vt:lpstr>Направления воспитания </vt:lpstr>
      <vt:lpstr>Целевые ориентиры воспитания детей на этапе завершения освоения программы воспитания.</vt:lpstr>
      <vt:lpstr>Федеральный календарный план воспитательной работы</vt:lpstr>
      <vt:lpstr>Формы образовательной деятельности  по социально-коммуникативному развитию дошкольников</vt:lpstr>
      <vt:lpstr>Планирование деятельности воспитателя  по реализации образовательной области «Социально-коммуникативное развитие» Перспективное планирование </vt:lpstr>
      <vt:lpstr>Планирование деятельности воспитателя  по реализации образовательной области  «Социально-коммуникативное развитие»  Календарное планирование по структурным компонентам  образовательного процесса</vt:lpstr>
    </vt:vector>
  </TitlesOfParts>
  <Company>ГДОУ №88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СОЦИАЛЬНО-КОММУНИКАТИВНОЕ РАЗВИТИЕ ДОШКОЛЬНИКОВ</dc:title>
  <dc:creator>Елена; Карина</dc:creator>
  <cp:lastModifiedBy>Карина</cp:lastModifiedBy>
  <cp:revision>259</cp:revision>
  <dcterms:created xsi:type="dcterms:W3CDTF">2015-11-05T07:48:31Z</dcterms:created>
  <dcterms:modified xsi:type="dcterms:W3CDTF">2023-10-26T08:46:24Z</dcterms:modified>
</cp:coreProperties>
</file>