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0" r:id="rId3"/>
    <p:sldId id="264" r:id="rId4"/>
    <p:sldId id="265" r:id="rId5"/>
    <p:sldId id="266" r:id="rId6"/>
    <p:sldId id="303" r:id="rId7"/>
    <p:sldId id="298" r:id="rId8"/>
    <p:sldId id="306" r:id="rId9"/>
    <p:sldId id="304" r:id="rId10"/>
    <p:sldId id="305" r:id="rId11"/>
    <p:sldId id="300" r:id="rId12"/>
    <p:sldId id="301"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713" autoAdjust="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5E63E-6BFE-4DE5-8F8E-13875C8AB904}" type="datetimeFigureOut">
              <a:rPr lang="ru-RU" smtClean="0"/>
              <a:pPr/>
              <a:t>26.10.2023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BB171-9665-41B4-A1D2-BF429BC3A98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4FBB171-9665-41B4-A1D2-BF429BC3A989}"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A61B4D1B-9CA2-4C12-9626-BD61F63424B8}" type="datetimeFigureOut">
              <a:rPr lang="ru-RU" smtClean="0"/>
              <a:pPr/>
              <a:t>26.10.2023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7B1CC2C-2ABC-40B3-904E-00458AF9116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1B4D1B-9CA2-4C12-9626-BD61F63424B8}" type="datetimeFigureOut">
              <a:rPr lang="ru-RU" smtClean="0"/>
              <a:pPr/>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B1CC2C-2ABC-40B3-904E-00458AF9116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1B4D1B-9CA2-4C12-9626-BD61F63424B8}" type="datetimeFigureOut">
              <a:rPr lang="ru-RU" smtClean="0"/>
              <a:pPr/>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B1CC2C-2ABC-40B3-904E-00458AF9116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A61B4D1B-9CA2-4C12-9626-BD61F63424B8}" type="datetimeFigureOut">
              <a:rPr lang="ru-RU" smtClean="0"/>
              <a:pPr/>
              <a:t>26.10.2023</a:t>
            </a:fld>
            <a:endParaRPr lang="ru-RU"/>
          </a:p>
        </p:txBody>
      </p:sp>
      <p:sp>
        <p:nvSpPr>
          <p:cNvPr id="9" name="Номер слайда 8"/>
          <p:cNvSpPr>
            <a:spLocks noGrp="1"/>
          </p:cNvSpPr>
          <p:nvPr>
            <p:ph type="sldNum" sz="quarter" idx="15"/>
          </p:nvPr>
        </p:nvSpPr>
        <p:spPr/>
        <p:txBody>
          <a:bodyPr rtlCol="0"/>
          <a:lstStyle/>
          <a:p>
            <a:fld id="{57B1CC2C-2ABC-40B3-904E-00458AF9116C}"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A61B4D1B-9CA2-4C12-9626-BD61F63424B8}" type="datetimeFigureOut">
              <a:rPr lang="ru-RU" smtClean="0"/>
              <a:pPr/>
              <a:t>26.10.2023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7B1CC2C-2ABC-40B3-904E-00458AF9116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61B4D1B-9CA2-4C12-9626-BD61F63424B8}" type="datetimeFigureOut">
              <a:rPr lang="ru-RU" smtClean="0"/>
              <a:pPr/>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B1CC2C-2ABC-40B3-904E-00458AF9116C}"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61B4D1B-9CA2-4C12-9626-BD61F63424B8}" type="datetimeFigureOut">
              <a:rPr lang="ru-RU" smtClean="0"/>
              <a:pPr/>
              <a:t>26.10.2023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7B1CC2C-2ABC-40B3-904E-00458AF9116C}"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A61B4D1B-9CA2-4C12-9626-BD61F63424B8}" type="datetimeFigureOut">
              <a:rPr lang="ru-RU" smtClean="0"/>
              <a:pPr/>
              <a:t>26.10.2023</a:t>
            </a:fld>
            <a:endParaRPr lang="ru-RU"/>
          </a:p>
        </p:txBody>
      </p:sp>
      <p:sp>
        <p:nvSpPr>
          <p:cNvPr id="7" name="Номер слайда 6"/>
          <p:cNvSpPr>
            <a:spLocks noGrp="1"/>
          </p:cNvSpPr>
          <p:nvPr>
            <p:ph type="sldNum" sz="quarter" idx="11"/>
          </p:nvPr>
        </p:nvSpPr>
        <p:spPr/>
        <p:txBody>
          <a:bodyPr rtlCol="0"/>
          <a:lstStyle/>
          <a:p>
            <a:fld id="{57B1CC2C-2ABC-40B3-904E-00458AF9116C}"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61B4D1B-9CA2-4C12-9626-BD61F63424B8}" type="datetimeFigureOut">
              <a:rPr lang="ru-RU" smtClean="0"/>
              <a:pPr/>
              <a:t>26.10.2023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B1CC2C-2ABC-40B3-904E-00458AF9116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A61B4D1B-9CA2-4C12-9626-BD61F63424B8}" type="datetimeFigureOut">
              <a:rPr lang="ru-RU" smtClean="0"/>
              <a:pPr/>
              <a:t>26.10.2023</a:t>
            </a:fld>
            <a:endParaRPr lang="ru-RU"/>
          </a:p>
        </p:txBody>
      </p:sp>
      <p:sp>
        <p:nvSpPr>
          <p:cNvPr id="22" name="Номер слайда 21"/>
          <p:cNvSpPr>
            <a:spLocks noGrp="1"/>
          </p:cNvSpPr>
          <p:nvPr>
            <p:ph type="sldNum" sz="quarter" idx="15"/>
          </p:nvPr>
        </p:nvSpPr>
        <p:spPr/>
        <p:txBody>
          <a:bodyPr rtlCol="0"/>
          <a:lstStyle/>
          <a:p>
            <a:fld id="{57B1CC2C-2ABC-40B3-904E-00458AF9116C}"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A61B4D1B-9CA2-4C12-9626-BD61F63424B8}" type="datetimeFigureOut">
              <a:rPr lang="ru-RU" smtClean="0"/>
              <a:pPr/>
              <a:t>26.10.2023</a:t>
            </a:fld>
            <a:endParaRPr lang="ru-RU"/>
          </a:p>
        </p:txBody>
      </p:sp>
      <p:sp>
        <p:nvSpPr>
          <p:cNvPr id="18" name="Номер слайда 17"/>
          <p:cNvSpPr>
            <a:spLocks noGrp="1"/>
          </p:cNvSpPr>
          <p:nvPr>
            <p:ph type="sldNum" sz="quarter" idx="11"/>
          </p:nvPr>
        </p:nvSpPr>
        <p:spPr/>
        <p:txBody>
          <a:bodyPr rtlCol="0"/>
          <a:lstStyle/>
          <a:p>
            <a:fld id="{57B1CC2C-2ABC-40B3-904E-00458AF9116C}"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61B4D1B-9CA2-4C12-9626-BD61F63424B8}" type="datetimeFigureOut">
              <a:rPr lang="ru-RU" smtClean="0"/>
              <a:pPr/>
              <a:t>26.10.2023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B1CC2C-2ABC-40B3-904E-00458AF9116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1142985"/>
            <a:ext cx="8715436" cy="2357453"/>
          </a:xfrm>
        </p:spPr>
        <p:txBody>
          <a:bodyPr>
            <a:normAutofit/>
          </a:bodyPr>
          <a:lstStyle/>
          <a:p>
            <a:pPr algn="ctr"/>
            <a:r>
              <a:rPr lang="ru-RU" dirty="0" smtClean="0"/>
              <a:t>СОЦИАЛЬНО-КОММУНИКАТИВНОЕ РАЗВИТИЕ ДОШКОЛЬНИКОВ</a:t>
            </a:r>
            <a:endParaRPr lang="ru-RU" dirty="0"/>
          </a:p>
        </p:txBody>
      </p:sp>
      <p:sp>
        <p:nvSpPr>
          <p:cNvPr id="3" name="Подзаголовок 2"/>
          <p:cNvSpPr>
            <a:spLocks noGrp="1"/>
          </p:cNvSpPr>
          <p:nvPr>
            <p:ph type="subTitle" idx="1"/>
          </p:nvPr>
        </p:nvSpPr>
        <p:spPr>
          <a:xfrm>
            <a:off x="1371600" y="4786322"/>
            <a:ext cx="6400800" cy="852478"/>
          </a:xfrm>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25470"/>
          </a:xfrm>
        </p:spPr>
        <p:txBody>
          <a:bodyPr/>
          <a:lstStyle/>
          <a:p>
            <a:r>
              <a:rPr lang="ru-RU" b="1" dirty="0" smtClean="0"/>
              <a:t>Модули</a:t>
            </a:r>
            <a:endParaRPr lang="ru-RU" b="1" dirty="0"/>
          </a:p>
        </p:txBody>
      </p:sp>
      <p:sp>
        <p:nvSpPr>
          <p:cNvPr id="3" name="Содержимое 2"/>
          <p:cNvSpPr>
            <a:spLocks noGrp="1"/>
          </p:cNvSpPr>
          <p:nvPr>
            <p:ph sz="quarter" idx="1"/>
          </p:nvPr>
        </p:nvSpPr>
        <p:spPr/>
        <p:txBody>
          <a:bodyPr/>
          <a:lstStyle/>
          <a:p>
            <a:pPr>
              <a:buNone/>
            </a:pPr>
            <a:r>
              <a:rPr lang="ru-RU" b="1" dirty="0" smtClean="0"/>
              <a:t>    Оборудование в групповом помещении  можно разместить в соответствии с его функциональным назначением, выделив несколько модулей: </a:t>
            </a:r>
            <a:endParaRPr lang="ru-RU" dirty="0" smtClean="0"/>
          </a:p>
          <a:p>
            <a:r>
              <a:rPr lang="ru-RU" b="1" dirty="0" smtClean="0"/>
              <a:t>физкультурно-оздоровительный, </a:t>
            </a:r>
            <a:endParaRPr lang="ru-RU" dirty="0" smtClean="0"/>
          </a:p>
          <a:p>
            <a:r>
              <a:rPr lang="ru-RU" b="1" dirty="0" smtClean="0"/>
              <a:t>игровой,</a:t>
            </a:r>
            <a:endParaRPr lang="ru-RU" dirty="0" smtClean="0"/>
          </a:p>
          <a:p>
            <a:r>
              <a:rPr lang="ru-RU" b="1" dirty="0" smtClean="0"/>
              <a:t> художественно-творческий, </a:t>
            </a:r>
            <a:endParaRPr lang="ru-RU" dirty="0" smtClean="0"/>
          </a:p>
          <a:p>
            <a:r>
              <a:rPr lang="ru-RU" b="1" dirty="0" err="1" smtClean="0"/>
              <a:t>поисково</a:t>
            </a:r>
            <a:r>
              <a:rPr lang="ru-RU" b="1" dirty="0" smtClean="0"/>
              <a:t>- познавательный, </a:t>
            </a:r>
            <a:endParaRPr lang="ru-RU" dirty="0" smtClean="0"/>
          </a:p>
          <a:p>
            <a:r>
              <a:rPr lang="ru-RU" b="1" dirty="0" smtClean="0"/>
              <a:t>релаксации, </a:t>
            </a:r>
            <a:endParaRPr lang="ru-RU" dirty="0" smtClean="0"/>
          </a:p>
          <a:p>
            <a:r>
              <a:rPr lang="ru-RU" b="1" dirty="0" smtClean="0"/>
              <a:t>бытовой.</a:t>
            </a: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778098"/>
          </a:xfrm>
        </p:spPr>
        <p:txBody>
          <a:bodyPr>
            <a:noAutofit/>
          </a:bodyPr>
          <a:lstStyle/>
          <a:p>
            <a:pPr algn="ctr"/>
            <a:r>
              <a:rPr lang="ru-RU" sz="2800" b="1" dirty="0" smtClean="0"/>
              <a:t>12 центров детской активности</a:t>
            </a:r>
            <a:endParaRPr lang="ru-RU" sz="2800" b="1" dirty="0"/>
          </a:p>
        </p:txBody>
      </p:sp>
      <p:sp>
        <p:nvSpPr>
          <p:cNvPr id="3" name="Содержимое 2"/>
          <p:cNvSpPr>
            <a:spLocks noGrp="1"/>
          </p:cNvSpPr>
          <p:nvPr>
            <p:ph sz="quarter" idx="1"/>
          </p:nvPr>
        </p:nvSpPr>
        <p:spPr>
          <a:xfrm>
            <a:off x="142844" y="1071546"/>
            <a:ext cx="8572560" cy="5525806"/>
          </a:xfrm>
        </p:spPr>
        <p:txBody>
          <a:bodyPr>
            <a:normAutofit fontScale="92500" lnSpcReduction="20000"/>
          </a:bodyPr>
          <a:lstStyle/>
          <a:p>
            <a:endParaRPr lang="ru-RU" dirty="0" smtClean="0"/>
          </a:p>
          <a:p>
            <a:pPr lvl="0"/>
            <a:r>
              <a:rPr lang="ru-RU" dirty="0" smtClean="0"/>
              <a:t>Центр двигательной активности </a:t>
            </a:r>
          </a:p>
          <a:p>
            <a:pPr lvl="0"/>
            <a:r>
              <a:rPr lang="ru-RU" dirty="0" smtClean="0">
                <a:solidFill>
                  <a:srgbClr val="FF0000"/>
                </a:solidFill>
              </a:rPr>
              <a:t>Центр безопасности </a:t>
            </a:r>
          </a:p>
          <a:p>
            <a:pPr lvl="0"/>
            <a:r>
              <a:rPr lang="ru-RU" dirty="0" smtClean="0">
                <a:solidFill>
                  <a:srgbClr val="FF0000"/>
                </a:solidFill>
              </a:rPr>
              <a:t>Центр игры, содержащий оборудование для организации сюжетно- ролевых детских игр</a:t>
            </a:r>
          </a:p>
          <a:p>
            <a:pPr lvl="0"/>
            <a:r>
              <a:rPr lang="ru-RU" dirty="0" smtClean="0"/>
              <a:t>Центр конструирования</a:t>
            </a:r>
          </a:p>
          <a:p>
            <a:pPr lvl="0"/>
            <a:r>
              <a:rPr lang="ru-RU" dirty="0" smtClean="0"/>
              <a:t>Центр логики и математики </a:t>
            </a:r>
          </a:p>
          <a:p>
            <a:pPr lvl="0"/>
            <a:r>
              <a:rPr lang="ru-RU" dirty="0" smtClean="0">
                <a:solidFill>
                  <a:srgbClr val="FF0000"/>
                </a:solidFill>
              </a:rPr>
              <a:t>Центр экспериментирования, организации наблюдения и труда, </a:t>
            </a:r>
          </a:p>
          <a:p>
            <a:pPr lvl="0"/>
            <a:r>
              <a:rPr lang="ru-RU" dirty="0" smtClean="0">
                <a:solidFill>
                  <a:srgbClr val="FF0000"/>
                </a:solidFill>
              </a:rPr>
              <a:t>Центр </a:t>
            </a:r>
            <a:r>
              <a:rPr lang="ru-RU" dirty="0" smtClean="0"/>
              <a:t>познания</a:t>
            </a:r>
            <a:r>
              <a:rPr lang="ru-RU" dirty="0" smtClean="0">
                <a:solidFill>
                  <a:srgbClr val="FF0000"/>
                </a:solidFill>
              </a:rPr>
              <a:t> и коммуникации детей </a:t>
            </a:r>
          </a:p>
          <a:p>
            <a:pPr lvl="0"/>
            <a:r>
              <a:rPr lang="ru-RU" dirty="0" smtClean="0"/>
              <a:t>Книжный уголок </a:t>
            </a:r>
          </a:p>
          <a:p>
            <a:pPr lvl="0"/>
            <a:r>
              <a:rPr lang="ru-RU" dirty="0" smtClean="0">
                <a:solidFill>
                  <a:srgbClr val="FF0000"/>
                </a:solidFill>
              </a:rPr>
              <a:t>Центр театрализации и </a:t>
            </a:r>
            <a:r>
              <a:rPr lang="ru-RU" dirty="0" err="1" smtClean="0">
                <a:solidFill>
                  <a:srgbClr val="FF0000"/>
                </a:solidFill>
              </a:rPr>
              <a:t>музицирования</a:t>
            </a:r>
            <a:r>
              <a:rPr lang="ru-RU" dirty="0" smtClean="0">
                <a:solidFill>
                  <a:srgbClr val="FF0000"/>
                </a:solidFill>
              </a:rPr>
              <a:t> </a:t>
            </a:r>
          </a:p>
          <a:p>
            <a:pPr lvl="0"/>
            <a:r>
              <a:rPr lang="ru-RU" dirty="0" smtClean="0">
                <a:solidFill>
                  <a:srgbClr val="FF0000"/>
                </a:solidFill>
              </a:rPr>
              <a:t>Центр уединения	</a:t>
            </a:r>
          </a:p>
          <a:p>
            <a:pPr lvl="0"/>
            <a:r>
              <a:rPr lang="ru-RU" dirty="0" smtClean="0"/>
              <a:t>Центр коррекции </a:t>
            </a:r>
          </a:p>
          <a:p>
            <a:pPr lvl="0"/>
            <a:r>
              <a:rPr lang="ru-RU" dirty="0" smtClean="0">
                <a:solidFill>
                  <a:srgbClr val="FF0000"/>
                </a:solidFill>
              </a:rPr>
              <a:t>Центр творчества детей</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96908"/>
          </a:xfrm>
        </p:spPr>
        <p:txBody>
          <a:bodyPr>
            <a:normAutofit fontScale="90000"/>
          </a:bodyPr>
          <a:lstStyle/>
          <a:p>
            <a:pPr algn="ctr"/>
            <a:r>
              <a:rPr lang="ru-RU" b="1" dirty="0" smtClean="0"/>
              <a:t>Критерии оценки РППС:</a:t>
            </a:r>
            <a:r>
              <a:rPr lang="ru-RU" dirty="0" smtClean="0"/>
              <a:t/>
            </a:r>
            <a:br>
              <a:rPr lang="ru-RU" dirty="0" smtClean="0"/>
            </a:br>
            <a:endParaRPr lang="ru-RU" dirty="0"/>
          </a:p>
        </p:txBody>
      </p:sp>
      <p:sp>
        <p:nvSpPr>
          <p:cNvPr id="3" name="Содержимое 2"/>
          <p:cNvSpPr>
            <a:spLocks noGrp="1"/>
          </p:cNvSpPr>
          <p:nvPr>
            <p:ph sz="quarter" idx="1"/>
          </p:nvPr>
        </p:nvSpPr>
        <p:spPr>
          <a:xfrm>
            <a:off x="285720" y="1071546"/>
            <a:ext cx="8358246" cy="5402406"/>
          </a:xfrm>
        </p:spPr>
        <p:txBody>
          <a:bodyPr>
            <a:normAutofit fontScale="92500" lnSpcReduction="20000"/>
          </a:bodyPr>
          <a:lstStyle/>
          <a:p>
            <a:r>
              <a:rPr lang="ru-RU" b="1" i="1" dirty="0" smtClean="0"/>
              <a:t>Открытость среды для преобразований</a:t>
            </a:r>
            <a:endParaRPr lang="ru-RU" b="1" dirty="0" smtClean="0"/>
          </a:p>
          <a:p>
            <a:r>
              <a:rPr lang="ru-RU" b="1" i="1" dirty="0" smtClean="0"/>
              <a:t>Современность среды</a:t>
            </a:r>
            <a:endParaRPr lang="ru-RU" b="1" dirty="0" smtClean="0"/>
          </a:p>
          <a:p>
            <a:r>
              <a:rPr lang="ru-RU" b="1" i="1" dirty="0" smtClean="0"/>
              <a:t>Ориентированность на повышение физической активности</a:t>
            </a:r>
            <a:endParaRPr lang="ru-RU" b="1" dirty="0" smtClean="0"/>
          </a:p>
          <a:p>
            <a:r>
              <a:rPr lang="ru-RU" b="1" i="1" dirty="0" smtClean="0"/>
              <a:t>Приспособленность для познавательной деятельности</a:t>
            </a:r>
            <a:endParaRPr lang="ru-RU" b="1" dirty="0" smtClean="0"/>
          </a:p>
          <a:p>
            <a:r>
              <a:rPr lang="ru-RU" b="1" i="1" dirty="0" smtClean="0"/>
              <a:t>Приспособленность для сюжетно-ролевых игр</a:t>
            </a:r>
            <a:endParaRPr lang="ru-RU" b="1" dirty="0" smtClean="0"/>
          </a:p>
          <a:p>
            <a:r>
              <a:rPr lang="ru-RU" b="1" i="1" dirty="0" smtClean="0"/>
              <a:t>Ориентированность на творческое развитие</a:t>
            </a:r>
            <a:endParaRPr lang="ru-RU" b="1" dirty="0" smtClean="0"/>
          </a:p>
          <a:p>
            <a:r>
              <a:rPr lang="ru-RU" b="1" i="1" dirty="0" smtClean="0"/>
              <a:t>Элементы природы в среде</a:t>
            </a:r>
            <a:endParaRPr lang="ru-RU" b="1" dirty="0" smtClean="0"/>
          </a:p>
          <a:p>
            <a:r>
              <a:rPr lang="ru-RU" b="1" i="1" dirty="0" smtClean="0"/>
              <a:t>Комфортность среды</a:t>
            </a:r>
            <a:endParaRPr lang="ru-RU" b="1" dirty="0" smtClean="0"/>
          </a:p>
          <a:p>
            <a:r>
              <a:rPr lang="ru-RU" b="1" i="1" dirty="0" smtClean="0"/>
              <a:t>Эстетика среды</a:t>
            </a:r>
            <a:endParaRPr lang="ru-RU" b="1" dirty="0" smtClean="0"/>
          </a:p>
          <a:p>
            <a:r>
              <a:rPr lang="ru-RU" b="1" i="1" dirty="0" smtClean="0"/>
              <a:t>Безопасность среды</a:t>
            </a:r>
            <a:endParaRPr lang="ru-RU" b="1" dirty="0" smtClean="0"/>
          </a:p>
          <a:p>
            <a:r>
              <a:rPr lang="ru-RU" b="1" i="1" dirty="0" smtClean="0"/>
              <a:t>Нормативно-правовое и методическое обеспечение</a:t>
            </a:r>
            <a:endParaRPr lang="ru-RU" b="1" dirty="0" smtClean="0"/>
          </a:p>
          <a:p>
            <a:r>
              <a:rPr lang="ru-RU" b="1" i="1" dirty="0" smtClean="0"/>
              <a:t>Создание информационного пространства для родителей</a:t>
            </a:r>
            <a:endParaRPr lang="ru-RU" b="1"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857256"/>
          </a:xfrm>
        </p:spPr>
        <p:txBody>
          <a:bodyPr>
            <a:normAutofit fontScale="90000"/>
          </a:bodyPr>
          <a:lstStyle/>
          <a:p>
            <a:pPr algn="ctr"/>
            <a:r>
              <a:rPr lang="ru-RU" sz="2800" b="1" dirty="0" smtClean="0"/>
              <a:t>Анализ РППС по направлению </a:t>
            </a:r>
            <a:br>
              <a:rPr lang="ru-RU" sz="2800" b="1" dirty="0" smtClean="0"/>
            </a:br>
            <a:r>
              <a:rPr lang="ru-RU" sz="2800" b="1" dirty="0" smtClean="0"/>
              <a:t>«Социально-коммуникативное развитие»</a:t>
            </a:r>
            <a:endParaRPr lang="ru-RU" sz="2800" b="1" dirty="0"/>
          </a:p>
        </p:txBody>
      </p:sp>
      <p:graphicFrame>
        <p:nvGraphicFramePr>
          <p:cNvPr id="4" name="Содержимое 3"/>
          <p:cNvGraphicFramePr>
            <a:graphicFrameLocks noGrp="1"/>
          </p:cNvGraphicFramePr>
          <p:nvPr>
            <p:ph sz="quarter" idx="1"/>
          </p:nvPr>
        </p:nvGraphicFramePr>
        <p:xfrm>
          <a:off x="457200" y="1214438"/>
          <a:ext cx="8229600" cy="5186680"/>
        </p:xfrm>
        <a:graphic>
          <a:graphicData uri="http://schemas.openxmlformats.org/drawingml/2006/table">
            <a:tbl>
              <a:tblPr firstRow="1" bandRow="1">
                <a:tableStyleId>{5C22544A-7EE6-4342-B048-85BDC9FD1C3A}</a:tableStyleId>
              </a:tblPr>
              <a:tblGrid>
                <a:gridCol w="614338"/>
                <a:gridCol w="5214974"/>
                <a:gridCol w="1285884"/>
                <a:gridCol w="1114404"/>
              </a:tblGrid>
              <a:tr h="370840">
                <a:tc>
                  <a:txBody>
                    <a:bodyPr/>
                    <a:lstStyle/>
                    <a:p>
                      <a:pPr algn="ctr">
                        <a:spcAft>
                          <a:spcPts val="0"/>
                        </a:spcAft>
                      </a:pPr>
                      <a:r>
                        <a:rPr lang="ru-RU" sz="1400" b="1" dirty="0">
                          <a:solidFill>
                            <a:schemeClr val="tx1"/>
                          </a:solidFill>
                          <a:latin typeface="Times New Roman"/>
                          <a:ea typeface="Times New Roman"/>
                        </a:rPr>
                        <a:t>№ </a:t>
                      </a:r>
                      <a:r>
                        <a:rPr lang="ru-RU" sz="1400" b="1" dirty="0" err="1">
                          <a:solidFill>
                            <a:schemeClr val="tx1"/>
                          </a:solidFill>
                          <a:latin typeface="Times New Roman"/>
                          <a:ea typeface="Times New Roman"/>
                        </a:rPr>
                        <a:t>п</a:t>
                      </a:r>
                      <a:r>
                        <a:rPr lang="ru-RU" sz="1400" b="1" dirty="0">
                          <a:solidFill>
                            <a:schemeClr val="tx1"/>
                          </a:solidFill>
                          <a:latin typeface="Times New Roman"/>
                          <a:ea typeface="Times New Roman"/>
                        </a:rPr>
                        <a:t>/</a:t>
                      </a:r>
                      <a:r>
                        <a:rPr lang="ru-RU" sz="1400" b="1" dirty="0" err="1">
                          <a:solidFill>
                            <a:schemeClr val="tx1"/>
                          </a:solidFill>
                          <a:latin typeface="Times New Roman"/>
                          <a:ea typeface="Times New Roman"/>
                        </a:rPr>
                        <a:t>п</a:t>
                      </a:r>
                      <a:endParaRPr lang="ru-RU" sz="1400" dirty="0">
                        <a:solidFill>
                          <a:schemeClr val="tx1"/>
                        </a:solidFill>
                        <a:latin typeface="Times New Roman"/>
                        <a:ea typeface="Times New Roman"/>
                      </a:endParaRPr>
                    </a:p>
                  </a:txBody>
                  <a:tcPr marL="68580" marR="68580" marT="0" marB="0">
                    <a:solidFill>
                      <a:schemeClr val="tx2">
                        <a:lumMod val="40000"/>
                        <a:lumOff val="60000"/>
                      </a:schemeClr>
                    </a:solidFill>
                  </a:tcPr>
                </a:tc>
                <a:tc>
                  <a:txBody>
                    <a:bodyPr/>
                    <a:lstStyle/>
                    <a:p>
                      <a:pPr algn="ctr">
                        <a:spcAft>
                          <a:spcPts val="0"/>
                        </a:spcAft>
                      </a:pPr>
                      <a:r>
                        <a:rPr lang="ru-RU" sz="1400" b="1" dirty="0">
                          <a:solidFill>
                            <a:schemeClr val="tx1"/>
                          </a:solidFill>
                          <a:latin typeface="Times New Roman"/>
                          <a:ea typeface="Times New Roman"/>
                        </a:rPr>
                        <a:t>Показатели</a:t>
                      </a:r>
                      <a:endParaRPr lang="ru-RU" sz="1400" dirty="0">
                        <a:solidFill>
                          <a:schemeClr val="tx1"/>
                        </a:solidFill>
                        <a:latin typeface="Times New Roman"/>
                        <a:ea typeface="Times New Roman"/>
                      </a:endParaRPr>
                    </a:p>
                  </a:txBody>
                  <a:tcPr marL="68580" marR="68580" marT="0" marB="0">
                    <a:solidFill>
                      <a:schemeClr val="tx2">
                        <a:lumMod val="40000"/>
                        <a:lumOff val="60000"/>
                      </a:schemeClr>
                    </a:solidFill>
                  </a:tcPr>
                </a:tc>
                <a:tc>
                  <a:txBody>
                    <a:bodyPr/>
                    <a:lstStyle/>
                    <a:p>
                      <a:pPr algn="ctr">
                        <a:spcAft>
                          <a:spcPts val="0"/>
                        </a:spcAft>
                      </a:pPr>
                      <a:r>
                        <a:rPr lang="ru-RU" sz="1400" b="1" dirty="0">
                          <a:solidFill>
                            <a:schemeClr val="tx1"/>
                          </a:solidFill>
                          <a:latin typeface="Times New Roman"/>
                          <a:ea typeface="Times New Roman"/>
                        </a:rPr>
                        <a:t>Примечание</a:t>
                      </a:r>
                      <a:endParaRPr lang="ru-RU" sz="1400" dirty="0">
                        <a:solidFill>
                          <a:schemeClr val="tx1"/>
                        </a:solidFill>
                        <a:latin typeface="Times New Roman"/>
                        <a:ea typeface="Times New Roman"/>
                      </a:endParaRPr>
                    </a:p>
                  </a:txBody>
                  <a:tcPr marL="68580" marR="68580" marT="0" marB="0">
                    <a:solidFill>
                      <a:schemeClr val="tx2">
                        <a:lumMod val="40000"/>
                        <a:lumOff val="60000"/>
                      </a:schemeClr>
                    </a:solidFill>
                  </a:tcPr>
                </a:tc>
                <a:tc>
                  <a:txBody>
                    <a:bodyPr/>
                    <a:lstStyle/>
                    <a:p>
                      <a:pPr algn="ctr">
                        <a:spcAft>
                          <a:spcPts val="0"/>
                        </a:spcAft>
                      </a:pPr>
                      <a:r>
                        <a:rPr lang="ru-RU" sz="1400" b="1" dirty="0">
                          <a:solidFill>
                            <a:schemeClr val="tx1"/>
                          </a:solidFill>
                          <a:latin typeface="Times New Roman"/>
                          <a:ea typeface="Times New Roman"/>
                        </a:rPr>
                        <a:t>Баллы</a:t>
                      </a:r>
                      <a:endParaRPr lang="ru-RU" sz="1400" dirty="0">
                        <a:solidFill>
                          <a:schemeClr val="tx1"/>
                        </a:solidFill>
                        <a:latin typeface="Times New Roman"/>
                        <a:ea typeface="Times New Roman"/>
                      </a:endParaRPr>
                    </a:p>
                  </a:txBody>
                  <a:tcPr marL="68580" marR="68580" marT="0" marB="0">
                    <a:solidFill>
                      <a:schemeClr val="tx2">
                        <a:lumMod val="40000"/>
                        <a:lumOff val="60000"/>
                      </a:schemeClr>
                    </a:solidFill>
                  </a:tcPr>
                </a:tc>
              </a:tr>
              <a:tr h="370840">
                <a:tc>
                  <a:txBody>
                    <a:bodyPr/>
                    <a:lstStyle/>
                    <a:p>
                      <a:pPr algn="ctr">
                        <a:spcAft>
                          <a:spcPts val="0"/>
                        </a:spcAft>
                      </a:pPr>
                      <a:r>
                        <a:rPr lang="ru-RU" sz="1200" dirty="0">
                          <a:latin typeface="Times New Roman"/>
                          <a:ea typeface="Times New Roman"/>
                        </a:rPr>
                        <a:t>1.</a:t>
                      </a:r>
                    </a:p>
                  </a:txBody>
                  <a:tcPr marL="68580" marR="68580" marT="0" marB="0">
                    <a:solidFill>
                      <a:schemeClr val="tx2">
                        <a:lumMod val="20000"/>
                        <a:lumOff val="80000"/>
                      </a:schemeClr>
                    </a:solidFill>
                  </a:tcPr>
                </a:tc>
                <a:tc>
                  <a:txBody>
                    <a:bodyPr/>
                    <a:lstStyle/>
                    <a:p>
                      <a:pPr algn="just">
                        <a:spcAft>
                          <a:spcPts val="0"/>
                        </a:spcAft>
                      </a:pPr>
                      <a:r>
                        <a:rPr lang="ru-RU" sz="1800" dirty="0">
                          <a:latin typeface="Times New Roman"/>
                          <a:ea typeface="Times New Roman"/>
                        </a:rPr>
                        <a:t>Демонстрационный и игровой материал по нравственному </a:t>
                      </a:r>
                      <a:r>
                        <a:rPr lang="ru-RU" sz="1800" dirty="0" smtClean="0">
                          <a:latin typeface="Times New Roman"/>
                          <a:ea typeface="Times New Roman"/>
                        </a:rPr>
                        <a:t>и патриотическому воспитанию</a:t>
                      </a:r>
                      <a:endParaRPr lang="ru-RU" sz="1800" dirty="0">
                        <a:latin typeface="Times New Roman"/>
                        <a:ea typeface="Times New Roman"/>
                      </a:endParaRPr>
                    </a:p>
                  </a:txBody>
                  <a:tcPr marL="68580" marR="68580" marT="0" marB="0">
                    <a:solidFill>
                      <a:schemeClr val="tx2">
                        <a:lumMod val="20000"/>
                        <a:lumOff val="80000"/>
                      </a:schemeClr>
                    </a:solidFill>
                  </a:tcPr>
                </a:tc>
                <a:tc>
                  <a:txBody>
                    <a:bodyPr/>
                    <a:lstStyle/>
                    <a:p>
                      <a:endParaRPr lang="ru-RU" dirty="0"/>
                    </a:p>
                  </a:txBody>
                  <a:tcPr>
                    <a:solidFill>
                      <a:schemeClr val="tx2">
                        <a:lumMod val="20000"/>
                        <a:lumOff val="80000"/>
                      </a:schemeClr>
                    </a:solidFill>
                  </a:tcPr>
                </a:tc>
                <a:tc>
                  <a:txBody>
                    <a:bodyPr/>
                    <a:lstStyle/>
                    <a:p>
                      <a:endParaRPr lang="ru-RU" dirty="0"/>
                    </a:p>
                  </a:txBody>
                  <a:tcPr>
                    <a:solidFill>
                      <a:schemeClr val="tx2">
                        <a:lumMod val="20000"/>
                        <a:lumOff val="80000"/>
                      </a:schemeClr>
                    </a:solidFill>
                  </a:tcPr>
                </a:tc>
              </a:tr>
              <a:tr h="370840">
                <a:tc>
                  <a:txBody>
                    <a:bodyPr/>
                    <a:lstStyle/>
                    <a:p>
                      <a:pPr algn="ctr">
                        <a:spcAft>
                          <a:spcPts val="0"/>
                        </a:spcAft>
                      </a:pPr>
                      <a:r>
                        <a:rPr lang="ru-RU" sz="1200" dirty="0">
                          <a:latin typeface="Times New Roman"/>
                          <a:ea typeface="Times New Roman"/>
                        </a:rPr>
                        <a:t>2.</a:t>
                      </a:r>
                    </a:p>
                  </a:txBody>
                  <a:tcPr marL="68580" marR="68580" marT="0" marB="0">
                    <a:solidFill>
                      <a:schemeClr val="tx2">
                        <a:lumMod val="40000"/>
                        <a:lumOff val="60000"/>
                      </a:schemeClr>
                    </a:solidFill>
                  </a:tcPr>
                </a:tc>
                <a:tc>
                  <a:txBody>
                    <a:bodyPr/>
                    <a:lstStyle/>
                    <a:p>
                      <a:pPr algn="just">
                        <a:spcAft>
                          <a:spcPts val="0"/>
                        </a:spcAft>
                      </a:pPr>
                      <a:r>
                        <a:rPr lang="ru-RU" sz="1800" dirty="0">
                          <a:latin typeface="Times New Roman"/>
                          <a:ea typeface="Times New Roman"/>
                        </a:rPr>
                        <a:t>Демонстрационный и игровой материал для развития эмоциональной сферы</a:t>
                      </a:r>
                    </a:p>
                  </a:txBody>
                  <a:tcPr marL="68580" marR="68580" marT="0" marB="0">
                    <a:solidFill>
                      <a:schemeClr val="tx2">
                        <a:lumMod val="40000"/>
                        <a:lumOff val="60000"/>
                      </a:schemeClr>
                    </a:solidFill>
                  </a:tcPr>
                </a:tc>
                <a:tc>
                  <a:txBody>
                    <a:bodyPr/>
                    <a:lstStyle/>
                    <a:p>
                      <a:endParaRPr lang="ru-RU" dirty="0"/>
                    </a:p>
                  </a:txBody>
                  <a:tcPr>
                    <a:solidFill>
                      <a:schemeClr val="tx2">
                        <a:lumMod val="40000"/>
                        <a:lumOff val="60000"/>
                      </a:schemeClr>
                    </a:solidFill>
                  </a:tcPr>
                </a:tc>
                <a:tc>
                  <a:txBody>
                    <a:bodyPr/>
                    <a:lstStyle/>
                    <a:p>
                      <a:endParaRPr lang="ru-RU" dirty="0"/>
                    </a:p>
                  </a:txBody>
                  <a:tcPr>
                    <a:solidFill>
                      <a:schemeClr val="tx2">
                        <a:lumMod val="40000"/>
                        <a:lumOff val="60000"/>
                      </a:schemeClr>
                    </a:solidFill>
                  </a:tcPr>
                </a:tc>
              </a:tr>
              <a:tr h="370840">
                <a:tc>
                  <a:txBody>
                    <a:bodyPr/>
                    <a:lstStyle/>
                    <a:p>
                      <a:pPr algn="ctr">
                        <a:spcAft>
                          <a:spcPts val="0"/>
                        </a:spcAft>
                      </a:pPr>
                      <a:r>
                        <a:rPr lang="ru-RU" sz="1200" dirty="0">
                          <a:latin typeface="Times New Roman"/>
                          <a:ea typeface="Times New Roman"/>
                        </a:rPr>
                        <a:t>3.</a:t>
                      </a:r>
                    </a:p>
                  </a:txBody>
                  <a:tcPr marL="68580" marR="68580" marT="0" marB="0">
                    <a:solidFill>
                      <a:schemeClr val="tx2">
                        <a:lumMod val="20000"/>
                        <a:lumOff val="80000"/>
                      </a:schemeClr>
                    </a:solidFill>
                  </a:tcPr>
                </a:tc>
                <a:tc>
                  <a:txBody>
                    <a:bodyPr/>
                    <a:lstStyle/>
                    <a:p>
                      <a:pPr algn="just">
                        <a:spcAft>
                          <a:spcPts val="0"/>
                        </a:spcAft>
                      </a:pPr>
                      <a:r>
                        <a:rPr lang="ru-RU" sz="1800" dirty="0">
                          <a:latin typeface="Times New Roman"/>
                          <a:ea typeface="Times New Roman"/>
                        </a:rPr>
                        <a:t>Демонстрационный и игровой материал для развития представлений о себе и своей семье</a:t>
                      </a:r>
                    </a:p>
                  </a:txBody>
                  <a:tcPr marL="68580" marR="68580" marT="0" marB="0">
                    <a:solidFill>
                      <a:schemeClr val="tx2">
                        <a:lumMod val="20000"/>
                        <a:lumOff val="80000"/>
                      </a:schemeClr>
                    </a:solidFill>
                  </a:tcPr>
                </a:tc>
                <a:tc>
                  <a:txBody>
                    <a:bodyPr/>
                    <a:lstStyle/>
                    <a:p>
                      <a:endParaRPr lang="ru-RU" dirty="0"/>
                    </a:p>
                  </a:txBody>
                  <a:tcPr>
                    <a:solidFill>
                      <a:schemeClr val="tx2">
                        <a:lumMod val="20000"/>
                        <a:lumOff val="80000"/>
                      </a:schemeClr>
                    </a:solidFill>
                  </a:tcPr>
                </a:tc>
                <a:tc>
                  <a:txBody>
                    <a:bodyPr/>
                    <a:lstStyle/>
                    <a:p>
                      <a:endParaRPr lang="ru-RU" dirty="0"/>
                    </a:p>
                  </a:txBody>
                  <a:tcPr>
                    <a:solidFill>
                      <a:schemeClr val="tx2">
                        <a:lumMod val="20000"/>
                        <a:lumOff val="80000"/>
                      </a:schemeClr>
                    </a:solidFill>
                  </a:tcPr>
                </a:tc>
              </a:tr>
              <a:tr h="370840">
                <a:tc>
                  <a:txBody>
                    <a:bodyPr/>
                    <a:lstStyle/>
                    <a:p>
                      <a:pPr algn="ctr">
                        <a:spcAft>
                          <a:spcPts val="0"/>
                        </a:spcAft>
                      </a:pPr>
                      <a:r>
                        <a:rPr lang="ru-RU" sz="1200" dirty="0">
                          <a:latin typeface="Times New Roman"/>
                          <a:ea typeface="Times New Roman"/>
                        </a:rPr>
                        <a:t>4.</a:t>
                      </a:r>
                    </a:p>
                  </a:txBody>
                  <a:tcPr marL="68580" marR="68580" marT="0" marB="0">
                    <a:solidFill>
                      <a:schemeClr val="tx2">
                        <a:lumMod val="40000"/>
                        <a:lumOff val="60000"/>
                      </a:schemeClr>
                    </a:solidFill>
                  </a:tcPr>
                </a:tc>
                <a:tc>
                  <a:txBody>
                    <a:bodyPr/>
                    <a:lstStyle/>
                    <a:p>
                      <a:pPr algn="just">
                        <a:spcAft>
                          <a:spcPts val="0"/>
                        </a:spcAft>
                      </a:pPr>
                      <a:r>
                        <a:rPr lang="ru-RU" sz="1800" dirty="0">
                          <a:latin typeface="Times New Roman"/>
                          <a:ea typeface="Times New Roman"/>
                        </a:rPr>
                        <a:t>Демонстрационный и игровой материал для развития представлений о труде взрослых и детей</a:t>
                      </a:r>
                    </a:p>
                  </a:txBody>
                  <a:tcPr marL="68580" marR="68580" marT="0" marB="0">
                    <a:solidFill>
                      <a:schemeClr val="tx2">
                        <a:lumMod val="40000"/>
                        <a:lumOff val="60000"/>
                      </a:schemeClr>
                    </a:solidFill>
                  </a:tcPr>
                </a:tc>
                <a:tc>
                  <a:txBody>
                    <a:bodyPr/>
                    <a:lstStyle/>
                    <a:p>
                      <a:endParaRPr lang="ru-RU" dirty="0"/>
                    </a:p>
                  </a:txBody>
                  <a:tcPr>
                    <a:solidFill>
                      <a:schemeClr val="tx2">
                        <a:lumMod val="40000"/>
                        <a:lumOff val="60000"/>
                      </a:schemeClr>
                    </a:solidFill>
                  </a:tcPr>
                </a:tc>
                <a:tc>
                  <a:txBody>
                    <a:bodyPr/>
                    <a:lstStyle/>
                    <a:p>
                      <a:endParaRPr lang="ru-RU" dirty="0"/>
                    </a:p>
                  </a:txBody>
                  <a:tcPr>
                    <a:solidFill>
                      <a:schemeClr val="tx2">
                        <a:lumMod val="40000"/>
                        <a:lumOff val="60000"/>
                      </a:schemeClr>
                    </a:solidFill>
                  </a:tcPr>
                </a:tc>
              </a:tr>
              <a:tr h="370840">
                <a:tc>
                  <a:txBody>
                    <a:bodyPr/>
                    <a:lstStyle/>
                    <a:p>
                      <a:pPr algn="ctr">
                        <a:spcAft>
                          <a:spcPts val="0"/>
                        </a:spcAft>
                      </a:pPr>
                      <a:r>
                        <a:rPr lang="ru-RU" sz="1200" dirty="0">
                          <a:latin typeface="Times New Roman"/>
                          <a:ea typeface="Times New Roman"/>
                        </a:rPr>
                        <a:t>5.</a:t>
                      </a:r>
                    </a:p>
                  </a:txBody>
                  <a:tcPr marL="68580" marR="68580" marT="0" marB="0">
                    <a:solidFill>
                      <a:schemeClr val="tx2">
                        <a:lumMod val="20000"/>
                        <a:lumOff val="80000"/>
                      </a:schemeClr>
                    </a:solidFill>
                  </a:tcPr>
                </a:tc>
                <a:tc>
                  <a:txBody>
                    <a:bodyPr/>
                    <a:lstStyle/>
                    <a:p>
                      <a:pPr algn="just">
                        <a:spcAft>
                          <a:spcPts val="0"/>
                        </a:spcAft>
                      </a:pPr>
                      <a:r>
                        <a:rPr lang="ru-RU" sz="1800" dirty="0">
                          <a:latin typeface="Times New Roman"/>
                          <a:ea typeface="Times New Roman"/>
                        </a:rPr>
                        <a:t>Демонстрационный и игровой материал для развития представлений о безопасном поведении </a:t>
                      </a:r>
                    </a:p>
                  </a:txBody>
                  <a:tcPr marL="68580" marR="68580" marT="0" marB="0">
                    <a:solidFill>
                      <a:schemeClr val="tx2">
                        <a:lumMod val="20000"/>
                        <a:lumOff val="80000"/>
                      </a:schemeClr>
                    </a:solidFill>
                  </a:tcPr>
                </a:tc>
                <a:tc>
                  <a:txBody>
                    <a:bodyPr/>
                    <a:lstStyle/>
                    <a:p>
                      <a:endParaRPr lang="ru-RU" dirty="0"/>
                    </a:p>
                  </a:txBody>
                  <a:tcPr>
                    <a:solidFill>
                      <a:schemeClr val="tx2">
                        <a:lumMod val="20000"/>
                        <a:lumOff val="80000"/>
                      </a:schemeClr>
                    </a:solidFill>
                  </a:tcPr>
                </a:tc>
                <a:tc>
                  <a:txBody>
                    <a:bodyPr/>
                    <a:lstStyle/>
                    <a:p>
                      <a:endParaRPr lang="ru-RU" dirty="0"/>
                    </a:p>
                  </a:txBody>
                  <a:tcPr>
                    <a:solidFill>
                      <a:schemeClr val="tx2">
                        <a:lumMod val="20000"/>
                        <a:lumOff val="80000"/>
                      </a:schemeClr>
                    </a:solidFill>
                  </a:tcPr>
                </a:tc>
              </a:tr>
              <a:tr h="370840">
                <a:tc>
                  <a:txBody>
                    <a:bodyPr/>
                    <a:lstStyle/>
                    <a:p>
                      <a:pPr algn="ctr">
                        <a:spcAft>
                          <a:spcPts val="0"/>
                        </a:spcAft>
                      </a:pPr>
                      <a:r>
                        <a:rPr lang="ru-RU" sz="1200" dirty="0">
                          <a:latin typeface="Times New Roman"/>
                          <a:ea typeface="Times New Roman"/>
                        </a:rPr>
                        <a:t>6.</a:t>
                      </a:r>
                    </a:p>
                  </a:txBody>
                  <a:tcPr marL="68580" marR="68580" marT="0" marB="0">
                    <a:solidFill>
                      <a:schemeClr val="tx2">
                        <a:lumMod val="40000"/>
                        <a:lumOff val="60000"/>
                      </a:schemeClr>
                    </a:solidFill>
                  </a:tcPr>
                </a:tc>
                <a:tc>
                  <a:txBody>
                    <a:bodyPr/>
                    <a:lstStyle/>
                    <a:p>
                      <a:pPr algn="just">
                        <a:spcAft>
                          <a:spcPts val="0"/>
                        </a:spcAft>
                      </a:pPr>
                      <a:r>
                        <a:rPr lang="ru-RU" sz="1800" dirty="0">
                          <a:latin typeface="Times New Roman"/>
                          <a:ea typeface="Times New Roman"/>
                        </a:rPr>
                        <a:t>Оборудование и игровые атрибуты для сюжетно-ролевых игр</a:t>
                      </a:r>
                    </a:p>
                  </a:txBody>
                  <a:tcPr marL="68580" marR="68580" marT="0" marB="0">
                    <a:solidFill>
                      <a:schemeClr val="tx2">
                        <a:lumMod val="40000"/>
                        <a:lumOff val="60000"/>
                      </a:schemeClr>
                    </a:solidFill>
                  </a:tcPr>
                </a:tc>
                <a:tc>
                  <a:txBody>
                    <a:bodyPr/>
                    <a:lstStyle/>
                    <a:p>
                      <a:endParaRPr lang="ru-RU" dirty="0"/>
                    </a:p>
                  </a:txBody>
                  <a:tcPr>
                    <a:solidFill>
                      <a:schemeClr val="tx2">
                        <a:lumMod val="40000"/>
                        <a:lumOff val="60000"/>
                      </a:schemeClr>
                    </a:solidFill>
                  </a:tcPr>
                </a:tc>
                <a:tc>
                  <a:txBody>
                    <a:bodyPr/>
                    <a:lstStyle/>
                    <a:p>
                      <a:endParaRPr lang="ru-RU" dirty="0"/>
                    </a:p>
                  </a:txBody>
                  <a:tcPr>
                    <a:solidFill>
                      <a:schemeClr val="tx2">
                        <a:lumMod val="40000"/>
                        <a:lumOff val="60000"/>
                      </a:schemeClr>
                    </a:solidFill>
                  </a:tcPr>
                </a:tc>
              </a:tr>
              <a:tr h="370840">
                <a:tc>
                  <a:txBody>
                    <a:bodyPr/>
                    <a:lstStyle/>
                    <a:p>
                      <a:pPr algn="ctr">
                        <a:spcAft>
                          <a:spcPts val="0"/>
                        </a:spcAft>
                      </a:pPr>
                      <a:r>
                        <a:rPr lang="ru-RU" sz="1200" dirty="0">
                          <a:latin typeface="Times New Roman"/>
                          <a:ea typeface="Times New Roman"/>
                        </a:rPr>
                        <a:t>7.</a:t>
                      </a:r>
                    </a:p>
                  </a:txBody>
                  <a:tcPr marL="68580" marR="68580" marT="0" marB="0">
                    <a:solidFill>
                      <a:schemeClr val="tx2">
                        <a:lumMod val="20000"/>
                        <a:lumOff val="80000"/>
                      </a:schemeClr>
                    </a:solidFill>
                  </a:tcPr>
                </a:tc>
                <a:tc>
                  <a:txBody>
                    <a:bodyPr/>
                    <a:lstStyle/>
                    <a:p>
                      <a:pPr algn="just">
                        <a:spcAft>
                          <a:spcPts val="0"/>
                        </a:spcAft>
                      </a:pPr>
                      <a:r>
                        <a:rPr lang="ru-RU" sz="1800" dirty="0">
                          <a:latin typeface="Times New Roman"/>
                          <a:ea typeface="Times New Roman"/>
                        </a:rPr>
                        <a:t>Оборудование и игровые атрибуты для режиссерских игр</a:t>
                      </a:r>
                    </a:p>
                  </a:txBody>
                  <a:tcPr marL="68580" marR="68580" marT="0" marB="0">
                    <a:solidFill>
                      <a:schemeClr val="tx2">
                        <a:lumMod val="20000"/>
                        <a:lumOff val="80000"/>
                      </a:schemeClr>
                    </a:solidFill>
                  </a:tcPr>
                </a:tc>
                <a:tc>
                  <a:txBody>
                    <a:bodyPr/>
                    <a:lstStyle/>
                    <a:p>
                      <a:endParaRPr lang="ru-RU" dirty="0"/>
                    </a:p>
                  </a:txBody>
                  <a:tcPr>
                    <a:solidFill>
                      <a:schemeClr val="tx2">
                        <a:lumMod val="20000"/>
                        <a:lumOff val="80000"/>
                      </a:schemeClr>
                    </a:solidFill>
                  </a:tcPr>
                </a:tc>
                <a:tc>
                  <a:txBody>
                    <a:bodyPr/>
                    <a:lstStyle/>
                    <a:p>
                      <a:endParaRPr lang="ru-RU" dirty="0"/>
                    </a:p>
                  </a:txBody>
                  <a:tcPr>
                    <a:solidFill>
                      <a:schemeClr val="tx2">
                        <a:lumMod val="20000"/>
                        <a:lumOff val="80000"/>
                      </a:schemeClr>
                    </a:solidFill>
                  </a:tcPr>
                </a:tc>
              </a:tr>
              <a:tr h="370840">
                <a:tc>
                  <a:txBody>
                    <a:bodyPr/>
                    <a:lstStyle/>
                    <a:p>
                      <a:pPr algn="ctr">
                        <a:spcAft>
                          <a:spcPts val="0"/>
                        </a:spcAft>
                      </a:pPr>
                      <a:r>
                        <a:rPr lang="ru-RU" sz="1200" dirty="0">
                          <a:latin typeface="Times New Roman"/>
                          <a:ea typeface="Times New Roman"/>
                        </a:rPr>
                        <a:t>8.</a:t>
                      </a:r>
                    </a:p>
                  </a:txBody>
                  <a:tcPr marL="68580" marR="68580" marT="0" marB="0">
                    <a:solidFill>
                      <a:schemeClr val="tx2">
                        <a:lumMod val="40000"/>
                        <a:lumOff val="60000"/>
                      </a:schemeClr>
                    </a:solidFill>
                  </a:tcPr>
                </a:tc>
                <a:tc>
                  <a:txBody>
                    <a:bodyPr/>
                    <a:lstStyle/>
                    <a:p>
                      <a:pPr algn="just">
                        <a:spcAft>
                          <a:spcPts val="0"/>
                        </a:spcAft>
                      </a:pPr>
                      <a:r>
                        <a:rPr lang="ru-RU" sz="1800" dirty="0">
                          <a:latin typeface="Times New Roman"/>
                          <a:ea typeface="Times New Roman"/>
                        </a:rPr>
                        <a:t>Оборудование и игровые атрибуты для игр-драматизаций</a:t>
                      </a:r>
                    </a:p>
                  </a:txBody>
                  <a:tcPr marL="68580" marR="68580" marT="0" marB="0">
                    <a:solidFill>
                      <a:schemeClr val="tx2">
                        <a:lumMod val="40000"/>
                        <a:lumOff val="60000"/>
                      </a:schemeClr>
                    </a:solidFill>
                  </a:tcPr>
                </a:tc>
                <a:tc>
                  <a:txBody>
                    <a:bodyPr/>
                    <a:lstStyle/>
                    <a:p>
                      <a:endParaRPr lang="ru-RU" dirty="0"/>
                    </a:p>
                  </a:txBody>
                  <a:tcPr>
                    <a:solidFill>
                      <a:schemeClr val="tx2">
                        <a:lumMod val="40000"/>
                        <a:lumOff val="60000"/>
                      </a:schemeClr>
                    </a:solidFill>
                  </a:tcPr>
                </a:tc>
                <a:tc>
                  <a:txBody>
                    <a:bodyPr/>
                    <a:lstStyle/>
                    <a:p>
                      <a:endParaRPr lang="ru-RU" dirty="0"/>
                    </a:p>
                  </a:txBody>
                  <a:tcPr>
                    <a:solidFill>
                      <a:schemeClr val="tx2">
                        <a:lumMod val="40000"/>
                        <a:lumOff val="60000"/>
                      </a:schemeClr>
                    </a:solidFill>
                  </a:tcPr>
                </a:tc>
              </a:tr>
              <a:tr h="370840">
                <a:tc>
                  <a:txBody>
                    <a:bodyPr/>
                    <a:lstStyle/>
                    <a:p>
                      <a:pPr algn="ctr">
                        <a:spcAft>
                          <a:spcPts val="0"/>
                        </a:spcAft>
                      </a:pPr>
                      <a:r>
                        <a:rPr lang="ru-RU" sz="1200" dirty="0" smtClean="0">
                          <a:latin typeface="Times New Roman"/>
                          <a:ea typeface="Times New Roman"/>
                        </a:rPr>
                        <a:t>9.</a:t>
                      </a:r>
                      <a:endParaRPr lang="ru-RU" sz="1200" dirty="0">
                        <a:latin typeface="Times New Roman"/>
                        <a:ea typeface="Times New Roman"/>
                      </a:endParaRPr>
                    </a:p>
                  </a:txBody>
                  <a:tcPr marL="68580" marR="68580" marT="0" marB="0">
                    <a:solidFill>
                      <a:schemeClr val="tx2">
                        <a:lumMod val="40000"/>
                        <a:lumOff val="60000"/>
                      </a:schemeClr>
                    </a:solidFill>
                  </a:tcPr>
                </a:tc>
                <a:tc>
                  <a:txBody>
                    <a:bodyPr/>
                    <a:lstStyle/>
                    <a:p>
                      <a:pPr algn="just">
                        <a:spcAft>
                          <a:spcPts val="0"/>
                        </a:spcAft>
                      </a:pPr>
                      <a:r>
                        <a:rPr lang="ru-RU" sz="1800" dirty="0" err="1" smtClean="0">
                          <a:latin typeface="Times New Roman"/>
                          <a:ea typeface="Times New Roman"/>
                        </a:rPr>
                        <a:t>Гендерные</a:t>
                      </a:r>
                      <a:r>
                        <a:rPr lang="ru-RU" sz="1800" dirty="0" smtClean="0">
                          <a:latin typeface="Times New Roman"/>
                          <a:ea typeface="Times New Roman"/>
                        </a:rPr>
                        <a:t> маркеры </a:t>
                      </a:r>
                      <a:endParaRPr lang="ru-RU" sz="1800" dirty="0">
                        <a:latin typeface="Times New Roman"/>
                        <a:ea typeface="Times New Roman"/>
                      </a:endParaRPr>
                    </a:p>
                  </a:txBody>
                  <a:tcPr marL="68580" marR="68580" marT="0" marB="0">
                    <a:solidFill>
                      <a:schemeClr val="tx2">
                        <a:lumMod val="40000"/>
                        <a:lumOff val="60000"/>
                      </a:schemeClr>
                    </a:solidFill>
                  </a:tcPr>
                </a:tc>
                <a:tc>
                  <a:txBody>
                    <a:bodyPr/>
                    <a:lstStyle/>
                    <a:p>
                      <a:endParaRPr lang="ru-RU" dirty="0"/>
                    </a:p>
                  </a:txBody>
                  <a:tcPr>
                    <a:solidFill>
                      <a:schemeClr val="tx2">
                        <a:lumMod val="40000"/>
                        <a:lumOff val="60000"/>
                      </a:schemeClr>
                    </a:solidFill>
                  </a:tcPr>
                </a:tc>
                <a:tc>
                  <a:txBody>
                    <a:bodyPr/>
                    <a:lstStyle/>
                    <a:p>
                      <a:endParaRPr lang="ru-RU" dirty="0"/>
                    </a:p>
                  </a:txBody>
                  <a:tcPr>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Развивающая предметно-пространственная среда (РППС) </a:t>
            </a:r>
            <a:endParaRPr lang="ru-RU" b="1" dirty="0"/>
          </a:p>
        </p:txBody>
      </p:sp>
      <p:sp>
        <p:nvSpPr>
          <p:cNvPr id="3" name="Содержимое 2"/>
          <p:cNvSpPr>
            <a:spLocks noGrp="1"/>
          </p:cNvSpPr>
          <p:nvPr>
            <p:ph sz="quarter" idx="1"/>
          </p:nvPr>
        </p:nvSpPr>
        <p:spPr/>
        <p:txBody>
          <a:bodyPr>
            <a:normAutofit/>
          </a:bodyPr>
          <a:lstStyle/>
          <a:p>
            <a:r>
              <a:rPr lang="ru-RU" i="1" dirty="0" smtClean="0"/>
              <a:t>—  </a:t>
            </a:r>
            <a:r>
              <a:rPr lang="ru-RU" dirty="0" smtClean="0"/>
              <a:t>часть образовательной среды, представленная специально организованным пространством (помещениями, участком и т.п.), материалами, оборудованием и инвентарем для развития детей в соответствии с особенностями каждого возрастного этапа, охраны и укрепления их здоровья, учета особенностей и коррекции недостатков их развития, приобретение обновляемых образовательных ресурсов, в том числе расходных материалов  (пункт 3.3. ФГОС ДО).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14"/>
            <a:ext cx="8229600" cy="1071570"/>
          </a:xfrm>
        </p:spPr>
        <p:txBody>
          <a:bodyPr>
            <a:noAutofit/>
          </a:bodyPr>
          <a:lstStyle/>
          <a:p>
            <a:r>
              <a:rPr lang="ru-RU" sz="1800" b="1" dirty="0" smtClean="0"/>
              <a:t>Построение РППС  для обеспечения </a:t>
            </a:r>
            <a:br>
              <a:rPr lang="ru-RU" sz="1800" b="1" dirty="0" smtClean="0"/>
            </a:br>
            <a:r>
              <a:rPr lang="ru-RU" sz="1800" b="1" dirty="0" smtClean="0"/>
              <a:t>социально-коммуникативного развития дошкольников в соответствии с требованиями ФГОС ДО</a:t>
            </a:r>
            <a:endParaRPr lang="ru-RU" sz="1800" b="1" dirty="0"/>
          </a:p>
        </p:txBody>
      </p:sp>
      <p:sp>
        <p:nvSpPr>
          <p:cNvPr id="3" name="Содержимое 2"/>
          <p:cNvSpPr>
            <a:spLocks noGrp="1"/>
          </p:cNvSpPr>
          <p:nvPr>
            <p:ph sz="quarter" idx="1"/>
          </p:nvPr>
        </p:nvSpPr>
        <p:spPr>
          <a:xfrm>
            <a:off x="214282" y="1428736"/>
            <a:ext cx="8715436" cy="5286412"/>
          </a:xfrm>
        </p:spPr>
        <p:txBody>
          <a:bodyPr>
            <a:normAutofit fontScale="25000" lnSpcReduction="20000"/>
          </a:bodyPr>
          <a:lstStyle/>
          <a:p>
            <a:pPr algn="ctr">
              <a:buNone/>
            </a:pPr>
            <a:r>
              <a:rPr lang="ru-RU" sz="8000" i="1" u="sng" dirty="0" smtClean="0"/>
              <a:t>Первая младшая группа</a:t>
            </a:r>
          </a:p>
          <a:p>
            <a:pPr>
              <a:buNone/>
            </a:pPr>
            <a:endParaRPr lang="ru-RU" dirty="0" smtClean="0"/>
          </a:p>
          <a:p>
            <a:r>
              <a:rPr lang="ru-RU" sz="7200" b="1" dirty="0" smtClean="0"/>
              <a:t>Дидактические игры </a:t>
            </a:r>
            <a:r>
              <a:rPr lang="ru-RU" sz="7200" dirty="0" smtClean="0"/>
              <a:t>(настольно-печатные, на </a:t>
            </a:r>
            <a:r>
              <a:rPr lang="ru-RU" sz="7200" dirty="0" err="1" smtClean="0"/>
              <a:t>ковролине</a:t>
            </a:r>
            <a:r>
              <a:rPr lang="ru-RU" sz="7200" dirty="0" smtClean="0"/>
              <a:t>, деревянные): «Семья», «Мое настроение», «Хорошо-плохо», «</a:t>
            </a:r>
            <a:r>
              <a:rPr lang="ru-RU" sz="7200" dirty="0" err="1" smtClean="0"/>
              <a:t>Можно-нельзя</a:t>
            </a:r>
            <a:r>
              <a:rPr lang="ru-RU" sz="7200" dirty="0" smtClean="0"/>
              <a:t>», «Мы – помощники», «Одень мальчика, одень девочку».</a:t>
            </a:r>
          </a:p>
          <a:p>
            <a:r>
              <a:rPr lang="ru-RU" sz="7200" b="1" dirty="0" smtClean="0"/>
              <a:t>Куклы</a:t>
            </a:r>
            <a:r>
              <a:rPr lang="ru-RU" sz="7200" dirty="0" smtClean="0"/>
              <a:t> (</a:t>
            </a:r>
            <a:r>
              <a:rPr lang="ru-RU" sz="7200" dirty="0" err="1" smtClean="0"/>
              <a:t>би-ба-бо</a:t>
            </a:r>
            <a:r>
              <a:rPr lang="ru-RU" sz="7200" dirty="0" smtClean="0"/>
              <a:t>/марионетки) веселая и грустная.</a:t>
            </a:r>
          </a:p>
          <a:p>
            <a:r>
              <a:rPr lang="ru-RU" sz="7200" b="1" dirty="0" smtClean="0"/>
              <a:t>Игрушки-забавы.</a:t>
            </a:r>
          </a:p>
          <a:p>
            <a:r>
              <a:rPr lang="ru-RU" sz="7200" b="1" dirty="0" smtClean="0"/>
              <a:t>Игрушки-персонажи</a:t>
            </a:r>
            <a:r>
              <a:rPr lang="ru-RU" sz="7200" dirty="0" smtClean="0"/>
              <a:t>: куклы, животные, фигурки (семья,  сказочные персонажи).</a:t>
            </a:r>
          </a:p>
          <a:p>
            <a:r>
              <a:rPr lang="ru-RU" sz="7200" b="1" dirty="0" smtClean="0"/>
              <a:t>Ролевые атрибуты и игровые комплекты одежды: </a:t>
            </a:r>
            <a:r>
              <a:rPr lang="ru-RU" sz="7200" dirty="0" smtClean="0"/>
              <a:t>доктор, парикмахер, повар, водитель, строитель.</a:t>
            </a:r>
          </a:p>
          <a:p>
            <a:r>
              <a:rPr lang="ru-RU" sz="7200" b="1" dirty="0" smtClean="0"/>
              <a:t>Игрушки-предметы оперирования: </a:t>
            </a:r>
            <a:r>
              <a:rPr lang="ru-RU" sz="7200" dirty="0" smtClean="0"/>
              <a:t>наборы посуды, наборы муляжей продуктов питания, наборы «Маленький мастер», тазики, утюг, гладильная доска, постельные принадлежности для кукол, коляски для кукол, машины, каталки на колесах, телефон.</a:t>
            </a:r>
          </a:p>
          <a:p>
            <a:r>
              <a:rPr lang="ru-RU" sz="7200" b="1" dirty="0" smtClean="0"/>
              <a:t>Маркеры игрового пространства</a:t>
            </a:r>
            <a:r>
              <a:rPr lang="ru-RU" sz="7200" dirty="0" smtClean="0"/>
              <a:t>: детская игровая мебель, мебель для кукол.</a:t>
            </a:r>
          </a:p>
          <a:p>
            <a:r>
              <a:rPr lang="ru-RU" sz="7200" b="1" dirty="0" smtClean="0"/>
              <a:t>Полифункциональные материалы:</a:t>
            </a:r>
            <a:r>
              <a:rPr lang="ru-RU" sz="7200" dirty="0" smtClean="0"/>
              <a:t> предметы-заместители.</a:t>
            </a:r>
          </a:p>
          <a:p>
            <a:pPr algn="ctr">
              <a:buNone/>
            </a:pPr>
            <a:endParaRPr lang="ru-RU"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571504"/>
          </a:xfrm>
        </p:spPr>
        <p:txBody>
          <a:bodyPr>
            <a:normAutofit fontScale="90000"/>
          </a:bodyPr>
          <a:lstStyle/>
          <a:p>
            <a:r>
              <a:rPr lang="ru-RU" sz="2200" i="1" u="sng" dirty="0" smtClean="0"/>
              <a:t>Вторая младшая, средняя группы</a:t>
            </a:r>
            <a:r>
              <a:rPr lang="ru-RU" i="1" u="sng" dirty="0" smtClean="0"/>
              <a:t/>
            </a:r>
            <a:br>
              <a:rPr lang="ru-RU" i="1" u="sng" dirty="0" smtClean="0"/>
            </a:br>
            <a:endParaRPr lang="ru-RU" dirty="0"/>
          </a:p>
        </p:txBody>
      </p:sp>
      <p:sp>
        <p:nvSpPr>
          <p:cNvPr id="3" name="Содержимое 2"/>
          <p:cNvSpPr>
            <a:spLocks noGrp="1"/>
          </p:cNvSpPr>
          <p:nvPr>
            <p:ph sz="quarter" idx="1"/>
          </p:nvPr>
        </p:nvSpPr>
        <p:spPr>
          <a:xfrm>
            <a:off x="142844" y="642918"/>
            <a:ext cx="8858312" cy="6000792"/>
          </a:xfrm>
        </p:spPr>
        <p:txBody>
          <a:bodyPr>
            <a:noAutofit/>
          </a:bodyPr>
          <a:lstStyle/>
          <a:p>
            <a:r>
              <a:rPr lang="ru-RU" sz="1800" b="1" dirty="0" smtClean="0"/>
              <a:t>Дидактические игры </a:t>
            </a:r>
            <a:r>
              <a:rPr lang="ru-RU" sz="1800" dirty="0" smtClean="0"/>
              <a:t>(настольно-печатные, на </a:t>
            </a:r>
            <a:r>
              <a:rPr lang="ru-RU" sz="1800" dirty="0" err="1" smtClean="0"/>
              <a:t>ковролине</a:t>
            </a:r>
            <a:r>
              <a:rPr lang="ru-RU" sz="1800" dirty="0" smtClean="0"/>
              <a:t>, деревянные): «Семья», «Мое настроение», «Хорошо-плохо», «</a:t>
            </a:r>
            <a:r>
              <a:rPr lang="ru-RU" sz="1800" dirty="0" err="1" smtClean="0"/>
              <a:t>Можно-нельзя</a:t>
            </a:r>
            <a:r>
              <a:rPr lang="ru-RU" sz="1800" dirty="0" smtClean="0"/>
              <a:t>», «Мы – помощники», </a:t>
            </a:r>
            <a:r>
              <a:rPr lang="ru-RU" sz="1800" dirty="0" smtClean="0">
                <a:solidFill>
                  <a:srgbClr val="FF0000"/>
                </a:solidFill>
              </a:rPr>
              <a:t>«Собери на прогулку мальчика, девочку».</a:t>
            </a:r>
          </a:p>
          <a:p>
            <a:r>
              <a:rPr lang="ru-RU" sz="1800" b="1" dirty="0" smtClean="0"/>
              <a:t>Куклы</a:t>
            </a:r>
            <a:r>
              <a:rPr lang="ru-RU" sz="1800" dirty="0" smtClean="0"/>
              <a:t> (</a:t>
            </a:r>
            <a:r>
              <a:rPr lang="ru-RU" sz="1800" dirty="0" err="1" smtClean="0"/>
              <a:t>би-ба-бо</a:t>
            </a:r>
            <a:r>
              <a:rPr lang="ru-RU" sz="1800" dirty="0" smtClean="0"/>
              <a:t>/марионетки) веселая и грустная. </a:t>
            </a:r>
            <a:r>
              <a:rPr lang="ru-RU" sz="1800" dirty="0" smtClean="0">
                <a:solidFill>
                  <a:srgbClr val="FF0000"/>
                </a:solidFill>
              </a:rPr>
              <a:t>Куклы </a:t>
            </a:r>
            <a:r>
              <a:rPr lang="ru-RU" sz="1800" dirty="0" err="1" smtClean="0">
                <a:solidFill>
                  <a:srgbClr val="FF0000"/>
                </a:solidFill>
              </a:rPr>
              <a:t>би-ба-бо</a:t>
            </a:r>
            <a:r>
              <a:rPr lang="ru-RU" sz="1800" dirty="0" smtClean="0">
                <a:solidFill>
                  <a:srgbClr val="FF0000"/>
                </a:solidFill>
              </a:rPr>
              <a:t> «Семья».</a:t>
            </a:r>
          </a:p>
          <a:p>
            <a:r>
              <a:rPr lang="ru-RU" sz="1800" b="1" dirty="0" smtClean="0"/>
              <a:t>Игрушки-забавы.</a:t>
            </a:r>
          </a:p>
          <a:p>
            <a:r>
              <a:rPr lang="ru-RU" sz="1800" b="1" dirty="0" smtClean="0"/>
              <a:t>Игрушки-персонажи</a:t>
            </a:r>
            <a:r>
              <a:rPr lang="ru-RU" sz="1800" dirty="0" smtClean="0"/>
              <a:t>: куклы, животные, фигурки (семья, </a:t>
            </a:r>
            <a:r>
              <a:rPr lang="ru-RU" sz="1800" dirty="0" smtClean="0">
                <a:solidFill>
                  <a:srgbClr val="FF0000"/>
                </a:solidFill>
              </a:rPr>
              <a:t>человечки,  </a:t>
            </a:r>
            <a:r>
              <a:rPr lang="ru-RU" sz="1800" dirty="0" smtClean="0"/>
              <a:t>сказочные персонажи).</a:t>
            </a:r>
          </a:p>
          <a:p>
            <a:r>
              <a:rPr lang="ru-RU" sz="1800" b="1" dirty="0" smtClean="0">
                <a:solidFill>
                  <a:srgbClr val="FF0000"/>
                </a:solidFill>
              </a:rPr>
              <a:t>Маски</a:t>
            </a:r>
            <a:r>
              <a:rPr lang="ru-RU" sz="1800" dirty="0" smtClean="0">
                <a:solidFill>
                  <a:srgbClr val="FF0000"/>
                </a:solidFill>
              </a:rPr>
              <a:t> сказочных животных.</a:t>
            </a:r>
          </a:p>
          <a:p>
            <a:r>
              <a:rPr lang="ru-RU" sz="1800" b="1" dirty="0" smtClean="0"/>
              <a:t>Ролевые атрибуты и игровые комплекты одежды</a:t>
            </a:r>
            <a:r>
              <a:rPr lang="ru-RU" sz="1800" dirty="0" smtClean="0"/>
              <a:t>: доктор, парикмахер, повар, </a:t>
            </a:r>
            <a:r>
              <a:rPr lang="ru-RU" sz="1800" dirty="0" smtClean="0">
                <a:solidFill>
                  <a:srgbClr val="FF0000"/>
                </a:solidFill>
              </a:rPr>
              <a:t>продавец,</a:t>
            </a:r>
            <a:r>
              <a:rPr lang="ru-RU" sz="1800" dirty="0" smtClean="0"/>
              <a:t> водитель, строитель, </a:t>
            </a:r>
            <a:r>
              <a:rPr lang="ru-RU" sz="1800" dirty="0" smtClean="0">
                <a:solidFill>
                  <a:srgbClr val="FF0000"/>
                </a:solidFill>
              </a:rPr>
              <a:t>военный, семья.</a:t>
            </a:r>
          </a:p>
          <a:p>
            <a:r>
              <a:rPr lang="ru-RU" sz="1800" b="1" dirty="0" smtClean="0"/>
              <a:t>Игрушки-предметы оперирования</a:t>
            </a:r>
            <a:r>
              <a:rPr lang="ru-RU" sz="1800" dirty="0" smtClean="0"/>
              <a:t>: наборы посуды, наборы муляжей продуктов питания, наборы «Маленький мастер», тазики, утюг, гладильная доска, постельные принадлежности для кукол, коляски для кукол, продуктовая тележка, </a:t>
            </a:r>
            <a:r>
              <a:rPr lang="ru-RU" sz="1800" dirty="0" smtClean="0">
                <a:solidFill>
                  <a:srgbClr val="FF0000"/>
                </a:solidFill>
              </a:rPr>
              <a:t>сумки, корзины, весы, машины крупные, специальный транспорт средний, лодка, самолет, </a:t>
            </a:r>
            <a:r>
              <a:rPr lang="ru-RU" sz="1800" dirty="0" smtClean="0"/>
              <a:t>телефон.</a:t>
            </a:r>
          </a:p>
          <a:p>
            <a:r>
              <a:rPr lang="ru-RU" sz="1800" b="1" dirty="0" smtClean="0"/>
              <a:t>Маркеры игрового пространства: </a:t>
            </a:r>
            <a:r>
              <a:rPr lang="ru-RU" sz="1800" dirty="0" smtClean="0"/>
              <a:t>детская игровая мебель, мебель для кукол, </a:t>
            </a:r>
            <a:r>
              <a:rPr lang="ru-RU" sz="1800" dirty="0" smtClean="0">
                <a:solidFill>
                  <a:srgbClr val="FF0000"/>
                </a:solidFill>
              </a:rPr>
              <a:t>паркинг.</a:t>
            </a:r>
          </a:p>
          <a:p>
            <a:r>
              <a:rPr lang="ru-RU" sz="1800" b="1" dirty="0" smtClean="0"/>
              <a:t>Полифункциональные материалы: </a:t>
            </a:r>
            <a:r>
              <a:rPr lang="ru-RU" sz="1800" dirty="0" smtClean="0"/>
              <a:t>предметы-заместители, </a:t>
            </a:r>
            <a:r>
              <a:rPr lang="ru-RU" sz="1800" dirty="0" smtClean="0">
                <a:solidFill>
                  <a:srgbClr val="FF0000"/>
                </a:solidFill>
              </a:rPr>
              <a:t>отрезы ткани разного размера, фактуры и цвета, крупный напольный конструктор (</a:t>
            </a:r>
            <a:r>
              <a:rPr lang="en-US" sz="1800" dirty="0" smtClean="0">
                <a:solidFill>
                  <a:srgbClr val="FF0000"/>
                </a:solidFill>
              </a:rPr>
              <a:t>XXL</a:t>
            </a:r>
            <a:r>
              <a:rPr lang="ru-RU" sz="1800" dirty="0" smtClean="0">
                <a:solidFill>
                  <a:srgbClr val="FF0000"/>
                </a:solidFill>
              </a:rPr>
              <a:t>).</a:t>
            </a:r>
            <a:endParaRPr lang="ru-RU" sz="1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28604"/>
          </a:xfrm>
        </p:spPr>
        <p:txBody>
          <a:bodyPr>
            <a:normAutofit/>
          </a:bodyPr>
          <a:lstStyle/>
          <a:p>
            <a:r>
              <a:rPr lang="ru-RU" sz="1800" i="1" u="sng" dirty="0" smtClean="0"/>
              <a:t>Старшая, подготовительная группы</a:t>
            </a:r>
            <a:endParaRPr lang="ru-RU" sz="1800" i="1" u="sng" dirty="0"/>
          </a:p>
        </p:txBody>
      </p:sp>
      <p:sp>
        <p:nvSpPr>
          <p:cNvPr id="3" name="Содержимое 2"/>
          <p:cNvSpPr>
            <a:spLocks noGrp="1"/>
          </p:cNvSpPr>
          <p:nvPr>
            <p:ph sz="quarter" idx="1"/>
          </p:nvPr>
        </p:nvSpPr>
        <p:spPr>
          <a:xfrm>
            <a:off x="0" y="428604"/>
            <a:ext cx="9144000" cy="6429396"/>
          </a:xfrm>
        </p:spPr>
        <p:txBody>
          <a:bodyPr>
            <a:noAutofit/>
          </a:bodyPr>
          <a:lstStyle/>
          <a:p>
            <a:r>
              <a:rPr lang="ru-RU" sz="1600" b="1" dirty="0" smtClean="0"/>
              <a:t>Дидактические игры </a:t>
            </a:r>
            <a:r>
              <a:rPr lang="ru-RU" sz="1600" dirty="0" smtClean="0"/>
              <a:t>(настольно-печатные, на </a:t>
            </a:r>
            <a:r>
              <a:rPr lang="ru-RU" sz="1600" dirty="0" err="1" smtClean="0"/>
              <a:t>ковролине</a:t>
            </a:r>
            <a:r>
              <a:rPr lang="ru-RU" sz="1600" dirty="0" smtClean="0"/>
              <a:t>, деревянные) для формирования и развития представлений о себе и своей семье, о безопасности жизнедеятельности, о труде людей, для развития эмоциональной сферы.</a:t>
            </a:r>
          </a:p>
          <a:p>
            <a:r>
              <a:rPr lang="ru-RU" sz="1600" b="1" dirty="0" smtClean="0"/>
              <a:t>Куклы</a:t>
            </a:r>
            <a:r>
              <a:rPr lang="ru-RU" sz="1600" dirty="0" smtClean="0"/>
              <a:t> (</a:t>
            </a:r>
            <a:r>
              <a:rPr lang="ru-RU" sz="1600" dirty="0" err="1" smtClean="0"/>
              <a:t>би-ба-бо</a:t>
            </a:r>
            <a:r>
              <a:rPr lang="ru-RU" sz="1600" dirty="0" smtClean="0"/>
              <a:t>/марионетки) веселая и грустная. Куклы </a:t>
            </a:r>
            <a:r>
              <a:rPr lang="ru-RU" sz="1600" dirty="0" err="1" smtClean="0"/>
              <a:t>би-ба-бо</a:t>
            </a:r>
            <a:r>
              <a:rPr lang="ru-RU" sz="1600" dirty="0" smtClean="0"/>
              <a:t> «Семья».</a:t>
            </a:r>
          </a:p>
          <a:p>
            <a:r>
              <a:rPr lang="ru-RU" sz="1600" b="1" dirty="0" smtClean="0"/>
              <a:t>Игрушки-персонажи:</a:t>
            </a:r>
            <a:r>
              <a:rPr lang="ru-RU" sz="1600" dirty="0" smtClean="0"/>
              <a:t> куклы, животные, фигурки (семья, человечки,  сказочные персонажи).</a:t>
            </a:r>
          </a:p>
          <a:p>
            <a:r>
              <a:rPr lang="ru-RU" sz="1600" b="1" dirty="0" smtClean="0"/>
              <a:t>Маски</a:t>
            </a:r>
            <a:r>
              <a:rPr lang="ru-RU" sz="1600" dirty="0" smtClean="0"/>
              <a:t> сказочных животных.</a:t>
            </a:r>
          </a:p>
          <a:p>
            <a:r>
              <a:rPr lang="ru-RU" sz="1600" b="1" dirty="0" smtClean="0"/>
              <a:t>Ролевые атрибуты и игровые комплекты одежды</a:t>
            </a:r>
            <a:r>
              <a:rPr lang="ru-RU" sz="1600" dirty="0" smtClean="0"/>
              <a:t>: доктор, парикмахер, повар, продавец, водитель, строитель, инспектор ГИБДД, спасатель, сотрудник авторемонтной мастерской, мастерской по ремонту бытовой техники, военный, семья.</a:t>
            </a:r>
          </a:p>
          <a:p>
            <a:r>
              <a:rPr lang="ru-RU" sz="1600" b="1" dirty="0" smtClean="0"/>
              <a:t>Игрушки-предметы оперирования:</a:t>
            </a:r>
            <a:r>
              <a:rPr lang="ru-RU" sz="1600" dirty="0" smtClean="0"/>
              <a:t> наборы посуды, наборы муляжей продуктов питания, наборы «Маленький мастер», тазики, утюг, гладильная доска, постельные принадлежности для кукол, коляски для кукол, продуктовая тележка, сумки, корзины, весы, кассовый аппарат, телефон, часы,  грузовые машины средние, средние и мелкие автомобили разного назначения, специальный транспорт, набор дорожных знаков и светофор для мелкого автотранспорта, лодки, корабли,  самолеты, вертолеты, набор военной техники, железная дорога.</a:t>
            </a:r>
          </a:p>
          <a:p>
            <a:r>
              <a:rPr lang="ru-RU" sz="1600" b="1" dirty="0" smtClean="0"/>
              <a:t>Маркеры игрового пространства</a:t>
            </a:r>
            <a:r>
              <a:rPr lang="ru-RU" sz="1600" dirty="0" smtClean="0"/>
              <a:t>: детская игровая мебель, дома, мебель для мелких кукол и персонажей, тематические конструкторы (город, ферма, крепость) для мелких кукол и персонажей, паркинг, большой светофор, дорожные знаки, коврики с дорожной разметкой.</a:t>
            </a:r>
          </a:p>
          <a:p>
            <a:r>
              <a:rPr lang="ru-RU" sz="1600" b="1" dirty="0" smtClean="0"/>
              <a:t>Полифункциональные материалы</a:t>
            </a:r>
            <a:r>
              <a:rPr lang="ru-RU" sz="1600" dirty="0" smtClean="0"/>
              <a:t>: предметы-заместители, отрезы ткани разного размера, фактуры и цвета, коврики с нанесенным ландшафтом, крупный напольный конструктор (</a:t>
            </a:r>
            <a:r>
              <a:rPr lang="en-US" sz="1600" dirty="0" smtClean="0"/>
              <a:t>XXL</a:t>
            </a:r>
            <a:r>
              <a:rPr lang="ru-RU" sz="1600" dirty="0" smtClean="0"/>
              <a:t>).</a:t>
            </a:r>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54562"/>
          </a:xfrm>
        </p:spPr>
        <p:txBody>
          <a:bodyPr>
            <a:normAutofit fontScale="90000"/>
          </a:bodyPr>
          <a:lstStyle/>
          <a:p>
            <a:pPr algn="ctr"/>
            <a:r>
              <a:rPr lang="ru-RU" dirty="0" smtClean="0"/>
              <a:t/>
            </a:r>
            <a:br>
              <a:rPr lang="ru-RU" dirty="0" smtClean="0"/>
            </a:br>
            <a:r>
              <a:rPr lang="ru-RU" dirty="0" smtClean="0"/>
              <a:t>РЕКОМЕНДАЦИИ</a:t>
            </a:r>
            <a:br>
              <a:rPr lang="ru-RU" dirty="0" smtClean="0"/>
            </a:br>
            <a:r>
              <a:rPr lang="ru-RU" dirty="0" smtClean="0"/>
              <a:t>ПО ФОРМИРОВАНИЮ </a:t>
            </a:r>
            <a:r>
              <a:rPr lang="ru-RU" b="1" dirty="0" smtClean="0"/>
              <a:t>ИНФРАСТРУКТУРЫ</a:t>
            </a:r>
            <a:r>
              <a:rPr lang="ru-RU" dirty="0" smtClean="0"/>
              <a:t> ДОШКОЛЬНЫХ ОБРАЗОВАТЕЛЬНЫХ ОРГАНИЗАЦИЙ И КОМПЛЕКТАЦИИ</a:t>
            </a:r>
            <a:br>
              <a:rPr lang="ru-RU" dirty="0" smtClean="0"/>
            </a:br>
            <a:r>
              <a:rPr lang="ru-RU" dirty="0" smtClean="0"/>
              <a:t>УЧЕБНО-МЕТОДИЧЕСКИХ МАТЕРИАЛОВ В ЦЕЛЯХ РЕАЛИЗАЦИИ ОБРАЗОВАТЕЛЬНЫХ ПРОГРАММ ДОШКОЛЬНОГО ОБРАЗОВАНИЯ</a:t>
            </a:r>
            <a:br>
              <a:rPr lang="ru-RU" dirty="0" smtClean="0"/>
            </a:br>
            <a:endParaRPr lang="ru-RU" dirty="0"/>
          </a:p>
        </p:txBody>
      </p:sp>
      <p:sp>
        <p:nvSpPr>
          <p:cNvPr id="3" name="Содержимое 2"/>
          <p:cNvSpPr>
            <a:spLocks noGrp="1"/>
          </p:cNvSpPr>
          <p:nvPr>
            <p:ph sz="quarter" idx="1"/>
          </p:nvPr>
        </p:nvSpPr>
        <p:spPr>
          <a:xfrm>
            <a:off x="457200" y="4509120"/>
            <a:ext cx="7467600" cy="1964832"/>
          </a:xfrm>
        </p:spPr>
        <p:txBody>
          <a:bodyPr/>
          <a:lstStyle/>
          <a:p>
            <a:pPr algn="ct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lstStyle/>
          <a:p>
            <a:r>
              <a:rPr lang="ru-RU" b="1" dirty="0" smtClean="0"/>
              <a:t>Принципы построения РППС</a:t>
            </a:r>
            <a:endParaRPr lang="ru-RU" b="1" dirty="0"/>
          </a:p>
        </p:txBody>
      </p:sp>
      <p:sp>
        <p:nvSpPr>
          <p:cNvPr id="3" name="Содержимое 2"/>
          <p:cNvSpPr>
            <a:spLocks noGrp="1"/>
          </p:cNvSpPr>
          <p:nvPr>
            <p:ph sz="quarter" idx="1"/>
          </p:nvPr>
        </p:nvSpPr>
        <p:spPr>
          <a:xfrm>
            <a:off x="457200" y="1268760"/>
            <a:ext cx="7467600" cy="5205192"/>
          </a:xfrm>
        </p:spPr>
        <p:txBody>
          <a:bodyPr>
            <a:normAutofit/>
          </a:bodyPr>
          <a:lstStyle/>
          <a:p>
            <a:pPr>
              <a:buNone/>
            </a:pPr>
            <a:r>
              <a:rPr lang="ru-RU" sz="2800" b="1" dirty="0" smtClean="0"/>
              <a:t>РППС  должна быть:</a:t>
            </a:r>
          </a:p>
          <a:p>
            <a:pPr>
              <a:buNone/>
            </a:pPr>
            <a:endParaRPr lang="ru-RU" sz="2800" b="1" dirty="0" smtClean="0"/>
          </a:p>
          <a:p>
            <a:pPr lvl="0"/>
            <a:r>
              <a:rPr lang="ru-RU" sz="3200" dirty="0" smtClean="0"/>
              <a:t>содержательно-насыщенной </a:t>
            </a:r>
          </a:p>
          <a:p>
            <a:pPr lvl="0"/>
            <a:r>
              <a:rPr lang="ru-RU" sz="3200" dirty="0" smtClean="0"/>
              <a:t>трансформируемой </a:t>
            </a:r>
          </a:p>
          <a:p>
            <a:pPr lvl="0"/>
            <a:r>
              <a:rPr lang="ru-RU" sz="3200" dirty="0" smtClean="0"/>
              <a:t>полифункциональной </a:t>
            </a:r>
          </a:p>
          <a:p>
            <a:pPr lvl="0"/>
            <a:r>
              <a:rPr lang="ru-RU" sz="3200" dirty="0" smtClean="0"/>
              <a:t>вариативной </a:t>
            </a:r>
          </a:p>
          <a:p>
            <a:pPr lvl="0"/>
            <a:r>
              <a:rPr lang="ru-RU" sz="3200" dirty="0" smtClean="0"/>
              <a:t>доступной </a:t>
            </a:r>
          </a:p>
          <a:p>
            <a:pPr lvl="0"/>
            <a:r>
              <a:rPr lang="ru-RU" sz="3200" dirty="0" smtClean="0"/>
              <a:t>безопасной</a:t>
            </a:r>
          </a:p>
          <a:p>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154362"/>
          </a:xfrm>
        </p:spPr>
        <p:txBody>
          <a:bodyPr>
            <a:normAutofit/>
          </a:bodyPr>
          <a:lstStyle/>
          <a:p>
            <a:r>
              <a:rPr lang="ru-RU" b="1" i="1" dirty="0" smtClean="0"/>
              <a:t>Варианты организации внутренней инфраструктуры ДОО </a:t>
            </a:r>
            <a:r>
              <a:rPr lang="ru-RU" dirty="0" smtClean="0"/>
              <a:t/>
            </a:r>
            <a:br>
              <a:rPr lang="ru-RU" dirty="0" smtClean="0"/>
            </a:br>
            <a:endParaRPr lang="ru-RU" dirty="0"/>
          </a:p>
        </p:txBody>
      </p:sp>
      <p:sp>
        <p:nvSpPr>
          <p:cNvPr id="3" name="Содержимое 2"/>
          <p:cNvSpPr>
            <a:spLocks noGrp="1"/>
          </p:cNvSpPr>
          <p:nvPr>
            <p:ph sz="quarter" idx="1"/>
          </p:nvPr>
        </p:nvSpPr>
        <p:spPr>
          <a:xfrm flipV="1">
            <a:off x="457200" y="1340768"/>
            <a:ext cx="7467600" cy="259432"/>
          </a:xfrm>
        </p:spPr>
        <p:txBody>
          <a:bodyPr>
            <a:normAutofit fontScale="55000" lnSpcReduction="20000"/>
          </a:bodyPr>
          <a:lstStyle/>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Пространство</a:t>
            </a:r>
            <a:endParaRPr lang="ru-RU" b="1" dirty="0"/>
          </a:p>
        </p:txBody>
      </p:sp>
      <p:sp>
        <p:nvSpPr>
          <p:cNvPr id="3" name="Содержимое 2"/>
          <p:cNvSpPr>
            <a:spLocks noGrp="1"/>
          </p:cNvSpPr>
          <p:nvPr>
            <p:ph sz="quarter" idx="1"/>
          </p:nvPr>
        </p:nvSpPr>
        <p:spPr>
          <a:xfrm>
            <a:off x="457200" y="1600200"/>
            <a:ext cx="8363272" cy="4873752"/>
          </a:xfrm>
        </p:spPr>
        <p:txBody>
          <a:bodyPr>
            <a:normAutofit/>
          </a:bodyPr>
          <a:lstStyle/>
          <a:p>
            <a:pPr>
              <a:buNone/>
            </a:pPr>
            <a:r>
              <a:rPr lang="ru-RU" b="1" dirty="0" smtClean="0"/>
              <a:t> Все оборудование можно условно сгруппировать </a:t>
            </a:r>
          </a:p>
          <a:p>
            <a:pPr>
              <a:buNone/>
            </a:pPr>
            <a:r>
              <a:rPr lang="ru-RU" b="1" dirty="0" smtClean="0"/>
              <a:t>  по трем пространствам: </a:t>
            </a:r>
          </a:p>
          <a:p>
            <a:pPr>
              <a:buNone/>
            </a:pPr>
            <a:endParaRPr lang="ru-RU" dirty="0" smtClean="0"/>
          </a:p>
          <a:p>
            <a:r>
              <a:rPr lang="ru-RU" b="1" dirty="0" smtClean="0"/>
              <a:t>активной деятельности</a:t>
            </a:r>
          </a:p>
          <a:p>
            <a:endParaRPr lang="ru-RU" dirty="0" smtClean="0"/>
          </a:p>
          <a:p>
            <a:r>
              <a:rPr lang="ru-RU" b="1" dirty="0" smtClean="0"/>
              <a:t>спокойной деятельности</a:t>
            </a:r>
          </a:p>
          <a:p>
            <a:endParaRPr lang="ru-RU" b="1" dirty="0" smtClean="0"/>
          </a:p>
          <a:p>
            <a:r>
              <a:rPr lang="ru-RU" b="1" dirty="0" smtClean="0"/>
              <a:t>познания и творчества.</a:t>
            </a:r>
            <a:endParaRPr lang="ru-RU" dirty="0" smtClean="0"/>
          </a:p>
          <a:p>
            <a:pPr>
              <a:buNone/>
            </a:pPr>
            <a:r>
              <a:rPr lang="ru-RU" dirty="0" smtClean="0"/>
              <a:t> </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3489</TotalTime>
  <Words>926</Words>
  <Application>Microsoft Office PowerPoint</Application>
  <PresentationFormat>Экран (4:3)</PresentationFormat>
  <Paragraphs>114</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Эркер</vt:lpstr>
      <vt:lpstr>СОЦИАЛЬНО-КОММУНИКАТИВНОЕ РАЗВИТИЕ ДОШКОЛЬНИКОВ</vt:lpstr>
      <vt:lpstr>Развивающая предметно-пространственная среда (РППС) </vt:lpstr>
      <vt:lpstr>Построение РППС  для обеспечения  социально-коммуникативного развития дошкольников в соответствии с требованиями ФГОС ДО</vt:lpstr>
      <vt:lpstr>Вторая младшая, средняя группы </vt:lpstr>
      <vt:lpstr>Старшая, подготовительная группы</vt:lpstr>
      <vt:lpstr> 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vt:lpstr>
      <vt:lpstr>Принципы построения РППС</vt:lpstr>
      <vt:lpstr>Варианты организации внутренней инфраструктуры ДОО  </vt:lpstr>
      <vt:lpstr>Пространство</vt:lpstr>
      <vt:lpstr>Модули</vt:lpstr>
      <vt:lpstr>12 центров детской активности</vt:lpstr>
      <vt:lpstr>Критерии оценки РППС: </vt:lpstr>
      <vt:lpstr>Анализ РППС по направлению  «Социально-коммуникативное развитие»</vt:lpstr>
    </vt:vector>
  </TitlesOfParts>
  <Company>ГДОУ №88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СОЦИАЛЬНО-КОММУНИКАТИВНОЕ РАЗВИТИЕ ДОШКОЛЬНИКОВ</dc:title>
  <dc:creator>Елена; Карина</dc:creator>
  <cp:lastModifiedBy>Карина</cp:lastModifiedBy>
  <cp:revision>266</cp:revision>
  <dcterms:created xsi:type="dcterms:W3CDTF">2015-11-05T07:48:31Z</dcterms:created>
  <dcterms:modified xsi:type="dcterms:W3CDTF">2023-10-26T08:47:31Z</dcterms:modified>
</cp:coreProperties>
</file>