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4" r:id="rId3"/>
    <p:sldId id="345" r:id="rId4"/>
    <p:sldId id="346" r:id="rId5"/>
    <p:sldId id="347" r:id="rId6"/>
    <p:sldId id="294" r:id="rId7"/>
    <p:sldId id="341" r:id="rId8"/>
    <p:sldId id="348" r:id="rId9"/>
    <p:sldId id="349" r:id="rId10"/>
    <p:sldId id="340" r:id="rId11"/>
    <p:sldId id="314" r:id="rId12"/>
    <p:sldId id="315" r:id="rId13"/>
    <p:sldId id="316" r:id="rId14"/>
    <p:sldId id="317" r:id="rId15"/>
    <p:sldId id="318" r:id="rId16"/>
    <p:sldId id="319" r:id="rId17"/>
    <p:sldId id="321" r:id="rId18"/>
    <p:sldId id="322" r:id="rId19"/>
    <p:sldId id="358" r:id="rId20"/>
    <p:sldId id="360" r:id="rId21"/>
    <p:sldId id="374" r:id="rId22"/>
    <p:sldId id="361" r:id="rId23"/>
    <p:sldId id="373" r:id="rId24"/>
    <p:sldId id="362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50" r:id="rId33"/>
    <p:sldId id="351" r:id="rId34"/>
    <p:sldId id="352" r:id="rId35"/>
    <p:sldId id="353" r:id="rId36"/>
    <p:sldId id="329" r:id="rId37"/>
    <p:sldId id="332" r:id="rId38"/>
    <p:sldId id="331" r:id="rId39"/>
    <p:sldId id="364" r:id="rId40"/>
    <p:sldId id="355" r:id="rId41"/>
    <p:sldId id="363" r:id="rId42"/>
    <p:sldId id="357" r:id="rId43"/>
    <p:sldId id="320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351"/>
    <a:srgbClr val="E22543"/>
    <a:srgbClr val="3171B8"/>
    <a:srgbClr val="ED7D31"/>
    <a:srgbClr val="45B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7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6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2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12192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95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47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6" y="601925"/>
            <a:ext cx="4376052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18277" y="779695"/>
            <a:ext cx="3988779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24606" y="1727823"/>
            <a:ext cx="4074453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72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09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5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1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1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4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4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0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0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9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F6B3-76B1-4642-A0E4-552E565FC30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AB4C-A9CA-47A3-A305-1F60D68BF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1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s20spb.ru/" TargetMode="Externa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pb.ru/gov/otrasl/educ/prioritetnyj-nacionalnyj-proekt-obrazovanie/regionalnyj-proekt-patrioticheskoe-vospitanie-grazhdan-rossijskoj-fede/" TargetMode="External"/><Relationship Id="rId7" Type="http://schemas.openxmlformats.org/officeDocument/2006/relationships/hyperlink" Target="https://www.gov.spb.ru/gov/otrasl/educ/prioritetnyj-nacionalnyj-proekt-obrazovanie/regionalnyj-proekt-sovremennaya-shkol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ov.spb.ru/gov/otrasl/educ/prioritetnyj-nacionalnyj-proekt-obrazovanie/regionalnyj-proekt-uspeh-kazhdogo-rebenka/" TargetMode="External"/><Relationship Id="rId5" Type="http://schemas.openxmlformats.org/officeDocument/2006/relationships/hyperlink" Target="https://www.gov.spb.ru/gov/otrasl/educ/prioritetnyj-nacionalnyj-proekt-obrazovanie/regionalnyj-proekt-cifrovaya-obrazovatelnaya-sreda/" TargetMode="External"/><Relationship Id="rId4" Type="http://schemas.openxmlformats.org/officeDocument/2006/relationships/hyperlink" Target="https://www.gov.spb.ru/gov/otrasl/educ/prioritetnyj-nacionalnyj-proekt-obrazovanie/regionalnyj-proekt-molodye-professionaly-povyshenie-konkurentosposob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" y="1464342"/>
            <a:ext cx="12192000" cy="1344085"/>
          </a:xfrm>
        </p:spPr>
        <p:txBody>
          <a:bodyPr/>
          <a:lstStyle/>
          <a:p>
            <a:pPr algn="ctr"/>
            <a:r>
              <a:rPr lang="ru-RU" sz="2800" dirty="0"/>
              <a:t>Нормативно-правовое обеспечение деятельности воспитателя ДОО</a:t>
            </a:r>
            <a:endParaRPr lang="ko-KR" altLang="en-US" sz="2667" dirty="0">
              <a:solidFill>
                <a:srgbClr val="595959"/>
              </a:solidFill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48683" y="6242447"/>
            <a:ext cx="122406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</a:p>
          <a:p>
            <a:pPr algn="ctr"/>
            <a:r>
              <a:rPr lang="ru-RU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6437" y="3594357"/>
            <a:ext cx="5175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Материалы подготовила преподаватель ГБУ ДППО ЦКПС  Информационно методический центр Красногвардейского района Санкт-Петербурга</a:t>
            </a:r>
          </a:p>
          <a:p>
            <a:pPr algn="r"/>
            <a:r>
              <a:rPr lang="ru-RU" sz="1400" dirty="0"/>
              <a:t> </a:t>
            </a:r>
            <a:r>
              <a:rPr lang="ru-RU" sz="1400" dirty="0" err="1"/>
              <a:t>к.п.н.Туркина</a:t>
            </a:r>
            <a:r>
              <a:rPr lang="ru-RU" sz="1400" dirty="0"/>
              <a:t> А.В.</a:t>
            </a:r>
          </a:p>
        </p:txBody>
      </p:sp>
    </p:spTree>
    <p:extLst>
      <p:ext uri="{BB962C8B-B14F-4D97-AF65-F5344CB8AC3E}">
        <p14:creationId xmlns:p14="http://schemas.microsoft.com/office/powerpoint/2010/main" val="339012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-14835"/>
            <a:ext cx="12192000" cy="1357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78" y="0"/>
            <a:ext cx="10515600" cy="953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направления реализации Национальной стратегии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455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Семейная политика детство сбережения</a:t>
            </a:r>
          </a:p>
          <a:p>
            <a:pPr marL="0" indent="0">
              <a:buNone/>
            </a:pPr>
            <a:r>
              <a:rPr lang="ru-RU" dirty="0" smtClean="0"/>
              <a:t>Доступность качественного обучения и воспитания, культурное развитие и информационная безопасность несовершеннолетних;</a:t>
            </a:r>
          </a:p>
          <a:p>
            <a:pPr marL="0" indent="0">
              <a:buNone/>
            </a:pPr>
            <a:r>
              <a:rPr lang="ru-RU" dirty="0" smtClean="0"/>
              <a:t>Здравоохранение и правосудие дружественные к ребенку;</a:t>
            </a:r>
          </a:p>
          <a:p>
            <a:pPr marL="0" indent="0">
              <a:buNone/>
            </a:pPr>
            <a:r>
              <a:rPr lang="ru-RU" dirty="0" smtClean="0"/>
              <a:t>Равные возможности для детей, нуждающихся в особой заботе государства</a:t>
            </a:r>
            <a:endParaRPr lang="ru-RU" dirty="0"/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96456" y="3166143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74565" y="2495884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91175" y="3814479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91175" y="1825625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2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1600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Нормативные документы, определяющие требования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к переходу на новые образовательные стандарты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000108"/>
            <a:ext cx="8500872" cy="509894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sz="8800" dirty="0" smtClean="0">
                <a:latin typeface="+mj-lt"/>
                <a:cs typeface="Times New Roman" pitchFamily="18" charset="0"/>
              </a:rPr>
              <a:t>Федеральный </a:t>
            </a:r>
            <a:r>
              <a:rPr lang="ru-RU" sz="8800" dirty="0">
                <a:latin typeface="+mj-lt"/>
                <a:cs typeface="Times New Roman" pitchFamily="18" charset="0"/>
              </a:rPr>
              <a:t>закон от 29.12.2012 № 273-ФЗ «Об образовании в Российской федерации» </a:t>
            </a:r>
          </a:p>
          <a:p>
            <a:pPr marL="0" indent="0">
              <a:buNone/>
            </a:pPr>
            <a:endParaRPr lang="ru-RU" sz="8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800" dirty="0" smtClean="0">
                <a:latin typeface="+mj-lt"/>
                <a:cs typeface="Times New Roman" pitchFamily="18" charset="0"/>
              </a:rPr>
              <a:t>Федеральный </a:t>
            </a:r>
            <a:r>
              <a:rPr lang="ru-RU" sz="8800" dirty="0">
                <a:latin typeface="+mj-lt"/>
                <a:cs typeface="Times New Roman" pitchFamily="18" charset="0"/>
              </a:rPr>
              <a:t>государственный образовательный стандарт дошкольного образования (приказ МОиН РФ от 17.10.2013 г. № 1155) ФГОС ДО </a:t>
            </a:r>
          </a:p>
          <a:p>
            <a:pPr marL="0" indent="0">
              <a:buNone/>
            </a:pPr>
            <a:endParaRPr lang="ru-RU" sz="8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800" dirty="0" smtClean="0">
                <a:latin typeface="+mj-lt"/>
                <a:cs typeface="Times New Roman" pitchFamily="18" charset="0"/>
              </a:rPr>
              <a:t>Порядок </a:t>
            </a:r>
            <a:r>
              <a:rPr lang="ru-RU" sz="8800" dirty="0">
                <a:latin typeface="+mj-lt"/>
                <a:cs typeface="Times New Roman" pitchFamily="18" charset="0"/>
              </a:rPr>
              <a:t>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(приказ МОиН РФ от 30.08.2013г. № 1014) </a:t>
            </a:r>
          </a:p>
          <a:p>
            <a:pPr marL="0" indent="0">
              <a:buNone/>
            </a:pPr>
            <a:endParaRPr lang="ru-RU" sz="8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800" dirty="0" smtClean="0">
                <a:latin typeface="+mj-lt"/>
                <a:cs typeface="Times New Roman" pitchFamily="18" charset="0"/>
              </a:rPr>
              <a:t>Государственный </a:t>
            </a:r>
            <a:r>
              <a:rPr lang="ru-RU" sz="8800" dirty="0">
                <a:latin typeface="+mj-lt"/>
                <a:cs typeface="Times New Roman" pitchFamily="18" charset="0"/>
              </a:rPr>
              <a:t>реестр Примерных образовательных программ общего образования в соответствии с ФГОС (сайт Фгосреестр) </a:t>
            </a:r>
          </a:p>
          <a:p>
            <a:pPr marL="0" indent="0">
              <a:buNone/>
            </a:pPr>
            <a:endParaRPr lang="ru-RU" sz="88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800" dirty="0" smtClean="0"/>
              <a:t>СП </a:t>
            </a:r>
            <a:r>
              <a:rPr lang="ru-RU" sz="8800" dirty="0"/>
              <a:t>2.4.3648-20 «Санитарно-эпидемиологические требования к организациям воспитания и обучения, отдыха и оздоровления детей и молодёжи» </a:t>
            </a: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67951" y="1291023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67951" y="3647267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51348" y="2116876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52898" y="5725418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51348" y="4899565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5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Структура </a:t>
            </a:r>
            <a:r>
              <a:rPr lang="ru-RU" sz="2400" b="1" dirty="0" smtClean="0">
                <a:solidFill>
                  <a:schemeClr val="bg1"/>
                </a:solidFill>
              </a:rPr>
              <a:t>документа ФГОС </a:t>
            </a:r>
            <a:r>
              <a:rPr lang="ru-RU" sz="2400" b="1" dirty="0">
                <a:solidFill>
                  <a:schemeClr val="bg1"/>
                </a:solidFill>
              </a:rPr>
              <a:t>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3856776"/>
            <a:ext cx="9400450" cy="932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4. Требования к результатам освоения образовательной программы</a:t>
            </a:r>
          </a:p>
          <a:p>
            <a:endParaRPr lang="ru-RU" dirty="0"/>
          </a:p>
        </p:txBody>
      </p:sp>
      <p:sp>
        <p:nvSpPr>
          <p:cNvPr id="5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67951" y="1291023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78573" y="2949206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178574" y="2028103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213249" y="3758092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2876" y="1329439"/>
            <a:ext cx="3022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1.Общие положения,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92239" y="18917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2. Требования к структуре образовательной программы и её объему,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2596" y="28780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3. Требования к условиям реализации образовательной программы, </a:t>
            </a:r>
          </a:p>
        </p:txBody>
      </p:sp>
    </p:spTree>
    <p:extLst>
      <p:ext uri="{BB962C8B-B14F-4D97-AF65-F5344CB8AC3E}">
        <p14:creationId xmlns:p14="http://schemas.microsoft.com/office/powerpoint/2010/main" val="25198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3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Цели ФГОС ДО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Oval 18"/>
          <p:cNvSpPr/>
          <p:nvPr/>
        </p:nvSpPr>
        <p:spPr>
          <a:xfrm>
            <a:off x="217343" y="1176980"/>
            <a:ext cx="810980" cy="777161"/>
          </a:xfrm>
          <a:prstGeom prst="ellipse">
            <a:avLst/>
          </a:prstGeom>
          <a:solidFill>
            <a:srgbClr val="45BEC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b="1" dirty="0" smtClean="0"/>
              <a:t>1</a:t>
            </a:r>
            <a:endParaRPr lang="ko-KR" altLang="en-US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0363" y="1267294"/>
            <a:ext cx="6147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/>
              <a:t>повышение социального статуса дошкольного образования;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0363" y="2025452"/>
            <a:ext cx="10003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обеспечение государством равенства возможностей для каждого ребенка в получении качественного дошкольного образования;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0363" y="3198324"/>
            <a:ext cx="988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687" y="4925194"/>
            <a:ext cx="9830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sp>
        <p:nvSpPr>
          <p:cNvPr id="10" name="Oval 18"/>
          <p:cNvSpPr/>
          <p:nvPr/>
        </p:nvSpPr>
        <p:spPr>
          <a:xfrm>
            <a:off x="212420" y="2147533"/>
            <a:ext cx="810980" cy="777161"/>
          </a:xfrm>
          <a:prstGeom prst="ellipse">
            <a:avLst/>
          </a:prstGeom>
          <a:solidFill>
            <a:srgbClr val="ED7D3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/>
              <a:t>2</a:t>
            </a:r>
            <a:endParaRPr lang="ko-KR" altLang="en-US" sz="2800" b="1" dirty="0"/>
          </a:p>
        </p:txBody>
      </p:sp>
      <p:sp>
        <p:nvSpPr>
          <p:cNvPr id="11" name="Oval 18"/>
          <p:cNvSpPr/>
          <p:nvPr/>
        </p:nvSpPr>
        <p:spPr>
          <a:xfrm>
            <a:off x="212420" y="3269633"/>
            <a:ext cx="810980" cy="777161"/>
          </a:xfrm>
          <a:prstGeom prst="ellipse">
            <a:avLst/>
          </a:prstGeom>
          <a:solidFill>
            <a:srgbClr val="3171B8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/>
              <a:t>3</a:t>
            </a:r>
            <a:endParaRPr lang="ko-KR" altLang="en-US" sz="2800" b="1" dirty="0"/>
          </a:p>
        </p:txBody>
      </p:sp>
      <p:sp>
        <p:nvSpPr>
          <p:cNvPr id="12" name="Oval 18"/>
          <p:cNvSpPr/>
          <p:nvPr/>
        </p:nvSpPr>
        <p:spPr>
          <a:xfrm>
            <a:off x="212420" y="4782816"/>
            <a:ext cx="810980" cy="777161"/>
          </a:xfrm>
          <a:prstGeom prst="ellipse">
            <a:avLst/>
          </a:prstGeom>
          <a:solidFill>
            <a:srgbClr val="E2254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/>
              <a:t>4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078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961" y="75462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Задачи ФГОС ДО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155" y="1000108"/>
            <a:ext cx="11488848" cy="58579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1) 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2) обеспечения равных возможностей для полноценного развития каждого ребенка в период дошкольного </a:t>
            </a:r>
            <a:r>
              <a:rPr lang="ru-RU" sz="5600" dirty="0" smtClean="0"/>
              <a:t>детства</a:t>
            </a:r>
            <a:r>
              <a:rPr lang="en-US" sz="5600" dirty="0" smtClean="0"/>
              <a:t> </a:t>
            </a:r>
            <a:r>
              <a:rPr lang="ru-RU" sz="5600" dirty="0" smtClean="0"/>
              <a:t>независимо </a:t>
            </a:r>
            <a:r>
              <a:rPr lang="ru-RU" sz="5600" dirty="0"/>
              <a:t>от места жительства, пола, нации, языка, социального статуса, психофизиологических и </a:t>
            </a:r>
            <a:r>
              <a:rPr lang="ru-RU" sz="5600" dirty="0" smtClean="0"/>
              <a:t>других</a:t>
            </a:r>
            <a:r>
              <a:rPr lang="en-US" sz="5600" dirty="0" smtClean="0"/>
              <a:t> </a:t>
            </a:r>
            <a:r>
              <a:rPr lang="ru-RU" sz="5600" dirty="0" smtClean="0"/>
              <a:t>особенностей</a:t>
            </a:r>
            <a:r>
              <a:rPr lang="ru-RU" sz="56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3) обеспечения преемственности целей, задач и содержания образования, реализуемых в рамках образовательных </a:t>
            </a:r>
            <a:r>
              <a:rPr lang="en-US" sz="5600" dirty="0" smtClean="0"/>
              <a:t> </a:t>
            </a:r>
            <a:r>
              <a:rPr lang="ru-RU" sz="5600" dirty="0" smtClean="0"/>
              <a:t>программ </a:t>
            </a:r>
            <a:r>
              <a:rPr lang="ru-RU" sz="5600" dirty="0"/>
              <a:t>различных уровней (далее - преемственность основных образовательных программ дошкольного и </a:t>
            </a:r>
            <a:r>
              <a:rPr lang="ru-RU" sz="5600" dirty="0" smtClean="0"/>
              <a:t>начального </a:t>
            </a:r>
            <a:r>
              <a:rPr lang="ru-RU" sz="5600" dirty="0"/>
              <a:t>общего образования);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4) создания благоприятных условий развития детей в соответствии с их возрастными и </a:t>
            </a:r>
            <a:r>
              <a:rPr lang="ru-RU" sz="5600" dirty="0" smtClean="0"/>
              <a:t>индивидуальными</a:t>
            </a:r>
            <a:r>
              <a:rPr lang="en-US" sz="5600" dirty="0" smtClean="0"/>
              <a:t> </a:t>
            </a:r>
            <a:r>
              <a:rPr lang="ru-RU" sz="5600" dirty="0" smtClean="0"/>
              <a:t>особенностями </a:t>
            </a:r>
            <a:r>
              <a:rPr lang="ru-RU" sz="5600" dirty="0"/>
              <a:t>и склонностями, развития способностей и творческого потенциала каждого ребенка как </a:t>
            </a:r>
            <a:r>
              <a:rPr lang="ru-RU" sz="5600" dirty="0" smtClean="0"/>
              <a:t>субъекта</a:t>
            </a:r>
            <a:r>
              <a:rPr lang="en-US" sz="5600" dirty="0" smtClean="0"/>
              <a:t> </a:t>
            </a:r>
            <a:r>
              <a:rPr lang="ru-RU" sz="5600" dirty="0" smtClean="0"/>
              <a:t>отношений </a:t>
            </a:r>
            <a:r>
              <a:rPr lang="ru-RU" sz="5600" dirty="0"/>
              <a:t>с самим собой, другими детьми, взрослыми и миром;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5) объединения обучения и воспитания в целостный образовательный процесс на основе духовно-нравственных и </a:t>
            </a:r>
            <a:r>
              <a:rPr lang="ru-RU" sz="5600" dirty="0" smtClean="0"/>
              <a:t>социокультурных </a:t>
            </a:r>
            <a:r>
              <a:rPr lang="ru-RU" sz="5600" dirty="0"/>
              <a:t>ценностей и принятых в обществе правил и норм поведения в интересах человека, семьи, общества;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6) формирования общей культуры личности детей, в том числе ценностей здорового образа жизни, развития их </a:t>
            </a:r>
            <a:r>
              <a:rPr lang="ru-RU" sz="5600" dirty="0" smtClean="0"/>
              <a:t>социальных</a:t>
            </a:r>
            <a:r>
              <a:rPr lang="ru-RU" sz="5600" dirty="0"/>
              <a:t>, нравственных, эстетических, интеллектуальных, физических качеств, инициативности, </a:t>
            </a:r>
            <a:r>
              <a:rPr lang="ru-RU" sz="5600" dirty="0" smtClean="0"/>
              <a:t>самостоятельности</a:t>
            </a:r>
            <a:r>
              <a:rPr lang="en-US" sz="5600" dirty="0" smtClean="0"/>
              <a:t> </a:t>
            </a:r>
            <a:r>
              <a:rPr lang="ru-RU" sz="5600" dirty="0" smtClean="0"/>
              <a:t>и </a:t>
            </a:r>
            <a:r>
              <a:rPr lang="ru-RU" sz="5600" dirty="0"/>
              <a:t>ответственности ребенка, формирования предпосылок учебной деятельности;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7) обеспечения вариативности и разнообразия содержания Программ и организационных форм дошкольного </a:t>
            </a:r>
            <a:r>
              <a:rPr lang="ru-RU" sz="5600" dirty="0" smtClean="0"/>
              <a:t>образования</a:t>
            </a:r>
            <a:r>
              <a:rPr lang="ru-RU" sz="5600" dirty="0"/>
              <a:t>, возможности формирования Программ различной направленности с учетом образовательных </a:t>
            </a:r>
            <a:r>
              <a:rPr lang="ru-RU" sz="5600" dirty="0" smtClean="0"/>
              <a:t>потребностей</a:t>
            </a:r>
            <a:r>
              <a:rPr lang="ru-RU" sz="5600" dirty="0"/>
              <a:t>, способностей и состояния здоровья детей;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8) формирования социокультурной среды, соответствующей возрастным, индивидуальным, психологическим и </a:t>
            </a:r>
            <a:r>
              <a:rPr lang="ru-RU" sz="5600" dirty="0" smtClean="0"/>
              <a:t>физиологическим </a:t>
            </a:r>
            <a:r>
              <a:rPr lang="ru-RU" sz="5600" dirty="0"/>
              <a:t>особенностям детей;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9) обеспечения психолого-педагогической поддержки семьи и повышения компетентности родителей (законных </a:t>
            </a:r>
            <a:r>
              <a:rPr lang="ru-RU" sz="5600" dirty="0" smtClean="0"/>
              <a:t>представителей</a:t>
            </a:r>
            <a:r>
              <a:rPr lang="ru-RU" sz="5600" dirty="0"/>
              <a:t>) в вопросах развития и образования, охраны и укрепления здоровья детей.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5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91645" y="1000108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89387" y="1535203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99483" y="2679039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91644" y="2070299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89386" y="3373435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218436" y="5470941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99484" y="4126143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99483" y="4762227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223539" y="6060381"/>
            <a:ext cx="347025" cy="3519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1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-9053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753" y="-171781"/>
            <a:ext cx="717638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принципы ФГОС ДО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887" y="1153782"/>
            <a:ext cx="10864913" cy="55186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1) полноценное 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pPr marL="0" indent="0">
              <a:buNone/>
            </a:pPr>
            <a:r>
              <a:rPr lang="ru-RU" dirty="0" smtClean="0"/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 marL="0" indent="0">
              <a:buNone/>
            </a:pPr>
            <a:r>
              <a:rPr lang="ru-RU" dirty="0" smtClean="0"/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marL="0" indent="0">
              <a:buNone/>
            </a:pPr>
            <a:r>
              <a:rPr lang="ru-RU" dirty="0" smtClean="0"/>
              <a:t>4) поддержка инициативы детей в различных видах деятельности;</a:t>
            </a:r>
          </a:p>
          <a:p>
            <a:pPr marL="0" indent="0">
              <a:buNone/>
            </a:pPr>
            <a:r>
              <a:rPr lang="ru-RU" dirty="0" smtClean="0"/>
              <a:t>5) сотрудничество Организации с семьей;</a:t>
            </a:r>
          </a:p>
          <a:p>
            <a:pPr marL="0" indent="0">
              <a:buNone/>
            </a:pPr>
            <a:r>
              <a:rPr lang="ru-RU" dirty="0" smtClean="0"/>
              <a:t>6) приобщение детей к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нормам, традициям семьи, общества и государства;</a:t>
            </a:r>
          </a:p>
          <a:p>
            <a:pPr marL="0" indent="0">
              <a:buNone/>
            </a:pPr>
            <a:r>
              <a:rPr lang="ru-RU" dirty="0" smtClean="0"/>
              <a:t>7) формирование познавательных интересов и познавательных действий ребенка в различных видах деятельности;</a:t>
            </a:r>
          </a:p>
          <a:p>
            <a:pPr marL="0" indent="0">
              <a:buNone/>
            </a:pPr>
            <a:r>
              <a:rPr lang="ru-RU" dirty="0" smtClean="0"/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0" indent="0">
              <a:buNone/>
            </a:pPr>
            <a:r>
              <a:rPr lang="ru-RU" dirty="0" smtClean="0"/>
              <a:t>9) учет этнокультурной ситуации развития детей.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9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90" y="-162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Теоретические основания ФГОС ДО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3337" y="1000108"/>
            <a:ext cx="5408691" cy="607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</a:p>
        </p:txBody>
      </p:sp>
      <p:sp>
        <p:nvSpPr>
          <p:cNvPr id="5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859449" y="1687417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2187" y="1562778"/>
            <a:ext cx="8704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и управление педагогом деятельностью ребенка при решении им специально организованных учебных задач разной сложности и проблематики, развивающие разные виды компетентностей ребенка и самого ребенка как личность.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28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0" y="-111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238" y="255616"/>
            <a:ext cx="8229600" cy="9122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Системно-</a:t>
            </a:r>
            <a:r>
              <a:rPr lang="ru-RU" sz="2700" b="1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sz="2700" b="1" dirty="0" smtClean="0">
                <a:solidFill>
                  <a:schemeClr val="bg1"/>
                </a:solidFill>
              </a:rPr>
              <a:t> подход 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к образованию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проблемной ситуации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установка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Мотивирование к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проблемной ситуации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действий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результатов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endParaRPr lang="ru-RU" dirty="0"/>
          </a:p>
        </p:txBody>
      </p:sp>
      <p:sp>
        <p:nvSpPr>
          <p:cNvPr id="4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48995" y="3970379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39901" y="3448900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60271" y="2967881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39901" y="2446402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29368" y="1935038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23344" y="5034747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29367" y="4523383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4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1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1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Процесс вовлечения в деятельность</a:t>
            </a:r>
            <a:endParaRPr lang="ru-RU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Что-то внести,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большинство детей заинтересовалось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Что-то убрать, оставив пустое место (нет кукол, машин…)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Приходит кто-то в гости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Эффект неожиданности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Делать в присутствии детей что-то необычное с просьбой отойти и не мешать (пристально смотреть в окно…)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Специально организованная ситуация (что-то заменить…)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Воспитателю необходима помощь, он обращается с просьбой к детям.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Проектирование решений проблемной ситуации, выполнение действий, анализ результатов, подведение итогов.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Выдвижение различных вариантов, что сделать, чтобы разрешить проблему.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Ответы детей не оценивать, принимать любые, не предлагать что-то делать или не делать, а предлагать что-то сделать на выбор.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Опираться на личный опыт детей, выбирая помощников или консультантов.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процессе деятельности воспитатель всегда спрашивает детей: «Зачем, почему ты это делаешь?»,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ребенок осмысливал каждый шаг.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Если ребенок что-то делает не так, дать ему возможность самому понять, что именно, можно на помощь отправить более смышленого ребенка.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Не спрашивать у детей: понравилось или нет. Спросить «Зачем вы все это сделали?», чтоб понять осознал ли ребенок цель.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Найти кого за что похвалить (не только за результат, но и за деятельность в процессе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1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3600" b="1" dirty="0" smtClean="0"/>
              <a:t>ПРОБЛЕМНЫЕ СИТУАЦИИ</a:t>
            </a:r>
            <a:endParaRPr lang="ko-KR" altLang="en-US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513" y="1629622"/>
            <a:ext cx="2544024" cy="107736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поиск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3875" y="1629623"/>
            <a:ext cx="2544024" cy="1077363"/>
          </a:xfrm>
          <a:prstGeom prst="roundRect">
            <a:avLst/>
          </a:prstGeom>
          <a:solidFill>
            <a:srgbClr val="F0A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15332" y="1629623"/>
            <a:ext cx="2544024" cy="1077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загадка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72418" y="1629623"/>
            <a:ext cx="2544024" cy="10773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помощь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7445" y="3005750"/>
            <a:ext cx="2897109" cy="10773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Парадокс/</a:t>
            </a:r>
          </a:p>
          <a:p>
            <a:pPr algn="ctr"/>
            <a:r>
              <a:rPr lang="ru-RU" sz="3200" dirty="0" smtClean="0"/>
              <a:t>противоречие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5" idx="2"/>
            <a:endCxn id="9" idx="0"/>
          </p:cNvCxnSpPr>
          <p:nvPr/>
        </p:nvCxnSpPr>
        <p:spPr>
          <a:xfrm flipH="1">
            <a:off x="1697525" y="988941"/>
            <a:ext cx="4398475" cy="640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11" idx="0"/>
          </p:cNvCxnSpPr>
          <p:nvPr/>
        </p:nvCxnSpPr>
        <p:spPr>
          <a:xfrm>
            <a:off x="6096000" y="988941"/>
            <a:ext cx="4291344" cy="64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12" idx="0"/>
          </p:cNvCxnSpPr>
          <p:nvPr/>
        </p:nvCxnSpPr>
        <p:spPr>
          <a:xfrm flipH="1">
            <a:off x="4644430" y="988941"/>
            <a:ext cx="1451570" cy="64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0" idx="0"/>
          </p:cNvCxnSpPr>
          <p:nvPr/>
        </p:nvCxnSpPr>
        <p:spPr>
          <a:xfrm>
            <a:off x="6096000" y="988941"/>
            <a:ext cx="1419887" cy="64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13" idx="0"/>
          </p:cNvCxnSpPr>
          <p:nvPr/>
        </p:nvCxnSpPr>
        <p:spPr>
          <a:xfrm>
            <a:off x="6096000" y="988941"/>
            <a:ext cx="0" cy="201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5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-44127"/>
            <a:ext cx="12192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ru-RU" sz="2400" dirty="0"/>
              <a:t>Структура нормативно-правового обеспечения деятельности воспитателя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Freeform 10"/>
          <p:cNvSpPr/>
          <p:nvPr/>
        </p:nvSpPr>
        <p:spPr>
          <a:xfrm>
            <a:off x="239349" y="164639"/>
            <a:ext cx="576064" cy="672075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24121" y="1316765"/>
            <a:ext cx="4150353" cy="4911851"/>
            <a:chOff x="393090" y="987574"/>
            <a:chExt cx="3112765" cy="3683888"/>
          </a:xfrm>
        </p:grpSpPr>
        <p:sp>
          <p:nvSpPr>
            <p:cNvPr id="150" name="Куб 149"/>
            <p:cNvSpPr/>
            <p:nvPr/>
          </p:nvSpPr>
          <p:spPr>
            <a:xfrm rot="16200000">
              <a:off x="2951314" y="3933086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1" name="Куб 150"/>
            <p:cNvSpPr/>
            <p:nvPr/>
          </p:nvSpPr>
          <p:spPr>
            <a:xfrm rot="16200000">
              <a:off x="2500374" y="4113387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" name="Куб 3"/>
            <p:cNvSpPr/>
            <p:nvPr/>
          </p:nvSpPr>
          <p:spPr>
            <a:xfrm rot="16200000">
              <a:off x="2038441" y="3929507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9" name="Куб 148"/>
            <p:cNvSpPr/>
            <p:nvPr/>
          </p:nvSpPr>
          <p:spPr>
            <a:xfrm rot="16200000">
              <a:off x="1587501" y="4108968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8" name="Куб 147"/>
            <p:cNvSpPr/>
            <p:nvPr/>
          </p:nvSpPr>
          <p:spPr>
            <a:xfrm rot="16200000">
              <a:off x="1125568" y="3928667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7" name="Куб 146"/>
            <p:cNvSpPr/>
            <p:nvPr/>
          </p:nvSpPr>
          <p:spPr>
            <a:xfrm rot="16200000">
              <a:off x="668548" y="4108366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2" name="Куб 151"/>
            <p:cNvSpPr/>
            <p:nvPr/>
          </p:nvSpPr>
          <p:spPr>
            <a:xfrm rot="16200000">
              <a:off x="2690517" y="3652632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3" name="Куб 152"/>
            <p:cNvSpPr/>
            <p:nvPr/>
          </p:nvSpPr>
          <p:spPr>
            <a:xfrm rot="16200000">
              <a:off x="2239577" y="3832933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4" name="Куб 153"/>
            <p:cNvSpPr/>
            <p:nvPr/>
          </p:nvSpPr>
          <p:spPr>
            <a:xfrm rot="16200000">
              <a:off x="1777644" y="3649053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5" name="Куб 154"/>
            <p:cNvSpPr/>
            <p:nvPr/>
          </p:nvSpPr>
          <p:spPr>
            <a:xfrm rot="16200000">
              <a:off x="1326704" y="3828514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6" name="Куб 155"/>
            <p:cNvSpPr/>
            <p:nvPr/>
          </p:nvSpPr>
          <p:spPr>
            <a:xfrm rot="16200000">
              <a:off x="864771" y="3648213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7" name="Куб 156"/>
            <p:cNvSpPr/>
            <p:nvPr/>
          </p:nvSpPr>
          <p:spPr>
            <a:xfrm rot="16200000">
              <a:off x="407751" y="3827912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8" name="Куб 157"/>
            <p:cNvSpPr/>
            <p:nvPr/>
          </p:nvSpPr>
          <p:spPr>
            <a:xfrm rot="16200000">
              <a:off x="2965855" y="3369023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9" name="Куб 158"/>
            <p:cNvSpPr/>
            <p:nvPr/>
          </p:nvSpPr>
          <p:spPr>
            <a:xfrm rot="16200000">
              <a:off x="2514915" y="3549324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0" name="Куб 159"/>
            <p:cNvSpPr/>
            <p:nvPr/>
          </p:nvSpPr>
          <p:spPr>
            <a:xfrm rot="16200000">
              <a:off x="2052982" y="3365444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1" name="Куб 160"/>
            <p:cNvSpPr/>
            <p:nvPr/>
          </p:nvSpPr>
          <p:spPr>
            <a:xfrm rot="16200000">
              <a:off x="1602042" y="3544905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2" name="Куб 161"/>
            <p:cNvSpPr/>
            <p:nvPr/>
          </p:nvSpPr>
          <p:spPr>
            <a:xfrm rot="16200000">
              <a:off x="1140109" y="3364604"/>
              <a:ext cx="360000" cy="72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3" name="Куб 162"/>
            <p:cNvSpPr/>
            <p:nvPr/>
          </p:nvSpPr>
          <p:spPr>
            <a:xfrm rot="16200000">
              <a:off x="683089" y="3544303"/>
              <a:ext cx="360000" cy="360000"/>
            </a:xfrm>
            <a:prstGeom prst="cube">
              <a:avLst/>
            </a:prstGeom>
            <a:solidFill>
              <a:srgbClr val="1ED4DE"/>
            </a:solidFill>
            <a:ln>
              <a:solidFill>
                <a:srgbClr val="127F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4" name="Куб 163"/>
            <p:cNvSpPr/>
            <p:nvPr/>
          </p:nvSpPr>
          <p:spPr>
            <a:xfrm rot="16200000">
              <a:off x="2687133" y="3078583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5" name="Куб 164"/>
            <p:cNvSpPr/>
            <p:nvPr/>
          </p:nvSpPr>
          <p:spPr>
            <a:xfrm rot="16200000">
              <a:off x="2236193" y="3258884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6" name="Куб 165"/>
            <p:cNvSpPr/>
            <p:nvPr/>
          </p:nvSpPr>
          <p:spPr>
            <a:xfrm rot="16200000">
              <a:off x="1774260" y="3075004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7" name="Куб 166"/>
            <p:cNvSpPr/>
            <p:nvPr/>
          </p:nvSpPr>
          <p:spPr>
            <a:xfrm rot="16200000">
              <a:off x="1323320" y="3254465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8" name="Куб 167"/>
            <p:cNvSpPr/>
            <p:nvPr/>
          </p:nvSpPr>
          <p:spPr>
            <a:xfrm rot="16200000">
              <a:off x="861387" y="3074164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9" name="Куб 168"/>
            <p:cNvSpPr/>
            <p:nvPr/>
          </p:nvSpPr>
          <p:spPr>
            <a:xfrm rot="16200000">
              <a:off x="404367" y="3253863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0" name="Куб 169"/>
            <p:cNvSpPr/>
            <p:nvPr/>
          </p:nvSpPr>
          <p:spPr>
            <a:xfrm rot="16200000">
              <a:off x="2951314" y="2792900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1" name="Куб 170"/>
            <p:cNvSpPr/>
            <p:nvPr/>
          </p:nvSpPr>
          <p:spPr>
            <a:xfrm rot="16200000">
              <a:off x="2500374" y="2973201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2" name="Куб 171"/>
            <p:cNvSpPr/>
            <p:nvPr/>
          </p:nvSpPr>
          <p:spPr>
            <a:xfrm rot="16200000">
              <a:off x="2038441" y="2789321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3" name="Куб 172"/>
            <p:cNvSpPr/>
            <p:nvPr/>
          </p:nvSpPr>
          <p:spPr>
            <a:xfrm rot="16200000">
              <a:off x="1587501" y="2968782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4" name="Куб 173"/>
            <p:cNvSpPr/>
            <p:nvPr/>
          </p:nvSpPr>
          <p:spPr>
            <a:xfrm rot="16200000">
              <a:off x="1125568" y="2788481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5" name="Куб 174"/>
            <p:cNvSpPr/>
            <p:nvPr/>
          </p:nvSpPr>
          <p:spPr>
            <a:xfrm rot="16200000">
              <a:off x="668548" y="2968180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6" name="Куб 175"/>
            <p:cNvSpPr/>
            <p:nvPr/>
          </p:nvSpPr>
          <p:spPr>
            <a:xfrm rot="16200000">
              <a:off x="2680374" y="2513379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7" name="Куб 176"/>
            <p:cNvSpPr/>
            <p:nvPr/>
          </p:nvSpPr>
          <p:spPr>
            <a:xfrm rot="16200000">
              <a:off x="2229434" y="2693680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8" name="Куб 177"/>
            <p:cNvSpPr/>
            <p:nvPr/>
          </p:nvSpPr>
          <p:spPr>
            <a:xfrm rot="16200000">
              <a:off x="1767501" y="2509800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9" name="Куб 178"/>
            <p:cNvSpPr/>
            <p:nvPr/>
          </p:nvSpPr>
          <p:spPr>
            <a:xfrm rot="16200000">
              <a:off x="1316561" y="2689261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0" name="Куб 179"/>
            <p:cNvSpPr/>
            <p:nvPr/>
          </p:nvSpPr>
          <p:spPr>
            <a:xfrm rot="16200000">
              <a:off x="854628" y="2508960"/>
              <a:ext cx="360000" cy="72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1" name="Куб 180"/>
            <p:cNvSpPr/>
            <p:nvPr/>
          </p:nvSpPr>
          <p:spPr>
            <a:xfrm rot="16200000">
              <a:off x="397608" y="2688659"/>
              <a:ext cx="360000" cy="360000"/>
            </a:xfrm>
            <a:prstGeom prst="cube">
              <a:avLst/>
            </a:prstGeom>
            <a:solidFill>
              <a:srgbClr val="F4BD2D"/>
            </a:solidFill>
            <a:ln>
              <a:solidFill>
                <a:srgbClr val="B68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2" name="Куб 181"/>
            <p:cNvSpPr/>
            <p:nvPr/>
          </p:nvSpPr>
          <p:spPr>
            <a:xfrm rot="16200000">
              <a:off x="2959590" y="2228620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3" name="Куб 182"/>
            <p:cNvSpPr/>
            <p:nvPr/>
          </p:nvSpPr>
          <p:spPr>
            <a:xfrm rot="16200000">
              <a:off x="2508650" y="2408921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4" name="Куб 183"/>
            <p:cNvSpPr/>
            <p:nvPr/>
          </p:nvSpPr>
          <p:spPr>
            <a:xfrm rot="16200000">
              <a:off x="2046717" y="2225041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5" name="Куб 184"/>
            <p:cNvSpPr/>
            <p:nvPr/>
          </p:nvSpPr>
          <p:spPr>
            <a:xfrm rot="16200000">
              <a:off x="1595777" y="2404502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6" name="Куб 185"/>
            <p:cNvSpPr/>
            <p:nvPr/>
          </p:nvSpPr>
          <p:spPr>
            <a:xfrm rot="16200000">
              <a:off x="1133844" y="2224201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7" name="Куб 186"/>
            <p:cNvSpPr/>
            <p:nvPr/>
          </p:nvSpPr>
          <p:spPr>
            <a:xfrm rot="16200000">
              <a:off x="676824" y="2403900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8" name="Куб 187"/>
            <p:cNvSpPr/>
            <p:nvPr/>
          </p:nvSpPr>
          <p:spPr>
            <a:xfrm rot="16200000">
              <a:off x="2688650" y="1941796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9" name="Куб 188"/>
            <p:cNvSpPr/>
            <p:nvPr/>
          </p:nvSpPr>
          <p:spPr>
            <a:xfrm rot="16200000">
              <a:off x="2237710" y="2122097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0" name="Куб 189"/>
            <p:cNvSpPr/>
            <p:nvPr/>
          </p:nvSpPr>
          <p:spPr>
            <a:xfrm rot="16200000">
              <a:off x="1775777" y="1938217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1" name="Куб 190"/>
            <p:cNvSpPr/>
            <p:nvPr/>
          </p:nvSpPr>
          <p:spPr>
            <a:xfrm rot="16200000">
              <a:off x="1324837" y="2117678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2" name="Куб 191"/>
            <p:cNvSpPr/>
            <p:nvPr/>
          </p:nvSpPr>
          <p:spPr>
            <a:xfrm rot="16200000">
              <a:off x="862904" y="1937377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3" name="Куб 192"/>
            <p:cNvSpPr/>
            <p:nvPr/>
          </p:nvSpPr>
          <p:spPr>
            <a:xfrm rot="16200000">
              <a:off x="405884" y="2117076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4" name="Куб 193"/>
            <p:cNvSpPr/>
            <p:nvPr/>
          </p:nvSpPr>
          <p:spPr>
            <a:xfrm rot="16200000">
              <a:off x="2962307" y="1662708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5" name="Куб 194"/>
            <p:cNvSpPr/>
            <p:nvPr/>
          </p:nvSpPr>
          <p:spPr>
            <a:xfrm rot="16200000">
              <a:off x="2511367" y="1843009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6" name="Куб 195"/>
            <p:cNvSpPr/>
            <p:nvPr/>
          </p:nvSpPr>
          <p:spPr>
            <a:xfrm rot="16200000">
              <a:off x="2049434" y="1659129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7" name="Куб 196"/>
            <p:cNvSpPr/>
            <p:nvPr/>
          </p:nvSpPr>
          <p:spPr>
            <a:xfrm rot="16200000">
              <a:off x="1598494" y="1838590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8" name="Куб 197"/>
            <p:cNvSpPr/>
            <p:nvPr/>
          </p:nvSpPr>
          <p:spPr>
            <a:xfrm rot="16200000">
              <a:off x="1136561" y="1658289"/>
              <a:ext cx="360000" cy="72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9" name="Куб 198"/>
            <p:cNvSpPr/>
            <p:nvPr/>
          </p:nvSpPr>
          <p:spPr>
            <a:xfrm rot="16200000">
              <a:off x="679541" y="1837988"/>
              <a:ext cx="360000" cy="360000"/>
            </a:xfrm>
            <a:prstGeom prst="cube">
              <a:avLst/>
            </a:prstGeom>
            <a:solidFill>
              <a:srgbClr val="F07624"/>
            </a:solidFill>
            <a:ln>
              <a:solidFill>
                <a:srgbClr val="C85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0" name="Куб 199"/>
            <p:cNvSpPr/>
            <p:nvPr/>
          </p:nvSpPr>
          <p:spPr>
            <a:xfrm rot="16200000">
              <a:off x="2675856" y="1376048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1" name="Куб 200"/>
            <p:cNvSpPr/>
            <p:nvPr/>
          </p:nvSpPr>
          <p:spPr>
            <a:xfrm rot="16200000">
              <a:off x="2224916" y="1556349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2" name="Куб 201"/>
            <p:cNvSpPr/>
            <p:nvPr/>
          </p:nvSpPr>
          <p:spPr>
            <a:xfrm rot="16200000">
              <a:off x="1762983" y="1372469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3" name="Куб 202"/>
            <p:cNvSpPr/>
            <p:nvPr/>
          </p:nvSpPr>
          <p:spPr>
            <a:xfrm rot="16200000">
              <a:off x="1312043" y="1551930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4" name="Куб 203"/>
            <p:cNvSpPr/>
            <p:nvPr/>
          </p:nvSpPr>
          <p:spPr>
            <a:xfrm rot="16200000">
              <a:off x="850110" y="1371629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5" name="Куб 204"/>
            <p:cNvSpPr/>
            <p:nvPr/>
          </p:nvSpPr>
          <p:spPr>
            <a:xfrm rot="16200000">
              <a:off x="393090" y="1551328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6" name="Куб 205"/>
            <p:cNvSpPr/>
            <p:nvPr/>
          </p:nvSpPr>
          <p:spPr>
            <a:xfrm rot="16200000">
              <a:off x="2962307" y="1097717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7" name="Куб 206"/>
            <p:cNvSpPr/>
            <p:nvPr/>
          </p:nvSpPr>
          <p:spPr>
            <a:xfrm rot="16200000">
              <a:off x="2511367" y="1278018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8" name="Куб 207"/>
            <p:cNvSpPr/>
            <p:nvPr/>
          </p:nvSpPr>
          <p:spPr>
            <a:xfrm rot="16200000">
              <a:off x="2049434" y="1094138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9" name="Куб 208"/>
            <p:cNvSpPr/>
            <p:nvPr/>
          </p:nvSpPr>
          <p:spPr>
            <a:xfrm rot="16200000">
              <a:off x="1598494" y="1273599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0" name="Куб 209"/>
            <p:cNvSpPr/>
            <p:nvPr/>
          </p:nvSpPr>
          <p:spPr>
            <a:xfrm rot="16200000">
              <a:off x="1136561" y="1093298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1" name="Куб 210"/>
            <p:cNvSpPr/>
            <p:nvPr/>
          </p:nvSpPr>
          <p:spPr>
            <a:xfrm rot="16200000">
              <a:off x="679541" y="1272997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2" name="Куб 211"/>
            <p:cNvSpPr/>
            <p:nvPr/>
          </p:nvSpPr>
          <p:spPr>
            <a:xfrm rot="16200000">
              <a:off x="2683505" y="812294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3" name="Куб 212"/>
            <p:cNvSpPr/>
            <p:nvPr/>
          </p:nvSpPr>
          <p:spPr>
            <a:xfrm rot="16200000">
              <a:off x="2232565" y="992595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4" name="Куб 213"/>
            <p:cNvSpPr/>
            <p:nvPr/>
          </p:nvSpPr>
          <p:spPr>
            <a:xfrm rot="16200000">
              <a:off x="1770632" y="808715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5" name="Куб 214"/>
            <p:cNvSpPr/>
            <p:nvPr/>
          </p:nvSpPr>
          <p:spPr>
            <a:xfrm rot="16200000">
              <a:off x="1319692" y="988176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6" name="Куб 215"/>
            <p:cNvSpPr/>
            <p:nvPr/>
          </p:nvSpPr>
          <p:spPr>
            <a:xfrm rot="16200000">
              <a:off x="857759" y="807875"/>
              <a:ext cx="360000" cy="72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7" name="Куб 216"/>
            <p:cNvSpPr/>
            <p:nvPr/>
          </p:nvSpPr>
          <p:spPr>
            <a:xfrm rot="16200000">
              <a:off x="400739" y="987574"/>
              <a:ext cx="360000" cy="3600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91" name="Group 57">
              <a:extLst>
                <a:ext uri="{FF2B5EF4-FFF2-40B4-BE49-F238E27FC236}">
                  <a16:creationId xmlns:a16="http://schemas.microsoft.com/office/drawing/2014/main" id="{E127896A-281F-433B-A480-F5DED38CBFDC}"/>
                </a:ext>
              </a:extLst>
            </p:cNvPr>
            <p:cNvGrpSpPr/>
            <p:nvPr/>
          </p:nvGrpSpPr>
          <p:grpSpPr>
            <a:xfrm rot="21150079">
              <a:off x="1390934" y="1145256"/>
              <a:ext cx="1011082" cy="3526206"/>
              <a:chOff x="2862496" y="1839128"/>
              <a:chExt cx="1343618" cy="4466856"/>
            </a:xfrm>
          </p:grpSpPr>
          <p:sp>
            <p:nvSpPr>
              <p:cNvPr id="116" name="Freeform 176">
                <a:extLst>
                  <a:ext uri="{FF2B5EF4-FFF2-40B4-BE49-F238E27FC236}">
                    <a16:creationId xmlns:a16="http://schemas.microsoft.com/office/drawing/2014/main" id="{383E3676-52E6-4F87-8A4C-40CF64704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464" y="1937761"/>
                <a:ext cx="763980" cy="4324760"/>
              </a:xfrm>
              <a:custGeom>
                <a:avLst/>
                <a:gdLst>
                  <a:gd name="T0" fmla="*/ 43 w 457"/>
                  <a:gd name="T1" fmla="*/ 0 h 2587"/>
                  <a:gd name="T2" fmla="*/ 0 w 457"/>
                  <a:gd name="T3" fmla="*/ 47 h 2587"/>
                  <a:gd name="T4" fmla="*/ 405 w 457"/>
                  <a:gd name="T5" fmla="*/ 2587 h 2587"/>
                  <a:gd name="T6" fmla="*/ 457 w 457"/>
                  <a:gd name="T7" fmla="*/ 2563 h 2587"/>
                  <a:gd name="T8" fmla="*/ 43 w 457"/>
                  <a:gd name="T9" fmla="*/ 0 h 2587"/>
                  <a:gd name="T10" fmla="*/ 43 w 457"/>
                  <a:gd name="T11" fmla="*/ 0 h 2587"/>
                  <a:gd name="T12" fmla="*/ 43 w 457"/>
                  <a:gd name="T13" fmla="*/ 0 h 2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7" h="2587">
                    <a:moveTo>
                      <a:pt x="43" y="0"/>
                    </a:moveTo>
                    <a:lnTo>
                      <a:pt x="0" y="47"/>
                    </a:lnTo>
                    <a:lnTo>
                      <a:pt x="405" y="2587"/>
                    </a:lnTo>
                    <a:lnTo>
                      <a:pt x="457" y="256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17" name="Freeform 177">
                <a:extLst>
                  <a:ext uri="{FF2B5EF4-FFF2-40B4-BE49-F238E27FC236}">
                    <a16:creationId xmlns:a16="http://schemas.microsoft.com/office/drawing/2014/main" id="{6F8EEB43-9DF6-4BA1-9576-24E819944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681" y="2788670"/>
                <a:ext cx="544983" cy="120363"/>
              </a:xfrm>
              <a:custGeom>
                <a:avLst/>
                <a:gdLst>
                  <a:gd name="T0" fmla="*/ 326 w 326"/>
                  <a:gd name="T1" fmla="*/ 37 h 72"/>
                  <a:gd name="T2" fmla="*/ 279 w 326"/>
                  <a:gd name="T3" fmla="*/ 72 h 72"/>
                  <a:gd name="T4" fmla="*/ 0 w 326"/>
                  <a:gd name="T5" fmla="*/ 44 h 72"/>
                  <a:gd name="T6" fmla="*/ 22 w 326"/>
                  <a:gd name="T7" fmla="*/ 0 h 72"/>
                  <a:gd name="T8" fmla="*/ 326 w 326"/>
                  <a:gd name="T9" fmla="*/ 37 h 72"/>
                  <a:gd name="T10" fmla="*/ 326 w 326"/>
                  <a:gd name="T11" fmla="*/ 37 h 72"/>
                  <a:gd name="T12" fmla="*/ 326 w 326"/>
                  <a:gd name="T13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72">
                    <a:moveTo>
                      <a:pt x="326" y="37"/>
                    </a:moveTo>
                    <a:lnTo>
                      <a:pt x="279" y="72"/>
                    </a:lnTo>
                    <a:lnTo>
                      <a:pt x="0" y="44"/>
                    </a:lnTo>
                    <a:lnTo>
                      <a:pt x="22" y="0"/>
                    </a:lnTo>
                    <a:lnTo>
                      <a:pt x="326" y="37"/>
                    </a:lnTo>
                    <a:lnTo>
                      <a:pt x="326" y="37"/>
                    </a:lnTo>
                    <a:lnTo>
                      <a:pt x="326" y="37"/>
                    </a:lnTo>
                    <a:close/>
                  </a:path>
                </a:pathLst>
              </a:custGeom>
              <a:solidFill>
                <a:schemeClr val="tx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18" name="Freeform 178">
                <a:extLst>
                  <a:ext uri="{FF2B5EF4-FFF2-40B4-BE49-F238E27FC236}">
                    <a16:creationId xmlns:a16="http://schemas.microsoft.com/office/drawing/2014/main" id="{B084D2D2-B218-4CB0-A2BB-82013550B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496" y="1839128"/>
                <a:ext cx="697112" cy="4466856"/>
              </a:xfrm>
              <a:custGeom>
                <a:avLst/>
                <a:gdLst>
                  <a:gd name="T0" fmla="*/ 44 w 417"/>
                  <a:gd name="T1" fmla="*/ 0 h 2672"/>
                  <a:gd name="T2" fmla="*/ 0 w 417"/>
                  <a:gd name="T3" fmla="*/ 47 h 2672"/>
                  <a:gd name="T4" fmla="*/ 366 w 417"/>
                  <a:gd name="T5" fmla="*/ 2672 h 2672"/>
                  <a:gd name="T6" fmla="*/ 417 w 417"/>
                  <a:gd name="T7" fmla="*/ 2650 h 2672"/>
                  <a:gd name="T8" fmla="*/ 44 w 417"/>
                  <a:gd name="T9" fmla="*/ 0 h 2672"/>
                  <a:gd name="T10" fmla="*/ 44 w 417"/>
                  <a:gd name="T11" fmla="*/ 0 h 2672"/>
                  <a:gd name="T12" fmla="*/ 44 w 417"/>
                  <a:gd name="T13" fmla="*/ 0 h 2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7" h="2672">
                    <a:moveTo>
                      <a:pt x="44" y="0"/>
                    </a:moveTo>
                    <a:lnTo>
                      <a:pt x="0" y="47"/>
                    </a:lnTo>
                    <a:lnTo>
                      <a:pt x="366" y="2672"/>
                    </a:lnTo>
                    <a:lnTo>
                      <a:pt x="417" y="265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19" name="Freeform 180">
                <a:extLst>
                  <a:ext uri="{FF2B5EF4-FFF2-40B4-BE49-F238E27FC236}">
                    <a16:creationId xmlns:a16="http://schemas.microsoft.com/office/drawing/2014/main" id="{8C09328B-17EE-4A71-932C-B9F1E6C86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047" y="6222398"/>
                <a:ext cx="132067" cy="40122"/>
              </a:xfrm>
              <a:custGeom>
                <a:avLst/>
                <a:gdLst>
                  <a:gd name="T0" fmla="*/ 0 w 79"/>
                  <a:gd name="T1" fmla="*/ 24 h 24"/>
                  <a:gd name="T2" fmla="*/ 27 w 79"/>
                  <a:gd name="T3" fmla="*/ 24 h 24"/>
                  <a:gd name="T4" fmla="*/ 79 w 79"/>
                  <a:gd name="T5" fmla="*/ 0 h 24"/>
                  <a:gd name="T6" fmla="*/ 52 w 79"/>
                  <a:gd name="T7" fmla="*/ 0 h 24"/>
                  <a:gd name="T8" fmla="*/ 0 w 79"/>
                  <a:gd name="T9" fmla="*/ 24 h 24"/>
                  <a:gd name="T10" fmla="*/ 0 w 79"/>
                  <a:gd name="T11" fmla="*/ 24 h 24"/>
                  <a:gd name="T12" fmla="*/ 0 w 79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4">
                    <a:moveTo>
                      <a:pt x="0" y="24"/>
                    </a:moveTo>
                    <a:lnTo>
                      <a:pt x="27" y="24"/>
                    </a:lnTo>
                    <a:lnTo>
                      <a:pt x="79" y="0"/>
                    </a:lnTo>
                    <a:lnTo>
                      <a:pt x="52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6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20" name="Freeform 181">
                <a:extLst>
                  <a:ext uri="{FF2B5EF4-FFF2-40B4-BE49-F238E27FC236}">
                    <a16:creationId xmlns:a16="http://schemas.microsoft.com/office/drawing/2014/main" id="{CF0BC89E-20C0-494A-BEEC-E03068011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782" y="2262074"/>
                <a:ext cx="538295" cy="135410"/>
              </a:xfrm>
              <a:custGeom>
                <a:avLst/>
                <a:gdLst>
                  <a:gd name="T0" fmla="*/ 322 w 322"/>
                  <a:gd name="T1" fmla="*/ 49 h 81"/>
                  <a:gd name="T2" fmla="*/ 275 w 322"/>
                  <a:gd name="T3" fmla="*/ 81 h 81"/>
                  <a:gd name="T4" fmla="*/ 0 w 322"/>
                  <a:gd name="T5" fmla="*/ 38 h 81"/>
                  <a:gd name="T6" fmla="*/ 24 w 322"/>
                  <a:gd name="T7" fmla="*/ 0 h 81"/>
                  <a:gd name="T8" fmla="*/ 322 w 322"/>
                  <a:gd name="T9" fmla="*/ 49 h 81"/>
                  <a:gd name="T10" fmla="*/ 322 w 322"/>
                  <a:gd name="T11" fmla="*/ 49 h 81"/>
                  <a:gd name="T12" fmla="*/ 322 w 322"/>
                  <a:gd name="T13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81">
                    <a:moveTo>
                      <a:pt x="322" y="49"/>
                    </a:moveTo>
                    <a:lnTo>
                      <a:pt x="275" y="81"/>
                    </a:lnTo>
                    <a:lnTo>
                      <a:pt x="0" y="38"/>
                    </a:lnTo>
                    <a:lnTo>
                      <a:pt x="24" y="0"/>
                    </a:lnTo>
                    <a:lnTo>
                      <a:pt x="322" y="49"/>
                    </a:lnTo>
                    <a:lnTo>
                      <a:pt x="322" y="49"/>
                    </a:lnTo>
                    <a:lnTo>
                      <a:pt x="322" y="49"/>
                    </a:lnTo>
                    <a:close/>
                  </a:path>
                </a:pathLst>
              </a:custGeom>
              <a:solidFill>
                <a:schemeClr val="tx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21" name="Freeform 182">
                <a:extLst>
                  <a:ext uri="{FF2B5EF4-FFF2-40B4-BE49-F238E27FC236}">
                    <a16:creationId xmlns:a16="http://schemas.microsoft.com/office/drawing/2014/main" id="{27968E4A-21AB-4EFE-9933-E1C4B8C68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909" y="3331981"/>
                <a:ext cx="555013" cy="101977"/>
              </a:xfrm>
              <a:custGeom>
                <a:avLst/>
                <a:gdLst>
                  <a:gd name="T0" fmla="*/ 332 w 332"/>
                  <a:gd name="T1" fmla="*/ 29 h 61"/>
                  <a:gd name="T2" fmla="*/ 284 w 332"/>
                  <a:gd name="T3" fmla="*/ 61 h 61"/>
                  <a:gd name="T4" fmla="*/ 0 w 332"/>
                  <a:gd name="T5" fmla="*/ 36 h 61"/>
                  <a:gd name="T6" fmla="*/ 22 w 332"/>
                  <a:gd name="T7" fmla="*/ 0 h 61"/>
                  <a:gd name="T8" fmla="*/ 332 w 332"/>
                  <a:gd name="T9" fmla="*/ 29 h 61"/>
                  <a:gd name="T10" fmla="*/ 332 w 332"/>
                  <a:gd name="T11" fmla="*/ 29 h 61"/>
                  <a:gd name="T12" fmla="*/ 332 w 332"/>
                  <a:gd name="T13" fmla="*/ 2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61">
                    <a:moveTo>
                      <a:pt x="332" y="29"/>
                    </a:moveTo>
                    <a:lnTo>
                      <a:pt x="284" y="61"/>
                    </a:lnTo>
                    <a:lnTo>
                      <a:pt x="0" y="36"/>
                    </a:lnTo>
                    <a:lnTo>
                      <a:pt x="22" y="0"/>
                    </a:lnTo>
                    <a:lnTo>
                      <a:pt x="332" y="29"/>
                    </a:lnTo>
                    <a:lnTo>
                      <a:pt x="332" y="29"/>
                    </a:lnTo>
                    <a:lnTo>
                      <a:pt x="3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22" name="Freeform 183">
                <a:extLst>
                  <a:ext uri="{FF2B5EF4-FFF2-40B4-BE49-F238E27FC236}">
                    <a16:creationId xmlns:a16="http://schemas.microsoft.com/office/drawing/2014/main" id="{84FA5CF2-34E5-4E6E-B254-86A2D5709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480" y="3893682"/>
                <a:ext cx="560029" cy="68542"/>
              </a:xfrm>
              <a:custGeom>
                <a:avLst/>
                <a:gdLst>
                  <a:gd name="T0" fmla="*/ 335 w 335"/>
                  <a:gd name="T1" fmla="*/ 11 h 41"/>
                  <a:gd name="T2" fmla="*/ 287 w 335"/>
                  <a:gd name="T3" fmla="*/ 41 h 41"/>
                  <a:gd name="T4" fmla="*/ 0 w 335"/>
                  <a:gd name="T5" fmla="*/ 34 h 41"/>
                  <a:gd name="T6" fmla="*/ 23 w 335"/>
                  <a:gd name="T7" fmla="*/ 0 h 41"/>
                  <a:gd name="T8" fmla="*/ 335 w 335"/>
                  <a:gd name="T9" fmla="*/ 11 h 41"/>
                  <a:gd name="T10" fmla="*/ 335 w 335"/>
                  <a:gd name="T11" fmla="*/ 11 h 41"/>
                  <a:gd name="T12" fmla="*/ 335 w 335"/>
                  <a:gd name="T13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5" h="41">
                    <a:moveTo>
                      <a:pt x="335" y="11"/>
                    </a:moveTo>
                    <a:lnTo>
                      <a:pt x="287" y="41"/>
                    </a:lnTo>
                    <a:lnTo>
                      <a:pt x="0" y="34"/>
                    </a:lnTo>
                    <a:lnTo>
                      <a:pt x="23" y="0"/>
                    </a:lnTo>
                    <a:lnTo>
                      <a:pt x="335" y="11"/>
                    </a:lnTo>
                    <a:lnTo>
                      <a:pt x="335" y="11"/>
                    </a:lnTo>
                    <a:lnTo>
                      <a:pt x="335" y="11"/>
                    </a:lnTo>
                    <a:close/>
                  </a:path>
                </a:pathLst>
              </a:custGeom>
              <a:solidFill>
                <a:schemeClr val="tx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23" name="Freeform 184">
                <a:extLst>
                  <a:ext uri="{FF2B5EF4-FFF2-40B4-BE49-F238E27FC236}">
                    <a16:creationId xmlns:a16="http://schemas.microsoft.com/office/drawing/2014/main" id="{2B97896E-EB4A-4048-A862-C07FCA9F9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067" y="4483801"/>
                <a:ext cx="571731" cy="58512"/>
              </a:xfrm>
              <a:custGeom>
                <a:avLst/>
                <a:gdLst>
                  <a:gd name="T0" fmla="*/ 342 w 342"/>
                  <a:gd name="T1" fmla="*/ 6 h 35"/>
                  <a:gd name="T2" fmla="*/ 294 w 342"/>
                  <a:gd name="T3" fmla="*/ 35 h 35"/>
                  <a:gd name="T4" fmla="*/ 0 w 342"/>
                  <a:gd name="T5" fmla="*/ 31 h 35"/>
                  <a:gd name="T6" fmla="*/ 23 w 342"/>
                  <a:gd name="T7" fmla="*/ 0 h 35"/>
                  <a:gd name="T8" fmla="*/ 342 w 342"/>
                  <a:gd name="T9" fmla="*/ 6 h 35"/>
                  <a:gd name="T10" fmla="*/ 342 w 342"/>
                  <a:gd name="T11" fmla="*/ 6 h 35"/>
                  <a:gd name="T12" fmla="*/ 342 w 342"/>
                  <a:gd name="T1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2" h="35">
                    <a:moveTo>
                      <a:pt x="342" y="6"/>
                    </a:moveTo>
                    <a:lnTo>
                      <a:pt x="294" y="35"/>
                    </a:lnTo>
                    <a:lnTo>
                      <a:pt x="0" y="31"/>
                    </a:lnTo>
                    <a:lnTo>
                      <a:pt x="23" y="0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chemeClr val="tx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24" name="Freeform 185">
                <a:extLst>
                  <a:ext uri="{FF2B5EF4-FFF2-40B4-BE49-F238E27FC236}">
                    <a16:creationId xmlns:a16="http://schemas.microsoft.com/office/drawing/2014/main" id="{B6B393AC-E551-4FE2-82D2-C9634EE6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982" y="5097325"/>
                <a:ext cx="585105" cy="35108"/>
              </a:xfrm>
              <a:custGeom>
                <a:avLst/>
                <a:gdLst>
                  <a:gd name="T0" fmla="*/ 350 w 350"/>
                  <a:gd name="T1" fmla="*/ 0 h 21"/>
                  <a:gd name="T2" fmla="*/ 300 w 350"/>
                  <a:gd name="T3" fmla="*/ 19 h 21"/>
                  <a:gd name="T4" fmla="*/ 0 w 350"/>
                  <a:gd name="T5" fmla="*/ 21 h 21"/>
                  <a:gd name="T6" fmla="*/ 25 w 350"/>
                  <a:gd name="T7" fmla="*/ 2 h 21"/>
                  <a:gd name="T8" fmla="*/ 350 w 350"/>
                  <a:gd name="T9" fmla="*/ 0 h 21"/>
                  <a:gd name="T10" fmla="*/ 350 w 350"/>
                  <a:gd name="T11" fmla="*/ 0 h 21"/>
                  <a:gd name="T12" fmla="*/ 350 w 350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0" h="21">
                    <a:moveTo>
                      <a:pt x="350" y="0"/>
                    </a:moveTo>
                    <a:lnTo>
                      <a:pt x="300" y="19"/>
                    </a:lnTo>
                    <a:lnTo>
                      <a:pt x="0" y="21"/>
                    </a:lnTo>
                    <a:lnTo>
                      <a:pt x="25" y="2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tx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25" name="Freeform 186">
                <a:extLst>
                  <a:ext uri="{FF2B5EF4-FFF2-40B4-BE49-F238E27FC236}">
                    <a16:creationId xmlns:a16="http://schemas.microsoft.com/office/drawing/2014/main" id="{119717A8-2193-43C6-8139-F749B4E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599" y="5715865"/>
                <a:ext cx="591792" cy="40122"/>
              </a:xfrm>
              <a:custGeom>
                <a:avLst/>
                <a:gdLst>
                  <a:gd name="T0" fmla="*/ 354 w 354"/>
                  <a:gd name="T1" fmla="*/ 0 h 24"/>
                  <a:gd name="T2" fmla="*/ 303 w 354"/>
                  <a:gd name="T3" fmla="*/ 15 h 24"/>
                  <a:gd name="T4" fmla="*/ 0 w 354"/>
                  <a:gd name="T5" fmla="*/ 24 h 24"/>
                  <a:gd name="T6" fmla="*/ 23 w 354"/>
                  <a:gd name="T7" fmla="*/ 9 h 24"/>
                  <a:gd name="T8" fmla="*/ 354 w 354"/>
                  <a:gd name="T9" fmla="*/ 0 h 24"/>
                  <a:gd name="T10" fmla="*/ 354 w 354"/>
                  <a:gd name="T11" fmla="*/ 0 h 24"/>
                  <a:gd name="T12" fmla="*/ 354 w 354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24">
                    <a:moveTo>
                      <a:pt x="354" y="0"/>
                    </a:moveTo>
                    <a:lnTo>
                      <a:pt x="303" y="15"/>
                    </a:lnTo>
                    <a:lnTo>
                      <a:pt x="0" y="24"/>
                    </a:lnTo>
                    <a:lnTo>
                      <a:pt x="23" y="9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tx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  <p:sp>
            <p:nvSpPr>
              <p:cNvPr id="126" name="Freeform 187">
                <a:extLst>
                  <a:ext uri="{FF2B5EF4-FFF2-40B4-BE49-F238E27FC236}">
                    <a16:creationId xmlns:a16="http://schemas.microsoft.com/office/drawing/2014/main" id="{395633C4-108E-441C-8DC4-9EC6A8F667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7240" y="1839128"/>
                <a:ext cx="1278873" cy="4430078"/>
              </a:xfrm>
              <a:custGeom>
                <a:avLst/>
                <a:gdLst>
                  <a:gd name="T0" fmla="*/ 738 w 765"/>
                  <a:gd name="T1" fmla="*/ 2622 h 2650"/>
                  <a:gd name="T2" fmla="*/ 765 w 765"/>
                  <a:gd name="T3" fmla="*/ 2622 h 2650"/>
                  <a:gd name="T4" fmla="*/ 351 w 765"/>
                  <a:gd name="T5" fmla="*/ 59 h 2650"/>
                  <a:gd name="T6" fmla="*/ 324 w 765"/>
                  <a:gd name="T7" fmla="*/ 59 h 2650"/>
                  <a:gd name="T8" fmla="*/ 356 w 765"/>
                  <a:gd name="T9" fmla="*/ 261 h 2650"/>
                  <a:gd name="T10" fmla="*/ 58 w 765"/>
                  <a:gd name="T11" fmla="*/ 212 h 2650"/>
                  <a:gd name="T12" fmla="*/ 28 w 765"/>
                  <a:gd name="T13" fmla="*/ 0 h 2650"/>
                  <a:gd name="T14" fmla="*/ 0 w 765"/>
                  <a:gd name="T15" fmla="*/ 0 h 2650"/>
                  <a:gd name="T16" fmla="*/ 375 w 765"/>
                  <a:gd name="T17" fmla="*/ 2650 h 2650"/>
                  <a:gd name="T18" fmla="*/ 403 w 765"/>
                  <a:gd name="T19" fmla="*/ 2650 h 2650"/>
                  <a:gd name="T20" fmla="*/ 357 w 765"/>
                  <a:gd name="T21" fmla="*/ 2328 h 2650"/>
                  <a:gd name="T22" fmla="*/ 688 w 765"/>
                  <a:gd name="T23" fmla="*/ 2318 h 2650"/>
                  <a:gd name="T24" fmla="*/ 738 w 765"/>
                  <a:gd name="T25" fmla="*/ 2622 h 2650"/>
                  <a:gd name="T26" fmla="*/ 738 w 765"/>
                  <a:gd name="T27" fmla="*/ 2622 h 2650"/>
                  <a:gd name="T28" fmla="*/ 738 w 765"/>
                  <a:gd name="T29" fmla="*/ 2622 h 2650"/>
                  <a:gd name="T30" fmla="*/ 252 w 765"/>
                  <a:gd name="T31" fmla="*/ 1582 h 2650"/>
                  <a:gd name="T32" fmla="*/ 571 w 765"/>
                  <a:gd name="T33" fmla="*/ 1588 h 2650"/>
                  <a:gd name="T34" fmla="*/ 622 w 765"/>
                  <a:gd name="T35" fmla="*/ 1904 h 2650"/>
                  <a:gd name="T36" fmla="*/ 297 w 765"/>
                  <a:gd name="T37" fmla="*/ 1904 h 2650"/>
                  <a:gd name="T38" fmla="*/ 252 w 765"/>
                  <a:gd name="T39" fmla="*/ 1582 h 2650"/>
                  <a:gd name="T40" fmla="*/ 252 w 765"/>
                  <a:gd name="T41" fmla="*/ 1582 h 2650"/>
                  <a:gd name="T42" fmla="*/ 252 w 765"/>
                  <a:gd name="T43" fmla="*/ 1582 h 2650"/>
                  <a:gd name="T44" fmla="*/ 457 w 765"/>
                  <a:gd name="T45" fmla="*/ 881 h 2650"/>
                  <a:gd name="T46" fmla="*/ 148 w 765"/>
                  <a:gd name="T47" fmla="*/ 852 h 2650"/>
                  <a:gd name="T48" fmla="*/ 109 w 765"/>
                  <a:gd name="T49" fmla="*/ 568 h 2650"/>
                  <a:gd name="T50" fmla="*/ 411 w 765"/>
                  <a:gd name="T51" fmla="*/ 605 h 2650"/>
                  <a:gd name="T52" fmla="*/ 457 w 765"/>
                  <a:gd name="T53" fmla="*/ 881 h 2650"/>
                  <a:gd name="T54" fmla="*/ 457 w 765"/>
                  <a:gd name="T55" fmla="*/ 881 h 2650"/>
                  <a:gd name="T56" fmla="*/ 457 w 765"/>
                  <a:gd name="T57" fmla="*/ 881 h 2650"/>
                  <a:gd name="T58" fmla="*/ 463 w 765"/>
                  <a:gd name="T59" fmla="*/ 922 h 2650"/>
                  <a:gd name="T60" fmla="*/ 508 w 765"/>
                  <a:gd name="T61" fmla="*/ 1199 h 2650"/>
                  <a:gd name="T62" fmla="*/ 196 w 765"/>
                  <a:gd name="T63" fmla="*/ 1188 h 2650"/>
                  <a:gd name="T64" fmla="*/ 154 w 765"/>
                  <a:gd name="T65" fmla="*/ 891 h 2650"/>
                  <a:gd name="T66" fmla="*/ 463 w 765"/>
                  <a:gd name="T67" fmla="*/ 922 h 2650"/>
                  <a:gd name="T68" fmla="*/ 463 w 765"/>
                  <a:gd name="T69" fmla="*/ 922 h 2650"/>
                  <a:gd name="T70" fmla="*/ 463 w 765"/>
                  <a:gd name="T71" fmla="*/ 922 h 2650"/>
                  <a:gd name="T72" fmla="*/ 514 w 765"/>
                  <a:gd name="T73" fmla="*/ 1240 h 2650"/>
                  <a:gd name="T74" fmla="*/ 564 w 765"/>
                  <a:gd name="T75" fmla="*/ 1545 h 2650"/>
                  <a:gd name="T76" fmla="*/ 245 w 765"/>
                  <a:gd name="T77" fmla="*/ 1538 h 2650"/>
                  <a:gd name="T78" fmla="*/ 202 w 765"/>
                  <a:gd name="T79" fmla="*/ 1229 h 2650"/>
                  <a:gd name="T80" fmla="*/ 514 w 765"/>
                  <a:gd name="T81" fmla="*/ 1240 h 2650"/>
                  <a:gd name="T82" fmla="*/ 514 w 765"/>
                  <a:gd name="T83" fmla="*/ 1240 h 2650"/>
                  <a:gd name="T84" fmla="*/ 514 w 765"/>
                  <a:gd name="T85" fmla="*/ 1240 h 2650"/>
                  <a:gd name="T86" fmla="*/ 363 w 765"/>
                  <a:gd name="T87" fmla="*/ 302 h 2650"/>
                  <a:gd name="T88" fmla="*/ 406 w 765"/>
                  <a:gd name="T89" fmla="*/ 564 h 2650"/>
                  <a:gd name="T90" fmla="*/ 103 w 765"/>
                  <a:gd name="T91" fmla="*/ 529 h 2650"/>
                  <a:gd name="T92" fmla="*/ 63 w 765"/>
                  <a:gd name="T93" fmla="*/ 253 h 2650"/>
                  <a:gd name="T94" fmla="*/ 363 w 765"/>
                  <a:gd name="T95" fmla="*/ 302 h 2650"/>
                  <a:gd name="T96" fmla="*/ 363 w 765"/>
                  <a:gd name="T97" fmla="*/ 302 h 2650"/>
                  <a:gd name="T98" fmla="*/ 363 w 765"/>
                  <a:gd name="T99" fmla="*/ 302 h 2650"/>
                  <a:gd name="T100" fmla="*/ 350 w 765"/>
                  <a:gd name="T101" fmla="*/ 2281 h 2650"/>
                  <a:gd name="T102" fmla="*/ 303 w 765"/>
                  <a:gd name="T103" fmla="*/ 1949 h 2650"/>
                  <a:gd name="T104" fmla="*/ 629 w 765"/>
                  <a:gd name="T105" fmla="*/ 1949 h 2650"/>
                  <a:gd name="T106" fmla="*/ 681 w 765"/>
                  <a:gd name="T107" fmla="*/ 2273 h 2650"/>
                  <a:gd name="T108" fmla="*/ 350 w 765"/>
                  <a:gd name="T109" fmla="*/ 2281 h 2650"/>
                  <a:gd name="T110" fmla="*/ 350 w 765"/>
                  <a:gd name="T111" fmla="*/ 2281 h 2650"/>
                  <a:gd name="T112" fmla="*/ 350 w 765"/>
                  <a:gd name="T113" fmla="*/ 2281 h 2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65" h="2650">
                    <a:moveTo>
                      <a:pt x="738" y="2622"/>
                    </a:moveTo>
                    <a:lnTo>
                      <a:pt x="765" y="2622"/>
                    </a:lnTo>
                    <a:lnTo>
                      <a:pt x="351" y="59"/>
                    </a:lnTo>
                    <a:lnTo>
                      <a:pt x="324" y="59"/>
                    </a:lnTo>
                    <a:lnTo>
                      <a:pt x="356" y="261"/>
                    </a:lnTo>
                    <a:lnTo>
                      <a:pt x="58" y="21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375" y="2650"/>
                    </a:lnTo>
                    <a:lnTo>
                      <a:pt x="403" y="2650"/>
                    </a:lnTo>
                    <a:lnTo>
                      <a:pt x="357" y="2328"/>
                    </a:lnTo>
                    <a:lnTo>
                      <a:pt x="688" y="2318"/>
                    </a:lnTo>
                    <a:lnTo>
                      <a:pt x="738" y="2622"/>
                    </a:lnTo>
                    <a:lnTo>
                      <a:pt x="738" y="2622"/>
                    </a:lnTo>
                    <a:lnTo>
                      <a:pt x="738" y="2622"/>
                    </a:lnTo>
                    <a:close/>
                    <a:moveTo>
                      <a:pt x="252" y="1582"/>
                    </a:moveTo>
                    <a:lnTo>
                      <a:pt x="571" y="1588"/>
                    </a:lnTo>
                    <a:lnTo>
                      <a:pt x="622" y="1904"/>
                    </a:lnTo>
                    <a:lnTo>
                      <a:pt x="297" y="1904"/>
                    </a:lnTo>
                    <a:lnTo>
                      <a:pt x="252" y="1582"/>
                    </a:lnTo>
                    <a:lnTo>
                      <a:pt x="252" y="1582"/>
                    </a:lnTo>
                    <a:lnTo>
                      <a:pt x="252" y="1582"/>
                    </a:lnTo>
                    <a:close/>
                    <a:moveTo>
                      <a:pt x="457" y="881"/>
                    </a:moveTo>
                    <a:lnTo>
                      <a:pt x="148" y="852"/>
                    </a:lnTo>
                    <a:lnTo>
                      <a:pt x="109" y="568"/>
                    </a:lnTo>
                    <a:lnTo>
                      <a:pt x="411" y="605"/>
                    </a:lnTo>
                    <a:lnTo>
                      <a:pt x="457" y="881"/>
                    </a:lnTo>
                    <a:lnTo>
                      <a:pt x="457" y="881"/>
                    </a:lnTo>
                    <a:lnTo>
                      <a:pt x="457" y="881"/>
                    </a:lnTo>
                    <a:close/>
                    <a:moveTo>
                      <a:pt x="463" y="922"/>
                    </a:moveTo>
                    <a:lnTo>
                      <a:pt x="508" y="1199"/>
                    </a:lnTo>
                    <a:lnTo>
                      <a:pt x="196" y="1188"/>
                    </a:lnTo>
                    <a:lnTo>
                      <a:pt x="154" y="891"/>
                    </a:lnTo>
                    <a:lnTo>
                      <a:pt x="463" y="922"/>
                    </a:lnTo>
                    <a:lnTo>
                      <a:pt x="463" y="922"/>
                    </a:lnTo>
                    <a:lnTo>
                      <a:pt x="463" y="922"/>
                    </a:lnTo>
                    <a:close/>
                    <a:moveTo>
                      <a:pt x="514" y="1240"/>
                    </a:moveTo>
                    <a:lnTo>
                      <a:pt x="564" y="1545"/>
                    </a:lnTo>
                    <a:lnTo>
                      <a:pt x="245" y="1538"/>
                    </a:lnTo>
                    <a:lnTo>
                      <a:pt x="202" y="1229"/>
                    </a:lnTo>
                    <a:lnTo>
                      <a:pt x="514" y="1240"/>
                    </a:lnTo>
                    <a:lnTo>
                      <a:pt x="514" y="1240"/>
                    </a:lnTo>
                    <a:lnTo>
                      <a:pt x="514" y="1240"/>
                    </a:lnTo>
                    <a:close/>
                    <a:moveTo>
                      <a:pt x="363" y="302"/>
                    </a:moveTo>
                    <a:lnTo>
                      <a:pt x="406" y="564"/>
                    </a:lnTo>
                    <a:lnTo>
                      <a:pt x="103" y="529"/>
                    </a:lnTo>
                    <a:lnTo>
                      <a:pt x="63" y="253"/>
                    </a:lnTo>
                    <a:lnTo>
                      <a:pt x="363" y="302"/>
                    </a:lnTo>
                    <a:lnTo>
                      <a:pt x="363" y="302"/>
                    </a:lnTo>
                    <a:lnTo>
                      <a:pt x="363" y="302"/>
                    </a:lnTo>
                    <a:close/>
                    <a:moveTo>
                      <a:pt x="350" y="2281"/>
                    </a:moveTo>
                    <a:lnTo>
                      <a:pt x="303" y="1949"/>
                    </a:lnTo>
                    <a:lnTo>
                      <a:pt x="629" y="1949"/>
                    </a:lnTo>
                    <a:lnTo>
                      <a:pt x="681" y="2273"/>
                    </a:lnTo>
                    <a:lnTo>
                      <a:pt x="350" y="2281"/>
                    </a:lnTo>
                    <a:lnTo>
                      <a:pt x="350" y="2281"/>
                    </a:lnTo>
                    <a:lnTo>
                      <a:pt x="350" y="2281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</p:txBody>
          </p:sp>
        </p:grpSp>
      </p:grpSp>
      <p:sp>
        <p:nvSpPr>
          <p:cNvPr id="218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5807968" y="147441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5820531" y="2702768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0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20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5820531" y="3837573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4B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21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5820531" y="4967429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1E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0844" y="5076171"/>
            <a:ext cx="370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Локальные нормативные акты ДОО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7416296" y="4006262"/>
            <a:ext cx="3211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Региональные законы, </a:t>
            </a:r>
            <a:endParaRPr lang="ru-RU" dirty="0" smtClean="0"/>
          </a:p>
          <a:p>
            <a:pPr algn="ctr"/>
            <a:r>
              <a:rPr lang="ru-RU" dirty="0" smtClean="0"/>
              <a:t>распоряжения</a:t>
            </a:r>
            <a:r>
              <a:rPr lang="ru-RU" dirty="0"/>
              <a:t>, постановления</a:t>
            </a:r>
          </a:p>
        </p:txBody>
      </p:sp>
      <p:sp>
        <p:nvSpPr>
          <p:cNvPr id="224" name="Прямоугольник 223"/>
          <p:cNvSpPr/>
          <p:nvPr/>
        </p:nvSpPr>
        <p:spPr>
          <a:xfrm>
            <a:off x="7416296" y="2696912"/>
            <a:ext cx="3211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Федеральные законы, </a:t>
            </a:r>
            <a:endParaRPr lang="ru-RU" dirty="0" smtClean="0"/>
          </a:p>
          <a:p>
            <a:pPr algn="ctr"/>
            <a:r>
              <a:rPr lang="ru-RU" dirty="0" smtClean="0"/>
              <a:t>распоряжения</a:t>
            </a:r>
            <a:r>
              <a:rPr lang="ru-RU" dirty="0"/>
              <a:t>, постановления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454523" y="1445737"/>
            <a:ext cx="3134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Международные документы, </a:t>
            </a:r>
          </a:p>
          <a:p>
            <a:pPr algn="ctr"/>
            <a:r>
              <a:rPr lang="ru-RU" dirty="0" smtClean="0"/>
              <a:t>законы, конвенции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25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1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3600" b="1" dirty="0"/>
              <a:t>РЕФЛЕКСИЯ</a:t>
            </a:r>
            <a:endParaRPr lang="ko-KR" altLang="en-US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726" y="1617098"/>
            <a:ext cx="2544024" cy="107736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физическая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5039" y="2783936"/>
            <a:ext cx="2544024" cy="1077363"/>
          </a:xfrm>
          <a:prstGeom prst="roundRect">
            <a:avLst/>
          </a:prstGeom>
          <a:solidFill>
            <a:srgbClr val="F0A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оценка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61696" y="1617098"/>
            <a:ext cx="2544024" cy="1077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Интеллектуа</a:t>
            </a:r>
            <a:endParaRPr lang="ru-RU" sz="2800" dirty="0" smtClean="0"/>
          </a:p>
          <a:p>
            <a:pPr algn="ctr"/>
            <a:r>
              <a:rPr lang="ru-RU" sz="2800" dirty="0" err="1" smtClean="0"/>
              <a:t>льная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98414" y="2783936"/>
            <a:ext cx="2544024" cy="10773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сенсорная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7062" y="1629622"/>
            <a:ext cx="2897109" cy="10773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Духовная/</a:t>
            </a:r>
          </a:p>
          <a:p>
            <a:pPr algn="ctr"/>
            <a:r>
              <a:rPr lang="ru-RU" sz="2800" dirty="0" smtClean="0"/>
              <a:t>эмоциональная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stCxn id="5" idx="2"/>
            <a:endCxn id="9" idx="0"/>
          </p:cNvCxnSpPr>
          <p:nvPr/>
        </p:nvCxnSpPr>
        <p:spPr>
          <a:xfrm flipH="1">
            <a:off x="1697525" y="988941"/>
            <a:ext cx="4398475" cy="640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11" idx="0"/>
          </p:cNvCxnSpPr>
          <p:nvPr/>
        </p:nvCxnSpPr>
        <p:spPr>
          <a:xfrm>
            <a:off x="6096000" y="988941"/>
            <a:ext cx="4291344" cy="64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stCxn id="5" idx="2"/>
            <a:endCxn id="13" idx="0"/>
          </p:cNvCxnSpPr>
          <p:nvPr/>
        </p:nvCxnSpPr>
        <p:spPr>
          <a:xfrm>
            <a:off x="6096000" y="988941"/>
            <a:ext cx="19617" cy="640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2"/>
            <a:endCxn id="12" idx="0"/>
          </p:cNvCxnSpPr>
          <p:nvPr/>
        </p:nvCxnSpPr>
        <p:spPr>
          <a:xfrm flipH="1">
            <a:off x="3670426" y="988941"/>
            <a:ext cx="2425574" cy="179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10" idx="0"/>
          </p:cNvCxnSpPr>
          <p:nvPr/>
        </p:nvCxnSpPr>
        <p:spPr>
          <a:xfrm>
            <a:off x="6096000" y="988941"/>
            <a:ext cx="2411051" cy="179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497" y="2897106"/>
            <a:ext cx="190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Успел - не успел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177451" y="2891456"/>
            <a:ext cx="190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Стал лучше, помог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77150" y="4126869"/>
            <a:ext cx="190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Комфортно или дискомфортно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935424" y="2789456"/>
            <a:ext cx="190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Понял/ не понял, задавал вопрос, отвечал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817667" y="3848774"/>
            <a:ext cx="37526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«Радуга».</a:t>
            </a:r>
            <a:endParaRPr lang="ru-RU" sz="1400" dirty="0"/>
          </a:p>
          <a:p>
            <a:r>
              <a:rPr lang="ru-RU" sz="1400" dirty="0"/>
              <a:t>Семь цветов радуги – семь характеристик. Каждый ребенок выставляет или прикрепляет цветные полоски на трафарет радуги.</a:t>
            </a:r>
          </a:p>
          <a:p>
            <a:r>
              <a:rPr lang="ru-RU" sz="1400" dirty="0"/>
              <a:t>Красный – не комфортно, тревожно;</a:t>
            </a:r>
          </a:p>
          <a:p>
            <a:r>
              <a:rPr lang="ru-RU" sz="1400" dirty="0"/>
              <a:t>Оранжевый – все раздражало;</a:t>
            </a:r>
          </a:p>
          <a:p>
            <a:r>
              <a:rPr lang="ru-RU" sz="1400" dirty="0"/>
              <a:t>Желтый – очень хотелось домой;</a:t>
            </a:r>
          </a:p>
          <a:p>
            <a:r>
              <a:rPr lang="ru-RU" sz="1400" dirty="0"/>
              <a:t>Зеленый – спокойно, хотелось заниматься;</a:t>
            </a:r>
          </a:p>
          <a:p>
            <a:r>
              <a:rPr lang="ru-RU" sz="1400" dirty="0"/>
              <a:t>Голубой – интересно, занимательно;</a:t>
            </a:r>
          </a:p>
          <a:p>
            <a:r>
              <a:rPr lang="ru-RU" sz="1400" dirty="0"/>
              <a:t>Синий – трудно, но интересно;</a:t>
            </a:r>
          </a:p>
          <a:p>
            <a:r>
              <a:rPr lang="ru-RU" sz="1400" dirty="0"/>
              <a:t>Фиолетовый – скучно, не интересно.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61006" y="4710548"/>
            <a:ext cx="199817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визуализация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7460055" y="4773200"/>
            <a:ext cx="357612" cy="30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102" y="0"/>
            <a:ext cx="110995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Нормативные требования по организации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развивающей </a:t>
            </a:r>
            <a:r>
              <a:rPr lang="ru-RU" sz="2400" b="1" dirty="0"/>
              <a:t>предметно-пространственной среды </a:t>
            </a:r>
            <a:endParaRPr lang="ru-RU" sz="2400" b="1" dirty="0" smtClean="0"/>
          </a:p>
          <a:p>
            <a:r>
              <a:rPr lang="ru-RU" sz="2000" dirty="0" smtClean="0"/>
              <a:t>1. Конституция </a:t>
            </a:r>
            <a:r>
              <a:rPr lang="ru-RU" sz="2000" dirty="0"/>
              <a:t>Российской Федерации; </a:t>
            </a:r>
            <a:endParaRPr lang="ru-RU" sz="2000" dirty="0" smtClean="0"/>
          </a:p>
          <a:p>
            <a:r>
              <a:rPr lang="ru-RU" sz="2000" dirty="0" smtClean="0"/>
              <a:t>2. Федеральный </a:t>
            </a:r>
            <a:r>
              <a:rPr lang="ru-RU" sz="2000" dirty="0"/>
              <a:t>закон от 29.12.2012 № 273-ФЗ «Об образовании в Российской Федерации»; </a:t>
            </a:r>
            <a:endParaRPr lang="ru-RU" sz="2000" dirty="0" smtClean="0"/>
          </a:p>
          <a:p>
            <a:r>
              <a:rPr lang="ru-RU" sz="2000" dirty="0" smtClean="0"/>
              <a:t>3. Приказ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от 17.10.2013 № 1155 «Об утверждении федерального государственного образовательного стандарта дошкольного образования»; </a:t>
            </a:r>
            <a:endParaRPr lang="ru-RU" sz="2000" dirty="0" smtClean="0"/>
          </a:p>
          <a:p>
            <a:r>
              <a:rPr lang="ru-RU" sz="2000" dirty="0" smtClean="0"/>
              <a:t>4. Концепция </a:t>
            </a:r>
            <a:r>
              <a:rPr lang="ru-RU" sz="2000" dirty="0"/>
              <a:t>содержания непрерывного образования (дошкольное и начальное звено), утвержденная Федеральным координационным советом по общему образованию Министерства образования РФ от 17 июня 2003 года; </a:t>
            </a:r>
            <a:endParaRPr lang="ru-RU" sz="2000" dirty="0" smtClean="0"/>
          </a:p>
          <a:p>
            <a:r>
              <a:rPr lang="ru-RU" sz="2000" dirty="0" smtClean="0"/>
              <a:t>6. Постановление </a:t>
            </a:r>
            <a:r>
              <a:rPr lang="ru-RU" sz="2000" dirty="0"/>
              <a:t>Главного государственного санитарного врача РФ </a:t>
            </a:r>
            <a:r>
              <a:rPr lang="ru-RU" dirty="0"/>
              <a:t>СП 2.4.3648-20 "Санитарно-эпидемиологические требования к организациям воспитания и обучения, отдыха и оздоровления детей и молодежи"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7. Письмо </a:t>
            </a:r>
            <a:r>
              <a:rPr lang="ru-RU" sz="2000" dirty="0"/>
              <a:t>Минобразования России от 17 мая 1995 года № 61/19-12 «О психолого-педагогических требованиях к играм и игрушкам в современных условиях» (вместе с «Порядком проведения психолого-педагогической экспертизы детских игр и игрушек», «Методическими указаниями к психолого-педагогической экспертизе игр и игрушек», «Методическими указаниями для работников дошкольных образовательных учреждении "О психолого-педагогической ценности игр и игрушек"»); </a:t>
            </a:r>
            <a:endParaRPr lang="ru-RU" sz="2000" dirty="0" smtClean="0"/>
          </a:p>
          <a:p>
            <a:r>
              <a:rPr lang="ru-RU" sz="2000" dirty="0" smtClean="0"/>
              <a:t>8.Приказ </a:t>
            </a:r>
            <a:r>
              <a:rPr lang="ru-RU" sz="2000" dirty="0"/>
              <a:t>Министерства образования РФ от 26.06.2000 №1917 «Об экспертизе настольных, компьютерных и иных игр, игрушек и игровых сооружений для детей»;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94779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-111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3600" b="1" dirty="0" smtClean="0"/>
              <a:t>ОС образовательная среда</a:t>
            </a:r>
            <a:endParaRPr lang="ko-KR" altLang="en-US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9834" y="2172832"/>
            <a:ext cx="2471596" cy="1167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РППС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50309" y="2172832"/>
            <a:ext cx="2471596" cy="1167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Образовательная программа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0936" y="2145670"/>
            <a:ext cx="2471596" cy="1167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Детская игра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5385" y="2172831"/>
            <a:ext cx="2471596" cy="1167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Взаимодействие педагога и ребенка</a:t>
            </a:r>
            <a:endParaRPr lang="ru-RU" sz="2000" dirty="0"/>
          </a:p>
        </p:txBody>
      </p:sp>
      <p:sp>
        <p:nvSpPr>
          <p:cNvPr id="8" name="Правая фигурная скобка 7"/>
          <p:cNvSpPr/>
          <p:nvPr/>
        </p:nvSpPr>
        <p:spPr>
          <a:xfrm rot="16200000">
            <a:off x="5649174" y="-2711516"/>
            <a:ext cx="1056615" cy="90172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9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586" y="579112"/>
            <a:ext cx="6096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охрану и укрепление физического и психического здоровья и эмоционального благополучия детей, а также проявление уважения к их человеческому достоинству к их чувствам и потребностям, формировать и поддерживать положительную самооценку, в том числе и при взаимодействии детей друг с другом и в коллективной работе, уверенность в собственных возможностях и способностях;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549" y="32243"/>
            <a:ext cx="11371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соответствии с ФГОС дошкольного образования </a:t>
            </a:r>
            <a:r>
              <a:rPr lang="ru-RU" sz="2000" b="1" dirty="0" smtClean="0"/>
              <a:t>РППС должна </a:t>
            </a:r>
            <a:r>
              <a:rPr lang="ru-RU" sz="2000" b="1" dirty="0"/>
              <a:t>обеспечивать и гарантировать: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586" y="2984480"/>
            <a:ext cx="6096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ФГОС, а также материалов, оборудования и инвентаря для развития детей дошкольного возраста в соответствии с особенностями каждого возрастного этапа, </a:t>
            </a:r>
            <a:r>
              <a:rPr lang="ru-RU" dirty="0" smtClean="0"/>
              <a:t>учета </a:t>
            </a:r>
            <a:r>
              <a:rPr lang="ru-RU" dirty="0"/>
              <a:t>особенностей и коррекции недостатков их развития;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4586" y="576694"/>
            <a:ext cx="554675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построение вариативного развивающего образования, ориентированного на возможность свободного выбора детьми материалов, видов активности, участников совместной деятельности и общения, как с детьми разного возраста, так и со взрослыми, а также свободу в выражении своих чувств и мыслей;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4586" y="2608019"/>
            <a:ext cx="554675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mtClean="0"/>
              <a:t>открытость дошкольного образования и вовлечение родителей (законных представителей) непосредственно в образовательную деятельность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64586" y="3528931"/>
            <a:ext cx="5546757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создание равных условий, максимально способствующих реализации различных образовательных программ в дошкольных образованиях для детей, принадлежащих к разным национально-культурным, религиозным общностям и социальным слоям, а также имеющих различные (в том числе ограниченные) возможности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54878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-111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3600" b="1" dirty="0" smtClean="0"/>
              <a:t>РППС – развивающая предметно-пространственная среда</a:t>
            </a:r>
            <a:endParaRPr lang="ko-KR" altLang="en-US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6459" y="1222218"/>
            <a:ext cx="2507810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32894" y="4121119"/>
            <a:ext cx="2614941" cy="6427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вариативность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01900" y="3183036"/>
            <a:ext cx="2664737" cy="7906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полифункциональность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4863" y="1869993"/>
            <a:ext cx="2507810" cy="5595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Содержательная насыщенность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0289" y="2540699"/>
            <a:ext cx="2507810" cy="5311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трасформируемость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33848" y="4911329"/>
            <a:ext cx="2614941" cy="6427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возраста, гендера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12732" y="1569028"/>
            <a:ext cx="2507810" cy="53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54835" y="1569027"/>
            <a:ext cx="2507810" cy="53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доступность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00929" y="2247578"/>
            <a:ext cx="2627015" cy="82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ОП, в том числе инклюзивное 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58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3600" b="1" dirty="0" smtClean="0"/>
              <a:t>НАСЫЩЕННОСТЬ РППС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191" y="1264160"/>
            <a:ext cx="11425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предполагает </a:t>
            </a:r>
            <a:r>
              <a:rPr lang="ru-RU" dirty="0"/>
              <a:t>наличие необходимых и достаточных материалов для разных видов детской деятельности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</a:t>
            </a:r>
            <a:r>
              <a:rPr lang="ru-RU" dirty="0"/>
              <a:t>двигательная, </a:t>
            </a:r>
          </a:p>
          <a:p>
            <a:r>
              <a:rPr lang="ru-RU" dirty="0"/>
              <a:t>2 игровая, </a:t>
            </a:r>
          </a:p>
          <a:p>
            <a:r>
              <a:rPr lang="ru-RU" dirty="0"/>
              <a:t>3 коммуникативная, </a:t>
            </a:r>
          </a:p>
          <a:p>
            <a:r>
              <a:rPr lang="ru-RU" dirty="0"/>
              <a:t>4 познавательно-исследовательская, </a:t>
            </a:r>
          </a:p>
          <a:p>
            <a:r>
              <a:rPr lang="ru-RU" dirty="0"/>
              <a:t>5 восприятие художественной литературы и, фольклора, </a:t>
            </a:r>
          </a:p>
          <a:p>
            <a:r>
              <a:rPr lang="ru-RU" dirty="0"/>
              <a:t>6 самообслуживание и элементарный бытовой труд, </a:t>
            </a:r>
          </a:p>
          <a:p>
            <a:r>
              <a:rPr lang="ru-RU" dirty="0"/>
              <a:t>7 конструирование из различных материалов, </a:t>
            </a:r>
          </a:p>
          <a:p>
            <a:r>
              <a:rPr lang="ru-RU" dirty="0"/>
              <a:t>8 изобразительная, </a:t>
            </a:r>
          </a:p>
          <a:p>
            <a:r>
              <a:rPr lang="ru-RU" dirty="0"/>
              <a:t>9 музыкальная</a:t>
            </a:r>
          </a:p>
        </p:txBody>
      </p:sp>
    </p:spTree>
    <p:extLst>
      <p:ext uri="{BB962C8B-B14F-4D97-AF65-F5344CB8AC3E}">
        <p14:creationId xmlns:p14="http://schemas.microsoft.com/office/powerpoint/2010/main" val="2520696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/>
              <a:t>ТРАСФОРМИРУЕМОСТЬ</a:t>
            </a:r>
            <a:r>
              <a:rPr lang="ru-RU" altLang="ko-KR" sz="3600" b="1" dirty="0" smtClean="0"/>
              <a:t> РППС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191" y="1264160"/>
            <a:ext cx="114254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подразумевает возможность изменений пространства в зависимости от характера игры, сюжета, меняющихся интересов и возможности детей. </a:t>
            </a:r>
            <a:endParaRPr lang="ru-RU" dirty="0" smtClean="0"/>
          </a:p>
          <a:p>
            <a:r>
              <a:rPr lang="ru-RU" sz="2800" b="1" dirty="0" smtClean="0">
                <a:solidFill>
                  <a:srgbClr val="00B050"/>
                </a:solidFill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Наличие </a:t>
            </a:r>
            <a:r>
              <a:rPr lang="ru-RU" dirty="0"/>
              <a:t>в группе предметов (легких перегородок, ширм, геометрических модулей, скамеек, больших лоскутов ткани) и их передвижение с целью создания новых зон и преобразование имеющихся позволит оптимально использовать площадь помещения в предметно-пространственной среде и трансформировать ее под конкретную игру. </a:t>
            </a:r>
            <a:endParaRPr lang="ru-RU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игровыми </a:t>
            </a:r>
            <a:r>
              <a:rPr lang="ru-RU" dirty="0"/>
              <a:t>уголками для сюжетных игр с неизменными темами и сюжетами (кухня, магазин, парикмахерская, больница и т.д.)</a:t>
            </a:r>
          </a:p>
          <a:p>
            <a:r>
              <a:rPr lang="ru-RU" dirty="0"/>
              <a:t>Подобные жесткие, неподвижные игровые модули провоцируют стереотипные действия. Кроме того, такое стационарное оборудование занимает большую площадь и препятствует </a:t>
            </a:r>
            <a:r>
              <a:rPr lang="ru-RU" dirty="0" err="1"/>
              <a:t>трансформируемости</a:t>
            </a:r>
            <a:r>
              <a:rPr lang="ru-RU" dirty="0"/>
              <a:t> предметно-пространственной среды, а так же вносит в детскую игру штампы, мешая проявлению самостоятельного игрового творчества детей, что противоречит игровой деятельности.</a:t>
            </a:r>
          </a:p>
          <a:p>
            <a:r>
              <a:rPr lang="ru-RU" dirty="0"/>
              <a:t>Содержание игрового уголка должно быть более мобильным, регулярно обновляться, создавая основу для выбора и развития разнообразных сюжетов детских игр. Современные трансформируемые и мягкие модули создают прекрасные условия для организации детьми игрового пространства самой разнообразной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3245056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/>
              <a:t>ПОЛИФУНКЦИОНАЛЬНОСТЬ</a:t>
            </a:r>
            <a:r>
              <a:rPr lang="ru-RU" altLang="ko-KR" sz="3600" b="1" dirty="0" smtClean="0"/>
              <a:t> РППС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191" y="1264160"/>
            <a:ext cx="11425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предполагает возможность разнообразного использования различных составляющих предметно-пространственной среды.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детская мебель в игре может стать маркером игрового пространства (стул-машиной, стол-жилищем). Так, в ходе обследования групп более развернутые формы сюжетной игры наблюдались там, где педагоги разрешают воспитанникам включать в игру стулья или столы. </a:t>
            </a:r>
            <a:endParaRPr lang="ru-RU" dirty="0" smtClean="0"/>
          </a:p>
          <a:p>
            <a:r>
              <a:rPr lang="ru-RU" dirty="0" smtClean="0"/>
              <a:t>Запрет </a:t>
            </a:r>
            <a:r>
              <a:rPr lang="ru-RU" dirty="0"/>
              <a:t>на перемещение мебели существенно обедняет возможности свободной игры. Детские стульчики и столы незаменимы в создании игрового пространства.  А игра, как известно, является ведущей деятельностью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57978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/>
              <a:t>ВАРИАТИВНОСТЬ</a:t>
            </a:r>
            <a:r>
              <a:rPr lang="ru-RU" altLang="ko-KR" sz="3600" b="1" dirty="0" smtClean="0"/>
              <a:t> РППС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191" y="1264160"/>
            <a:ext cx="114254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предполагает наличие различных игровых пространств, а также разнообразие игр и игрушек, обеспечивающее свободный выбор детей. </a:t>
            </a:r>
            <a:endParaRPr lang="ru-RU" sz="2400" dirty="0" smtClean="0"/>
          </a:p>
          <a:p>
            <a:r>
              <a:rPr lang="ru-RU" sz="2400" dirty="0" smtClean="0"/>
              <a:t>Практически </a:t>
            </a:r>
            <a:r>
              <a:rPr lang="ru-RU" sz="2400" dirty="0"/>
              <a:t>во всех ДОО соблюдается принцип зонирования пространства. Однако отсутствуют уголки уединения, где ребенок может побыть в одиночестве. Это делает его пребывание в группе психологически напряженным, снижает эмоциональный настрой и в целом нарушает его право на отдых. </a:t>
            </a:r>
            <a:endParaRPr lang="ru-RU" sz="2400" dirty="0" smtClean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и оборудование таких уголков в пространстве группы, предоставление возможности уединится, помогут ребенку почувствовать себя в покое, в безопасности, восстановить необходимые ресурсы.</a:t>
            </a:r>
          </a:p>
          <a:p>
            <a:r>
              <a:rPr lang="ru-RU" sz="2400" dirty="0"/>
              <a:t>Вариативность игровой среды включает так же периодическую сменяемость игрового материала, появление новых игрушек и предметов, вызывающих у детей эмоциональный отклик и стимулирующих у них игровую активность и развитие игровой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52506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/>
              <a:t>БЕЗОПАСНОСТЬ</a:t>
            </a:r>
            <a:r>
              <a:rPr lang="ru-RU" altLang="ko-KR" sz="3600" b="1" dirty="0" smtClean="0"/>
              <a:t> РППС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191" y="1264160"/>
            <a:ext cx="11425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предполагает соответствие всех ее элементов требованиям по обеспечению надежности и безопасности их использования. 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Все игры и игрушки на уровне глаз ребенка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Все тяжелые предметы, типа горшки для цветов закреплены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Игрушки имеют сертификаты качества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Ковры или напольные покрытия не горючие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Шторы не доходят до подоконников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05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924" y="5195380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4835"/>
            <a:ext cx="12192000" cy="113957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5993" y="197182"/>
            <a:ext cx="1095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b="1" dirty="0">
                <a:solidFill>
                  <a:schemeClr val="bg1"/>
                </a:solidFill>
              </a:rPr>
              <a:t>Конвенция ООН о правах ребенка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98086" y="4550461"/>
            <a:ext cx="10600374" cy="11127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Состоит </a:t>
            </a:r>
            <a:r>
              <a:rPr lang="ru-RU" sz="2000" dirty="0"/>
              <a:t>из 54 статей, каждая из которых описывает определенное право. Конвенция признает ребенком лицо, не достигшее 18 </a:t>
            </a:r>
            <a:r>
              <a:rPr lang="ru-RU" sz="2000" dirty="0" smtClean="0"/>
              <a:t>лет.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8086" y="2429600"/>
            <a:ext cx="647468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/>
              <a:t>Ратифицирована всеми странами, кроме США.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9504" y="3352292"/>
            <a:ext cx="11042256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359991"/>
            <a:r>
              <a:rPr lang="ru-RU" sz="2000" dirty="0" smtClean="0"/>
              <a:t>Специализированный </a:t>
            </a:r>
            <a:r>
              <a:rPr lang="ru-RU" sz="2000" dirty="0"/>
              <a:t>юридический документ, который играет международную роль и предопределяет права несовершеннолетних детей, которые должны быть гарантированы в странах-участницах подписания документа</a:t>
            </a:r>
            <a:endParaRPr lang="ru-RU" sz="1867" dirty="0">
              <a:solidFill>
                <a:srgbClr val="59595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978" y="1378966"/>
            <a:ext cx="1083151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/>
              <a:t>Одобрена Генеральной Ассамблеей ООН 25.11.1989 года. Вступила в силу для СССР и Российской Федерации 15.09.1990 года.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55286" y="117155"/>
            <a:ext cx="875597" cy="875597"/>
            <a:chOff x="120396" y="1264622"/>
            <a:chExt cx="875597" cy="875597"/>
          </a:xfrm>
        </p:grpSpPr>
        <p:sp>
          <p:nvSpPr>
            <p:cNvPr id="15" name="Oval 18"/>
            <p:cNvSpPr/>
            <p:nvPr/>
          </p:nvSpPr>
          <p:spPr>
            <a:xfrm>
              <a:off x="120396" y="1264622"/>
              <a:ext cx="875597" cy="87559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D5559164-2C48-4BD0-9228-7B2DA83637C5}"/>
                </a:ext>
              </a:extLst>
            </p:cNvPr>
            <p:cNvSpPr/>
            <p:nvPr/>
          </p:nvSpPr>
          <p:spPr>
            <a:xfrm flipH="1">
              <a:off x="347909" y="1537395"/>
              <a:ext cx="459495" cy="379055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5763" y="1273657"/>
            <a:ext cx="875597" cy="875597"/>
            <a:chOff x="123314" y="4757580"/>
            <a:chExt cx="875597" cy="875597"/>
          </a:xfrm>
        </p:grpSpPr>
        <p:sp>
          <p:nvSpPr>
            <p:cNvPr id="16" name="Oval 19"/>
            <p:cNvSpPr/>
            <p:nvPr/>
          </p:nvSpPr>
          <p:spPr>
            <a:xfrm>
              <a:off x="123314" y="4757580"/>
              <a:ext cx="875597" cy="875597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312870" y="4964341"/>
              <a:ext cx="490649" cy="46207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4747" y="3396196"/>
            <a:ext cx="875597" cy="875597"/>
            <a:chOff x="125763" y="3598007"/>
            <a:chExt cx="875597" cy="875597"/>
          </a:xfrm>
        </p:grpSpPr>
        <p:sp>
          <p:nvSpPr>
            <p:cNvPr id="14" name="Oval 17"/>
            <p:cNvSpPr/>
            <p:nvPr/>
          </p:nvSpPr>
          <p:spPr>
            <a:xfrm>
              <a:off x="125763" y="3598007"/>
              <a:ext cx="875597" cy="87559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6" name="Teardrop 1">
              <a:extLst>
                <a:ext uri="{FF2B5EF4-FFF2-40B4-BE49-F238E27FC236}">
                  <a16:creationId xmlns:a16="http://schemas.microsoft.com/office/drawing/2014/main" id="{1927BE5C-41E4-4FD8-BC5E-81B932461939}"/>
                </a:ext>
              </a:extLst>
            </p:cNvPr>
            <p:cNvSpPr/>
            <p:nvPr/>
          </p:nvSpPr>
          <p:spPr>
            <a:xfrm rot="18805991">
              <a:off x="306952" y="3832313"/>
              <a:ext cx="502483" cy="49724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67156" y="2371686"/>
            <a:ext cx="875597" cy="875597"/>
            <a:chOff x="144683" y="2486101"/>
            <a:chExt cx="875597" cy="875597"/>
          </a:xfrm>
        </p:grpSpPr>
        <p:sp>
          <p:nvSpPr>
            <p:cNvPr id="17" name="Oval 20"/>
            <p:cNvSpPr/>
            <p:nvPr/>
          </p:nvSpPr>
          <p:spPr>
            <a:xfrm>
              <a:off x="144683" y="2486101"/>
              <a:ext cx="875597" cy="8755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7" name="Oval 35">
              <a:extLst>
                <a:ext uri="{FF2B5EF4-FFF2-40B4-BE49-F238E27FC236}">
                  <a16:creationId xmlns:a16="http://schemas.microsoft.com/office/drawing/2014/main" id="{97660676-8DB8-41F5-9DB2-49881CD0B2D6}"/>
                </a:ext>
              </a:extLst>
            </p:cNvPr>
            <p:cNvSpPr/>
            <p:nvPr/>
          </p:nvSpPr>
          <p:spPr>
            <a:xfrm>
              <a:off x="400015" y="2680463"/>
              <a:ext cx="386141" cy="486875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4746" y="4643138"/>
            <a:ext cx="875597" cy="875597"/>
            <a:chOff x="139858" y="5838068"/>
            <a:chExt cx="875597" cy="875597"/>
          </a:xfrm>
        </p:grpSpPr>
        <p:sp>
          <p:nvSpPr>
            <p:cNvPr id="22" name="Oval 19"/>
            <p:cNvSpPr/>
            <p:nvPr/>
          </p:nvSpPr>
          <p:spPr>
            <a:xfrm>
              <a:off x="139858" y="5838068"/>
              <a:ext cx="875597" cy="87559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8" name="Parallelogram 15">
              <a:extLst>
                <a:ext uri="{FF2B5EF4-FFF2-40B4-BE49-F238E27FC236}">
                  <a16:creationId xmlns:a16="http://schemas.microsoft.com/office/drawing/2014/main" id="{896AFBFF-F567-4122-831C-8A513ACD4D61}"/>
                </a:ext>
              </a:extLst>
            </p:cNvPr>
            <p:cNvSpPr/>
            <p:nvPr/>
          </p:nvSpPr>
          <p:spPr>
            <a:xfrm rot="16200000">
              <a:off x="285590" y="5980783"/>
              <a:ext cx="545207" cy="590167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027776" y="5827859"/>
            <a:ext cx="1098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страна подписывает эту Конвенцию, она принимает на себя </a:t>
            </a:r>
          </a:p>
          <a:p>
            <a:r>
              <a:rPr lang="ru-RU" dirty="0"/>
              <a:t>обязанность предоставления этих прав всем детям без исключения.</a:t>
            </a:r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249504" y="5812841"/>
            <a:ext cx="586084" cy="6613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4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/>
              <a:t>ДОСТУПНОСТЬ</a:t>
            </a:r>
            <a:r>
              <a:rPr lang="ru-RU" altLang="ko-KR" sz="3600" b="1" dirty="0" smtClean="0"/>
              <a:t> РППС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191" y="1264160"/>
            <a:ext cx="11425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предполагает </a:t>
            </a:r>
            <a:r>
              <a:rPr lang="ru-RU" sz="2400" dirty="0"/>
              <a:t>свободный доступ детей к играм, игрушкам, игровым материалам. Нередко в детских садах новые красивые игрушки экспонируются на верхних полках вне досягаемости воспитанников. Такое хранение игрушек бессмысленно. Они нужны не для украшения помещения, а для того, чтобы дети в них играли.</a:t>
            </a:r>
          </a:p>
          <a:p>
            <a:r>
              <a:rPr lang="ru-RU" sz="2400" dirty="0"/>
              <a:t>Доступность предметно-пространственной среды так же предполагает исправность и сохранность игрушек, от которых часто зависит возможность играть с ними. Если у машинки отваливаются колеса, а у куклы плохо держится голова, если детали </a:t>
            </a:r>
            <a:r>
              <a:rPr lang="ru-RU" sz="2400" dirty="0" err="1"/>
              <a:t>пазлов</a:t>
            </a:r>
            <a:r>
              <a:rPr lang="ru-RU" sz="2400" dirty="0"/>
              <a:t> или мозаики растеряны, играть с ними невозможно, таких неисправных игрушек и неполноценных комплектов в детских садах достаточно много.</a:t>
            </a:r>
          </a:p>
        </p:txBody>
      </p:sp>
    </p:spTree>
    <p:extLst>
      <p:ext uri="{BB962C8B-B14F-4D97-AF65-F5344CB8AC3E}">
        <p14:creationId xmlns:p14="http://schemas.microsoft.com/office/powerpoint/2010/main" val="1451019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/>
              <a:t>+</a:t>
            </a:r>
            <a:r>
              <a:rPr lang="ru-RU" altLang="ko-KR" sz="3600" b="1" dirty="0" smtClean="0"/>
              <a:t>РППС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7816" y="902022"/>
            <a:ext cx="11425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Использование </a:t>
            </a:r>
            <a:r>
              <a:rPr lang="ru-RU" sz="2000" dirty="0"/>
              <a:t>мягкой </a:t>
            </a:r>
            <a:r>
              <a:rPr lang="ru-RU" sz="2000" dirty="0" smtClean="0"/>
              <a:t>мебели</a:t>
            </a:r>
            <a:r>
              <a:rPr lang="ru-RU" sz="2000" dirty="0"/>
              <a:t> </a:t>
            </a:r>
            <a:r>
              <a:rPr lang="ru-RU" sz="2000" dirty="0" smtClean="0"/>
              <a:t>или мягких модулей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Создание </a:t>
            </a:r>
            <a:r>
              <a:rPr lang="ru-RU" sz="2000" dirty="0"/>
              <a:t>зон для самостоятельной деятельности детей не только в групповых помещениях, но и в спальнях, раздевалках, </a:t>
            </a:r>
            <a:r>
              <a:rPr lang="ru-RU" sz="2000" dirty="0" smtClean="0"/>
              <a:t>холлах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Эстетика интерьера. Занавески</a:t>
            </a:r>
            <a:r>
              <a:rPr lang="ru-RU" sz="2000" dirty="0"/>
              <a:t>, покрывала, роспись стенных шкафов, декоративные панно, икебана, вышивки, разнообразные оригинальные поделки подчас являются истинно художественными изделиями.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Использование музыкального сопровождения не </a:t>
            </a:r>
            <a:r>
              <a:rPr lang="ru-RU" sz="2000" dirty="0"/>
              <a:t>только на специальных занятиях, но и в разных режимных моментах, как в помещениях, так и на </a:t>
            </a:r>
            <a:r>
              <a:rPr lang="ru-RU" sz="2000" dirty="0" smtClean="0"/>
              <a:t>участке.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Использование работ и поделок детей в интерьере.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Использование собственных рисунков детей в оформлении шкафчика для раздевания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Использование игрушек заменителей по типу природного материала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Наличие </a:t>
            </a:r>
            <a:r>
              <a:rPr lang="en-US" sz="2000" dirty="0" err="1" smtClean="0"/>
              <a:t>qr</a:t>
            </a:r>
            <a:r>
              <a:rPr lang="en-US" sz="2000" dirty="0" smtClean="0"/>
              <a:t> code</a:t>
            </a:r>
            <a:r>
              <a:rPr lang="ru-RU" sz="2000" dirty="0" smtClean="0"/>
              <a:t> в раздевалках/на участках в холлах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Наличие рисунка группы на двери или около нее, ассоциирующегося с духом группы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Наличие сезонного оформления в группе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Наличие алгоритмов одевания/мытья рук, иных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Наличие ярко выраженной темы недели в </a:t>
            </a:r>
            <a:r>
              <a:rPr lang="ru-RU" sz="2000" dirty="0" err="1" smtClean="0"/>
              <a:t>рппс</a:t>
            </a:r>
            <a:r>
              <a:rPr lang="ru-RU" sz="2000" dirty="0" smtClean="0"/>
              <a:t> группы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Наличие каталогов с придуманными детьми конструкциями, поделками для изготовления собственных поделок (коробка с хламом)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3636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0" y="-60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9796"/>
          </a:xfrm>
        </p:spPr>
        <p:txBody>
          <a:bodyPr/>
          <a:lstStyle/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Возрастные особенности ФГОС ДО</a:t>
            </a:r>
            <a:endParaRPr lang="ru-RU" sz="2667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349" y="1397780"/>
            <a:ext cx="11137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Образовательная деятельность зависит от возрастных и индивидуальных особенностей детей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2660915"/>
            <a:ext cx="11137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dirty="0"/>
              <a:t>младенческий возраст от 2мес-1год</a:t>
            </a:r>
            <a:endParaRPr lang="ru-RU" sz="1867" dirty="0">
              <a:solidFill>
                <a:srgbClr val="595959"/>
              </a:solidFill>
            </a:endParaRP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39349" y="2777708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898" y="3557751"/>
            <a:ext cx="11175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ранний возраст 1-3 года, </a:t>
            </a:r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39349" y="3542392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11704" y="4334977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4334977"/>
            <a:ext cx="218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дошкольный 3-8 лет</a:t>
            </a:r>
          </a:p>
        </p:txBody>
      </p:sp>
    </p:spTree>
    <p:extLst>
      <p:ext uri="{BB962C8B-B14F-4D97-AF65-F5344CB8AC3E}">
        <p14:creationId xmlns:p14="http://schemas.microsoft.com/office/powerpoint/2010/main" val="2089164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6636" y="0"/>
            <a:ext cx="10128448" cy="117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Требования к результатам освоения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ФГОС Требования Стандарта к результатам освоения 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ko-KR" altLang="en-US" sz="2667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5619" y="1384268"/>
            <a:ext cx="4128459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79052" y="5704748"/>
            <a:ext cx="4128459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274131" y="1384268"/>
            <a:ext cx="4128459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274131" y="5716948"/>
            <a:ext cx="4128459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05635" y="2372883"/>
            <a:ext cx="3988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/>
              <a:t>Программы представлены в виде целевых ориентиров дошкольного образования, которые представляют собой социальные и психологические характеристики возможных достижений ребёнка на этапе завершения уровня дошкольного образования.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4139" y="2372883"/>
            <a:ext cx="39884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/>
              <a:t>Настоящие </a:t>
            </a:r>
            <a:r>
              <a:rPr lang="ru-RU" sz="1600" dirty="0"/>
              <a:t>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Целевые </a:t>
            </a:r>
            <a:r>
              <a:rPr lang="ru-RU" sz="1600" dirty="0"/>
              <a:t>ориентиры не подлежат непосредственной оценке.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Освоение </a:t>
            </a:r>
            <a:r>
              <a:rPr lang="ru-RU" sz="1600" dirty="0"/>
              <a:t>Программы не сопровождается проведением промежуточных аттестаций и итоговой аттестации воспитанников. </a:t>
            </a:r>
          </a:p>
        </p:txBody>
      </p:sp>
      <p:sp>
        <p:nvSpPr>
          <p:cNvPr id="17" name="Parallelogram 15">
            <a:extLst>
              <a:ext uri="{FF2B5EF4-FFF2-40B4-BE49-F238E27FC236}">
                <a16:creationId xmlns:a16="http://schemas.microsoft.com/office/drawing/2014/main" id="{896AFBFF-F567-4122-831C-8A513ACD4D61}"/>
              </a:ext>
            </a:extLst>
          </p:cNvPr>
          <p:cNvSpPr/>
          <p:nvPr/>
        </p:nvSpPr>
        <p:spPr>
          <a:xfrm rot="16200000">
            <a:off x="8928793" y="1631498"/>
            <a:ext cx="545207" cy="59016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8" name="Rounded Rectangle 51">
            <a:extLst>
              <a:ext uri="{FF2B5EF4-FFF2-40B4-BE49-F238E27FC236}">
                <a16:creationId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4343328" y="1695543"/>
            <a:ext cx="490649" cy="4620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0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90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0" y="-60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9796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Требования к условиям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ФГОС ДО</a:t>
            </a:r>
            <a:endParaRPr lang="ru-RU" sz="2667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959" y="1509259"/>
            <a:ext cx="4167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dirty="0" smtClean="0"/>
              <a:t>психолого-педагогические условия, </a:t>
            </a:r>
            <a:endParaRPr lang="ru-RU" sz="1867" dirty="0">
              <a:solidFill>
                <a:srgbClr val="595959"/>
              </a:solidFill>
            </a:endParaRP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94552" y="1464627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959" y="2406116"/>
            <a:ext cx="111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кадровые </a:t>
            </a:r>
            <a:r>
              <a:rPr lang="ru-RU" sz="2000" dirty="0"/>
              <a:t>условия, </a:t>
            </a:r>
          </a:p>
          <a:p>
            <a:endParaRPr lang="ru-RU" sz="2000" dirty="0"/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59307" y="2365151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45B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39349" y="3315737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2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959" y="3339365"/>
            <a:ext cx="366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материально-технические </a:t>
            </a:r>
            <a:r>
              <a:rPr lang="ru-RU" dirty="0" smtClean="0"/>
              <a:t>условия,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1959" y="4387999"/>
            <a:ext cx="4726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финансовые условия реализации </a:t>
            </a:r>
            <a:r>
              <a:rPr lang="ru-RU" dirty="0" smtClean="0"/>
              <a:t>программы,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1959" y="5330170"/>
            <a:ext cx="381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предметно-пространственная </a:t>
            </a:r>
            <a:r>
              <a:rPr lang="ru-RU" dirty="0" smtClean="0"/>
              <a:t>среда.</a:t>
            </a:r>
            <a:endParaRPr lang="ru-RU" dirty="0"/>
          </a:p>
        </p:txBody>
      </p:sp>
      <p:sp>
        <p:nvSpPr>
          <p:cNvPr id="15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39349" y="4345560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0A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21640" y="5375383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1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1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0" y="-63688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97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Проектирование образовательной программы в соответствие с ФГОС ДО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1959" y="1282907"/>
            <a:ext cx="11075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Образовательные программы </a:t>
            </a:r>
            <a:r>
              <a:rPr lang="ru-RU" sz="2000" b="1" dirty="0"/>
              <a:t>дошкольного образования разрабатываются и утверждаются организацией, осуществляющей образовательную деятельность, </a:t>
            </a:r>
            <a:r>
              <a:rPr lang="ru-RU" sz="2000" b="1" dirty="0">
                <a:solidFill>
                  <a:srgbClr val="FF0000"/>
                </a:solidFill>
              </a:rPr>
              <a:t>в соответствии с ФГОС дошкольного образования и с учетом соответствующих Примерных основных образовательных программ дошкольного образования. </a:t>
            </a: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94552" y="1464627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94552" y="3097353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2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3441" y="2952833"/>
            <a:ext cx="9695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Примерные основные ОП включаются по результатам экспертизы 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реестр Примерных </a:t>
            </a:r>
            <a:r>
              <a:rPr lang="ru-RU" b="1" dirty="0"/>
              <a:t>основных ОП, являющихся государственной информационной системой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3441" y="4234701"/>
            <a:ext cx="10273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Примерная основная образовательная программа дошкольного образования-одобрена решением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федерального </a:t>
            </a:r>
            <a:r>
              <a:rPr lang="ru-RU" b="1" dirty="0">
                <a:solidFill>
                  <a:srgbClr val="FF0000"/>
                </a:solidFill>
              </a:rPr>
              <a:t>учебно-методического объединения по общему образованию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протокол от 20 мая 2015 г. № 2/15) </a:t>
            </a:r>
          </a:p>
        </p:txBody>
      </p:sp>
      <p:sp>
        <p:nvSpPr>
          <p:cNvPr id="15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39349" y="4345560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0A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0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423" y="-103263"/>
            <a:ext cx="8169998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Структура программы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61424" y="1740062"/>
            <a:ext cx="2759043" cy="1124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Организационный </a:t>
            </a:r>
          </a:p>
          <a:p>
            <a:endParaRPr lang="ru-RU" sz="1400" dirty="0"/>
          </a:p>
        </p:txBody>
      </p:sp>
      <p:sp>
        <p:nvSpPr>
          <p:cNvPr id="5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2921777" y="2432611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609" y="1798750"/>
            <a:ext cx="1384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Целевой </a:t>
            </a: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21303" y="2434799"/>
            <a:ext cx="4855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Дополнительный раздел- краткая презентация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07417" y="17987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Содержательный</a:t>
            </a:r>
          </a:p>
        </p:txBody>
      </p:sp>
      <p:sp>
        <p:nvSpPr>
          <p:cNvPr id="13" name="Oval 18"/>
          <p:cNvSpPr/>
          <p:nvPr/>
        </p:nvSpPr>
        <p:spPr>
          <a:xfrm>
            <a:off x="1373423" y="1354566"/>
            <a:ext cx="360000" cy="360000"/>
          </a:xfrm>
          <a:prstGeom prst="ellipse">
            <a:avLst/>
          </a:prstGeom>
          <a:solidFill>
            <a:srgbClr val="45BEC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  <p:sp>
        <p:nvSpPr>
          <p:cNvPr id="14" name="Oval 18"/>
          <p:cNvSpPr/>
          <p:nvPr/>
        </p:nvSpPr>
        <p:spPr>
          <a:xfrm>
            <a:off x="9441420" y="1357313"/>
            <a:ext cx="360000" cy="360000"/>
          </a:xfrm>
          <a:prstGeom prst="ellipse">
            <a:avLst/>
          </a:prstGeom>
          <a:solidFill>
            <a:srgbClr val="F0A35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15" name="Oval 18"/>
          <p:cNvSpPr/>
          <p:nvPr/>
        </p:nvSpPr>
        <p:spPr>
          <a:xfrm>
            <a:off x="5198955" y="1349626"/>
            <a:ext cx="360000" cy="360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07169" y="3321893"/>
            <a:ext cx="5593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Требования к структуре образовательной программы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03689" y="4208987"/>
            <a:ext cx="3596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ФГОС </a:t>
            </a:r>
            <a:r>
              <a:rPr lang="ru-RU" dirty="0" smtClean="0"/>
              <a:t>обязательная часть </a:t>
            </a:r>
          </a:p>
          <a:p>
            <a:pPr algn="ctr"/>
            <a:r>
              <a:rPr lang="ru-RU" dirty="0" smtClean="0"/>
              <a:t>( </a:t>
            </a:r>
            <a:r>
              <a:rPr lang="ru-RU" dirty="0"/>
              <a:t>не менее 60% от общего объема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9244" y="4208987"/>
            <a:ext cx="5066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Часть формируемой </a:t>
            </a:r>
            <a:r>
              <a:rPr lang="ru-RU" dirty="0"/>
              <a:t>участником образовательных отношений (не более 40</a:t>
            </a:r>
            <a:r>
              <a:rPr lang="ru-RU" dirty="0" smtClean="0"/>
              <a:t>%)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401777" y="3691225"/>
            <a:ext cx="1798089" cy="517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375288" y="3748665"/>
            <a:ext cx="1798089" cy="517762"/>
          </a:xfrm>
          <a:prstGeom prst="downArrow">
            <a:avLst/>
          </a:prstGeom>
          <a:solidFill>
            <a:srgbClr val="F0A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83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63498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Общие требования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1872" y="1000107"/>
            <a:ext cx="9979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Рабочая программа – обязательный педагогический документ, обеспечивает систему образовательной работы с детьми по реализации образовательной программы дошкольного образования (адаптированной образовательной программы).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1873" y="4069881"/>
            <a:ext cx="9681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Разработчики рабочей программы – все педагоги ДОУ (воспитатели, музыкальные руководители, инструкторы по </a:t>
            </a:r>
            <a:r>
              <a:rPr lang="ru-RU" dirty="0" err="1"/>
              <a:t>физ.культуре</a:t>
            </a:r>
            <a:r>
              <a:rPr lang="ru-RU" dirty="0"/>
              <a:t>, педагоги-психологи, учителя-логопеды, учителя-дефектологи, педагоги дополнительного образования).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1872" y="2534994"/>
            <a:ext cx="9844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ДОУ разрабатывается Положение о рабочей программе </a:t>
            </a:r>
          </a:p>
          <a:p>
            <a:pPr>
              <a:buNone/>
            </a:pPr>
            <a:r>
              <a:rPr lang="ru-RU" dirty="0"/>
              <a:t>(образец оформления, сроки реализации, структура рабочей программы, внесение изменений, хранение и др.) </a:t>
            </a: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349544" y="1221772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358598" y="4179158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358200" y="2731274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00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408"/>
            <a:ext cx="10515600" cy="72129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Рабочая программа педагога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Федеральный закон РФ от 29.12.2012 г. № 273-ФЗ «Об образовании в Российской Федерации» </a:t>
            </a:r>
          </a:p>
          <a:p>
            <a:pPr>
              <a:buNone/>
            </a:pPr>
            <a:r>
              <a:rPr lang="ru-RU" b="1" dirty="0" smtClean="0"/>
              <a:t>Ст.48 «Педагогические работники обязаны: осуществлять свою деятельность на высоком профессиональном уровне, обеспечивать в полном объеме реализацию (предмета, курса, образовательной области) </a:t>
            </a:r>
            <a:r>
              <a:rPr lang="ru-RU" b="1" dirty="0" smtClean="0">
                <a:solidFill>
                  <a:srgbClr val="C00000"/>
                </a:solidFill>
              </a:rPr>
              <a:t>в соответствии с утвержденной рабочей программой….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358200" y="3228953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358200" y="2287289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0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2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Структура рабочей программы педагога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49378"/>
            <a:ext cx="10515600" cy="492758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Титульный лист </a:t>
            </a:r>
          </a:p>
          <a:p>
            <a:r>
              <a:rPr lang="ru-RU" dirty="0" smtClean="0"/>
              <a:t>Целевой раздел </a:t>
            </a:r>
          </a:p>
          <a:p>
            <a:pPr>
              <a:buNone/>
            </a:pPr>
            <a:r>
              <a:rPr lang="ru-RU" dirty="0" smtClean="0"/>
              <a:t>(пояснительная записка; целевые ориентиры освоения воспитанниками ОП) </a:t>
            </a:r>
          </a:p>
          <a:p>
            <a:r>
              <a:rPr lang="ru-RU" dirty="0" smtClean="0"/>
              <a:t>Содержательный раздел (содержание образовательной работы, перспективное планирование, модель организаации образовательной работы, формы работы) </a:t>
            </a:r>
          </a:p>
          <a:p>
            <a:r>
              <a:rPr lang="ru-RU" dirty="0" smtClean="0"/>
              <a:t>Организационный раздел (условия реализации ОП ДО) </a:t>
            </a:r>
          </a:p>
          <a:p>
            <a:r>
              <a:rPr lang="ru-RU" dirty="0" smtClean="0"/>
              <a:t>В содержание включается учебный план, расписание (непрерывной образовательной деятельности, занятий)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12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KBM-정애\014-Fullppt\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45" y="933900"/>
            <a:ext cx="8387432" cy="42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325954" y="1380179"/>
            <a:ext cx="320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Проекты в области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образования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1745" y="2420561"/>
            <a:ext cx="3571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Ориентиры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современной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2744540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8867"/>
            <a:ext cx="12192000" cy="960000"/>
          </a:xfrm>
          <a:prstGeom prst="rect">
            <a:avLst/>
          </a:prstGeom>
          <a:solidFill>
            <a:srgbClr val="F0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/>
              <a:t>Где можно ознакомиться с </a:t>
            </a:r>
            <a:r>
              <a:rPr lang="ru-RU" sz="2400" b="1" dirty="0" smtClean="0"/>
              <a:t>рабочими программами педагогов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Block Arc 14">
            <a:extLst>
              <a:ext uri="{FF2B5EF4-FFF2-40B4-BE49-F238E27FC236}">
                <a16:creationId xmlns:a16="http://schemas.microsoft.com/office/drawing/2014/main" id="{6AC5AE3A-94A0-448E-BB40-F534B002DA60}"/>
              </a:ext>
            </a:extLst>
          </p:cNvPr>
          <p:cNvSpPr/>
          <p:nvPr/>
        </p:nvSpPr>
        <p:spPr>
          <a:xfrm rot="16200000">
            <a:off x="5768068" y="1279486"/>
            <a:ext cx="516648" cy="5169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35204" y="2034280"/>
            <a:ext cx="312159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 нашего детского сада -  </a:t>
            </a:r>
            <a:r>
              <a:rPr lang="ru-RU" sz="1867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https://ds20spb.ru/</a:t>
            </a:r>
            <a:endParaRPr lang="ru-RU" sz="18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0" t="6601" r="16960"/>
          <a:stretch/>
        </p:blipFill>
        <p:spPr>
          <a:xfrm>
            <a:off x="870290" y="1279656"/>
            <a:ext cx="3124911" cy="4343287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6" name="Rectangle 7">
            <a:extLst>
              <a:ext uri="{FF2B5EF4-FFF2-40B4-BE49-F238E27FC236}">
                <a16:creationId xmlns:a16="http://schemas.microsoft.com/office/drawing/2014/main" id="{D5EBEC76-3404-4A32-A8FC-951D9522304F}"/>
              </a:ext>
            </a:extLst>
          </p:cNvPr>
          <p:cNvSpPr/>
          <p:nvPr/>
        </p:nvSpPr>
        <p:spPr>
          <a:xfrm rot="3187427">
            <a:off x="513776" y="170274"/>
            <a:ext cx="254891" cy="57687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57584" y="4614233"/>
            <a:ext cx="381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Копия каждой рабочей программы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20018" y="3454973"/>
            <a:ext cx="429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Аннотация </a:t>
            </a:r>
            <a:r>
              <a:rPr lang="ru-RU" b="1" dirty="0"/>
              <a:t>каждой рабочей программы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56344" y="2218946"/>
            <a:ext cx="249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Раздел «Образование»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758820" y="2218946"/>
            <a:ext cx="597529" cy="3975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9546413" y="2764324"/>
            <a:ext cx="460795" cy="68002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546413" y="3934210"/>
            <a:ext cx="460795" cy="68002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3" y="0"/>
            <a:ext cx="8218617" cy="63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3497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053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7788" y="1317708"/>
            <a:ext cx="10515600" cy="2550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Приведение в соответствие с ФГОС ДО документов и локальных актов учреждения </a:t>
            </a:r>
            <a:endParaRPr lang="ru-RU" sz="2400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-9053"/>
            <a:ext cx="8534400" cy="10113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Показатели готовности ДОУ к реализации ФГОС ДО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365949" y="1368722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344094" y="3628726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369006" y="4504923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344095" y="2498724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421" y="4416888"/>
            <a:ext cx="8924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Обеспечение необходимой материально-технической</a:t>
            </a:r>
            <a:r>
              <a:rPr lang="ru-RU" b="1" dirty="0"/>
              <a:t> </a:t>
            </a:r>
            <a:r>
              <a:rPr lang="ru-RU" sz="2400" b="1" dirty="0"/>
              <a:t>базы ДОУ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9421" y="3563249"/>
            <a:ext cx="799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/>
              <a:t>Прохождение</a:t>
            </a:r>
            <a:r>
              <a:rPr lang="ru-RU" b="1" dirty="0"/>
              <a:t> </a:t>
            </a:r>
            <a:r>
              <a:rPr lang="ru-RU" sz="2400" b="1" dirty="0"/>
              <a:t>всеми сотрудниками обучения по  ФГОС ДО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7788" y="2378657"/>
            <a:ext cx="9718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Обеспечение постоянного и доступного  информационного сопровождения реализации  ФГОС ДО в дошкольном учреждении </a:t>
            </a:r>
          </a:p>
        </p:txBody>
      </p:sp>
    </p:spTree>
    <p:extLst>
      <p:ext uri="{BB962C8B-B14F-4D97-AF65-F5344CB8AC3E}">
        <p14:creationId xmlns:p14="http://schemas.microsoft.com/office/powerpoint/2010/main" val="1966198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-11167"/>
            <a:ext cx="12192000" cy="1000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54" y="15993"/>
            <a:ext cx="10515600" cy="9239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же изменилось с введением ФГОС ДО?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Подход к образованию дошкольников</a:t>
            </a:r>
          </a:p>
          <a:p>
            <a:pPr marL="0" indent="0">
              <a:buNone/>
            </a:pPr>
            <a:r>
              <a:rPr lang="ru-RU" dirty="0" smtClean="0"/>
              <a:t>Количество образовательных областей</a:t>
            </a:r>
          </a:p>
          <a:p>
            <a:pPr marL="0" indent="0">
              <a:buNone/>
            </a:pPr>
            <a:r>
              <a:rPr lang="ru-RU" dirty="0" smtClean="0"/>
              <a:t>Структура образовательной программы ДОУ</a:t>
            </a:r>
          </a:p>
          <a:p>
            <a:pPr marL="0" indent="0">
              <a:buNone/>
            </a:pPr>
            <a:r>
              <a:rPr lang="ru-RU" dirty="0" smtClean="0"/>
              <a:t>Требования к образовательной программе  (ОП) ДОУ</a:t>
            </a:r>
          </a:p>
          <a:p>
            <a:pPr marL="0" indent="0">
              <a:buNone/>
            </a:pPr>
            <a:r>
              <a:rPr lang="ru-RU" dirty="0" smtClean="0"/>
              <a:t>Требования к результатам освоения ОП</a:t>
            </a:r>
          </a:p>
          <a:p>
            <a:pPr marL="0" indent="0">
              <a:buNone/>
            </a:pPr>
            <a:r>
              <a:rPr lang="ru-RU" dirty="0" smtClean="0"/>
              <a:t>Требования к условиям внедрения ФГОС ДО</a:t>
            </a:r>
          </a:p>
          <a:p>
            <a:pPr marL="0" indent="0">
              <a:buNone/>
            </a:pPr>
            <a:r>
              <a:rPr lang="ru-RU" dirty="0" smtClean="0"/>
              <a:t>Виды детской деятельности</a:t>
            </a:r>
          </a:p>
          <a:p>
            <a:pPr marL="0" indent="0">
              <a:buNone/>
            </a:pPr>
            <a:r>
              <a:rPr lang="ru-RU" dirty="0" smtClean="0"/>
              <a:t>Возрастные характеристики обучаемых</a:t>
            </a:r>
          </a:p>
          <a:p>
            <a:pPr marL="0" indent="0">
              <a:buNone/>
            </a:pPr>
            <a:r>
              <a:rPr lang="ru-RU" dirty="0" smtClean="0"/>
              <a:t>Документация педагога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47432" y="2747457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57954" y="1868199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47433" y="2295255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39119" y="3226789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39158" y="4684347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36114" y="3715902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47432" y="4205015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39119" y="5599493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439119" y="5147291"/>
            <a:ext cx="347025" cy="373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0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924" y="5195380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4835"/>
            <a:ext cx="12192000" cy="113957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5993" y="197182"/>
            <a:ext cx="1095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b="1" dirty="0">
                <a:solidFill>
                  <a:schemeClr val="bg1"/>
                </a:solidFill>
              </a:rPr>
              <a:t>Национальный проект «Образование»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978" y="1201428"/>
            <a:ext cx="1083151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Нацпроект «Образование»: ответственные за реализацию: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куратор национального проекта – заместитель председателя правительства РФ Татьяна Голикова;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национального проекта – министр просвещения РФ Сергей Кравцов.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55286" y="117155"/>
            <a:ext cx="875597" cy="875597"/>
            <a:chOff x="120396" y="1264622"/>
            <a:chExt cx="875597" cy="875597"/>
          </a:xfrm>
        </p:grpSpPr>
        <p:sp>
          <p:nvSpPr>
            <p:cNvPr id="15" name="Oval 18"/>
            <p:cNvSpPr/>
            <p:nvPr/>
          </p:nvSpPr>
          <p:spPr>
            <a:xfrm>
              <a:off x="120396" y="1264622"/>
              <a:ext cx="875597" cy="87559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D5559164-2C48-4BD0-9228-7B2DA83637C5}"/>
                </a:ext>
              </a:extLst>
            </p:cNvPr>
            <p:cNvSpPr/>
            <p:nvPr/>
          </p:nvSpPr>
          <p:spPr>
            <a:xfrm flipH="1">
              <a:off x="347909" y="1537395"/>
              <a:ext cx="459495" cy="379055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5763" y="1273657"/>
            <a:ext cx="875597" cy="875597"/>
            <a:chOff x="123314" y="4757580"/>
            <a:chExt cx="875597" cy="875597"/>
          </a:xfrm>
        </p:grpSpPr>
        <p:sp>
          <p:nvSpPr>
            <p:cNvPr id="16" name="Oval 19"/>
            <p:cNvSpPr/>
            <p:nvPr/>
          </p:nvSpPr>
          <p:spPr>
            <a:xfrm>
              <a:off x="123314" y="4757580"/>
              <a:ext cx="875597" cy="875597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312870" y="4964341"/>
              <a:ext cx="490649" cy="46207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8881" y="3469732"/>
            <a:ext cx="875597" cy="875597"/>
            <a:chOff x="125763" y="3598007"/>
            <a:chExt cx="875597" cy="875597"/>
          </a:xfrm>
        </p:grpSpPr>
        <p:sp>
          <p:nvSpPr>
            <p:cNvPr id="14" name="Oval 17"/>
            <p:cNvSpPr/>
            <p:nvPr/>
          </p:nvSpPr>
          <p:spPr>
            <a:xfrm>
              <a:off x="125763" y="3598007"/>
              <a:ext cx="875597" cy="87559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6" name="Teardrop 1">
              <a:extLst>
                <a:ext uri="{FF2B5EF4-FFF2-40B4-BE49-F238E27FC236}">
                  <a16:creationId xmlns:a16="http://schemas.microsoft.com/office/drawing/2014/main" id="{1927BE5C-41E4-4FD8-BC5E-81B932461939}"/>
                </a:ext>
              </a:extLst>
            </p:cNvPr>
            <p:cNvSpPr/>
            <p:nvPr/>
          </p:nvSpPr>
          <p:spPr>
            <a:xfrm rot="18805991">
              <a:off x="306952" y="3832313"/>
              <a:ext cx="502483" cy="49724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5282" y="2481302"/>
            <a:ext cx="875597" cy="875597"/>
            <a:chOff x="144683" y="2486101"/>
            <a:chExt cx="875597" cy="875597"/>
          </a:xfrm>
        </p:grpSpPr>
        <p:sp>
          <p:nvSpPr>
            <p:cNvPr id="17" name="Oval 20"/>
            <p:cNvSpPr/>
            <p:nvPr/>
          </p:nvSpPr>
          <p:spPr>
            <a:xfrm>
              <a:off x="144683" y="2486101"/>
              <a:ext cx="875597" cy="8755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7" name="Oval 35">
              <a:extLst>
                <a:ext uri="{FF2B5EF4-FFF2-40B4-BE49-F238E27FC236}">
                  <a16:creationId xmlns:a16="http://schemas.microsoft.com/office/drawing/2014/main" id="{97660676-8DB8-41F5-9DB2-49881CD0B2D6}"/>
                </a:ext>
              </a:extLst>
            </p:cNvPr>
            <p:cNvSpPr/>
            <p:nvPr/>
          </p:nvSpPr>
          <p:spPr>
            <a:xfrm>
              <a:off x="400015" y="2680463"/>
              <a:ext cx="386141" cy="486875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8881" y="4503507"/>
            <a:ext cx="875597" cy="875597"/>
            <a:chOff x="139858" y="5838068"/>
            <a:chExt cx="875597" cy="875597"/>
          </a:xfrm>
        </p:grpSpPr>
        <p:sp>
          <p:nvSpPr>
            <p:cNvPr id="22" name="Oval 19"/>
            <p:cNvSpPr/>
            <p:nvPr/>
          </p:nvSpPr>
          <p:spPr>
            <a:xfrm>
              <a:off x="139858" y="5838068"/>
              <a:ext cx="875597" cy="87559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8" name="Parallelogram 15">
              <a:extLst>
                <a:ext uri="{FF2B5EF4-FFF2-40B4-BE49-F238E27FC236}">
                  <a16:creationId xmlns:a16="http://schemas.microsoft.com/office/drawing/2014/main" id="{896AFBFF-F567-4122-831C-8A513ACD4D61}"/>
                </a:ext>
              </a:extLst>
            </p:cNvPr>
            <p:cNvSpPr/>
            <p:nvPr/>
          </p:nvSpPr>
          <p:spPr>
            <a:xfrm rot="16200000">
              <a:off x="285590" y="5980783"/>
              <a:ext cx="545207" cy="590167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sp>
        <p:nvSpPr>
          <p:cNvPr id="29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258705" y="5417847"/>
            <a:ext cx="325799" cy="330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443" y="24901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Год начала: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2019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Год окончания: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2024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Статус проекта: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Реализуется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41913" y="3567199"/>
            <a:ext cx="569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Паспорт проекта утверждён: 24 декабря 2018 года.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92324" y="5278674"/>
            <a:ext cx="10008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266525" y="6001911"/>
            <a:ext cx="325799" cy="330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7730" y="4655953"/>
            <a:ext cx="590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Цели национального проекта РФ «Образование»:</a:t>
            </a:r>
          </a:p>
        </p:txBody>
      </p:sp>
    </p:spTree>
    <p:extLst>
      <p:ext uri="{BB962C8B-B14F-4D97-AF65-F5344CB8AC3E}">
        <p14:creationId xmlns:p14="http://schemas.microsoft.com/office/powerpoint/2010/main" val="163016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0" y="-14834"/>
            <a:ext cx="12192000" cy="93350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591"/>
            <a:ext cx="11972658" cy="774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Задачи национального проекта РФ «Образование»: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30096" y="918673"/>
            <a:ext cx="11597894" cy="5939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эффективной системы выявления, поддержки и развития способностей и талантов у детей и молодёжи, основанной на принципах справедливости, всеобщности и направленной на самоопределение и профессиональную ориентацию всех обучающихся.</a:t>
            </a:r>
          </a:p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раннего развития детей в возрасте до трёх лет, реализация программы психолого-педагогической, методической и консультативной помощи родителям детей, получающих дошкольное образование в семье.</a:t>
            </a:r>
          </a:p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Создание к 2024 году современной и безопасной цифровой образовательной среды, обеспечивающей высокое качество и доступность образования всех видов и уровней.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519" y="1218780"/>
            <a:ext cx="875597" cy="948677"/>
            <a:chOff x="144683" y="2486101"/>
            <a:chExt cx="875597" cy="875597"/>
          </a:xfrm>
        </p:grpSpPr>
        <p:sp>
          <p:nvSpPr>
            <p:cNvPr id="5" name="Oval 20"/>
            <p:cNvSpPr/>
            <p:nvPr/>
          </p:nvSpPr>
          <p:spPr>
            <a:xfrm>
              <a:off x="144683" y="2486101"/>
              <a:ext cx="875597" cy="8755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97660676-8DB8-41F5-9DB2-49881CD0B2D6}"/>
                </a:ext>
              </a:extLst>
            </p:cNvPr>
            <p:cNvSpPr/>
            <p:nvPr/>
          </p:nvSpPr>
          <p:spPr>
            <a:xfrm>
              <a:off x="400015" y="2680463"/>
              <a:ext cx="386141" cy="486875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719" y="2585623"/>
            <a:ext cx="875597" cy="875597"/>
            <a:chOff x="144683" y="2486101"/>
            <a:chExt cx="875597" cy="875597"/>
          </a:xfrm>
        </p:grpSpPr>
        <p:sp>
          <p:nvSpPr>
            <p:cNvPr id="8" name="Oval 20"/>
            <p:cNvSpPr/>
            <p:nvPr/>
          </p:nvSpPr>
          <p:spPr>
            <a:xfrm>
              <a:off x="144683" y="2486101"/>
              <a:ext cx="875597" cy="8755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Oval 35">
              <a:extLst>
                <a:ext uri="{FF2B5EF4-FFF2-40B4-BE49-F238E27FC236}">
                  <a16:creationId xmlns:a16="http://schemas.microsoft.com/office/drawing/2014/main" id="{97660676-8DB8-41F5-9DB2-49881CD0B2D6}"/>
                </a:ext>
              </a:extLst>
            </p:cNvPr>
            <p:cNvSpPr/>
            <p:nvPr/>
          </p:nvSpPr>
          <p:spPr>
            <a:xfrm>
              <a:off x="400015" y="2680463"/>
              <a:ext cx="386141" cy="486875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122" y="4214302"/>
            <a:ext cx="875597" cy="875597"/>
            <a:chOff x="144683" y="2486101"/>
            <a:chExt cx="875597" cy="875597"/>
          </a:xfrm>
        </p:grpSpPr>
        <p:sp>
          <p:nvSpPr>
            <p:cNvPr id="11" name="Oval 20"/>
            <p:cNvSpPr/>
            <p:nvPr/>
          </p:nvSpPr>
          <p:spPr>
            <a:xfrm>
              <a:off x="144683" y="2486101"/>
              <a:ext cx="875597" cy="8755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2" name="Oval 35">
              <a:extLst>
                <a:ext uri="{FF2B5EF4-FFF2-40B4-BE49-F238E27FC236}">
                  <a16:creationId xmlns:a16="http://schemas.microsoft.com/office/drawing/2014/main" id="{97660676-8DB8-41F5-9DB2-49881CD0B2D6}"/>
                </a:ext>
              </a:extLst>
            </p:cNvPr>
            <p:cNvSpPr/>
            <p:nvPr/>
          </p:nvSpPr>
          <p:spPr>
            <a:xfrm>
              <a:off x="400015" y="2680463"/>
              <a:ext cx="386141" cy="486875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06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627" y="1086416"/>
            <a:ext cx="10515600" cy="54164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национальной системы профессионального роста педагогических работников, охватывающей не менее 50 процентов учителей общеобразовательных организаций.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 профессионального образования, в том числе посредством внедрения адаптивных, практико-ориентированных и гибких образовательных программ.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развития наставничества, поддержки общественных инициатив и проектов, в том числе в сфере добровольчества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волонтёрства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системы профессиональных конкурсов в целях предоставления гражданам возможностей для профессионального и карьерного роста.</a:t>
            </a:r>
          </a:p>
          <a:p>
            <a:endParaRPr lang="ru-RU" dirty="0"/>
          </a:p>
        </p:txBody>
      </p:sp>
      <p:sp>
        <p:nvSpPr>
          <p:cNvPr id="4" name="Rectangle 4"/>
          <p:cNvSpPr/>
          <p:nvPr/>
        </p:nvSpPr>
        <p:spPr>
          <a:xfrm>
            <a:off x="0" y="-14834"/>
            <a:ext cx="12192000" cy="93350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586" y="1019723"/>
            <a:ext cx="875597" cy="875597"/>
            <a:chOff x="123314" y="4757580"/>
            <a:chExt cx="875597" cy="875597"/>
          </a:xfrm>
        </p:grpSpPr>
        <p:sp>
          <p:nvSpPr>
            <p:cNvPr id="6" name="Oval 19"/>
            <p:cNvSpPr/>
            <p:nvPr/>
          </p:nvSpPr>
          <p:spPr>
            <a:xfrm>
              <a:off x="123314" y="4757580"/>
              <a:ext cx="875597" cy="875597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7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312870" y="4964341"/>
              <a:ext cx="490649" cy="46207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8163" y="2282147"/>
            <a:ext cx="875597" cy="875597"/>
            <a:chOff x="123314" y="4757580"/>
            <a:chExt cx="875597" cy="875597"/>
          </a:xfrm>
        </p:grpSpPr>
        <p:sp>
          <p:nvSpPr>
            <p:cNvPr id="9" name="Oval 19"/>
            <p:cNvSpPr/>
            <p:nvPr/>
          </p:nvSpPr>
          <p:spPr>
            <a:xfrm>
              <a:off x="123314" y="4757580"/>
              <a:ext cx="875597" cy="875597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0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312870" y="4964341"/>
              <a:ext cx="490649" cy="46207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2973" y="3498660"/>
            <a:ext cx="875597" cy="875597"/>
            <a:chOff x="123314" y="4757580"/>
            <a:chExt cx="875597" cy="875597"/>
          </a:xfrm>
        </p:grpSpPr>
        <p:sp>
          <p:nvSpPr>
            <p:cNvPr id="12" name="Oval 19"/>
            <p:cNvSpPr/>
            <p:nvPr/>
          </p:nvSpPr>
          <p:spPr>
            <a:xfrm>
              <a:off x="123314" y="4757580"/>
              <a:ext cx="875597" cy="875597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3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312870" y="4964341"/>
              <a:ext cx="490649" cy="46207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92973" y="4790929"/>
            <a:ext cx="875597" cy="875597"/>
            <a:chOff x="123314" y="4757580"/>
            <a:chExt cx="875597" cy="875597"/>
          </a:xfrm>
        </p:grpSpPr>
        <p:sp>
          <p:nvSpPr>
            <p:cNvPr id="15" name="Oval 19"/>
            <p:cNvSpPr/>
            <p:nvPr/>
          </p:nvSpPr>
          <p:spPr>
            <a:xfrm>
              <a:off x="123314" y="4757580"/>
              <a:ext cx="875597" cy="875597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6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312870" y="4964341"/>
              <a:ext cx="490649" cy="46207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21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924" y="5195380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9" y="7845"/>
            <a:ext cx="12192000" cy="1357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52994" y="44497"/>
            <a:ext cx="10958501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dirty="0">
                <a:solidFill>
                  <a:schemeClr val="bg1"/>
                </a:solidFill>
              </a:rPr>
              <a:t>Федеральные проекты, действующие в рамках нацпроекта «Образование» </a:t>
            </a:r>
          </a:p>
          <a:p>
            <a:pPr algn="ctr" hangingPunct="0"/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01.01.2021:</a:t>
            </a:r>
            <a:br>
              <a:rPr lang="ru-RU" sz="2400" dirty="0">
                <a:solidFill>
                  <a:schemeClr val="bg1"/>
                </a:solidFill>
              </a:rPr>
            </a:b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145293" y="66677"/>
            <a:ext cx="895588" cy="89949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32986" y="4493757"/>
            <a:ext cx="704151" cy="807017"/>
            <a:chOff x="104893" y="4320515"/>
            <a:chExt cx="656698" cy="656698"/>
          </a:xfrm>
        </p:grpSpPr>
        <p:sp>
          <p:nvSpPr>
            <p:cNvPr id="22" name="Oval 19"/>
            <p:cNvSpPr/>
            <p:nvPr/>
          </p:nvSpPr>
          <p:spPr>
            <a:xfrm>
              <a:off x="104893" y="4320515"/>
              <a:ext cx="656698" cy="65669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D5559164-2C48-4BD0-9228-7B2DA83637C5}"/>
                </a:ext>
              </a:extLst>
            </p:cNvPr>
            <p:cNvSpPr/>
            <p:nvPr/>
          </p:nvSpPr>
          <p:spPr>
            <a:xfrm flipH="1">
              <a:off x="263366" y="4481967"/>
              <a:ext cx="344621" cy="28429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31510" y="2909786"/>
            <a:ext cx="753785" cy="740655"/>
            <a:chOff x="94322" y="2731952"/>
            <a:chExt cx="656698" cy="656698"/>
          </a:xfrm>
        </p:grpSpPr>
        <p:sp>
          <p:nvSpPr>
            <p:cNvPr id="14" name="Oval 17"/>
            <p:cNvSpPr/>
            <p:nvPr/>
          </p:nvSpPr>
          <p:spPr>
            <a:xfrm>
              <a:off x="94322" y="2731952"/>
              <a:ext cx="656698" cy="65669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240265" y="285348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0679" y="3699555"/>
            <a:ext cx="666333" cy="706259"/>
            <a:chOff x="92485" y="3568185"/>
            <a:chExt cx="656698" cy="656698"/>
          </a:xfrm>
        </p:grpSpPr>
        <p:sp>
          <p:nvSpPr>
            <p:cNvPr id="16" name="Oval 19"/>
            <p:cNvSpPr/>
            <p:nvPr/>
          </p:nvSpPr>
          <p:spPr>
            <a:xfrm>
              <a:off x="92485" y="3568185"/>
              <a:ext cx="656698" cy="65669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6" name="Teardrop 1">
              <a:extLst>
                <a:ext uri="{FF2B5EF4-FFF2-40B4-BE49-F238E27FC236}">
                  <a16:creationId xmlns:a16="http://schemas.microsoft.com/office/drawing/2014/main" id="{1927BE5C-41E4-4FD8-BC5E-81B932461939}"/>
                </a:ext>
              </a:extLst>
            </p:cNvPr>
            <p:cNvSpPr/>
            <p:nvPr/>
          </p:nvSpPr>
          <p:spPr>
            <a:xfrm rot="18805991">
              <a:off x="244811" y="3721276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20"/>
          <p:cNvSpPr/>
          <p:nvPr/>
        </p:nvSpPr>
        <p:spPr>
          <a:xfrm>
            <a:off x="213334" y="2116143"/>
            <a:ext cx="743457" cy="758419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97660676-8DB8-41F5-9DB2-49881CD0B2D6}"/>
              </a:ext>
            </a:extLst>
          </p:cNvPr>
          <p:cNvSpPr/>
          <p:nvPr/>
        </p:nvSpPr>
        <p:spPr>
          <a:xfrm>
            <a:off x="405395" y="2338999"/>
            <a:ext cx="327867" cy="42171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56343" y="1364861"/>
            <a:ext cx="778771" cy="710033"/>
            <a:chOff x="92485" y="971332"/>
            <a:chExt cx="656698" cy="656698"/>
          </a:xfrm>
        </p:grpSpPr>
        <p:sp>
          <p:nvSpPr>
            <p:cNvPr id="15" name="Oval 18"/>
            <p:cNvSpPr/>
            <p:nvPr/>
          </p:nvSpPr>
          <p:spPr>
            <a:xfrm>
              <a:off x="92485" y="971332"/>
              <a:ext cx="656698" cy="65669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8" name="Parallelogram 15">
              <a:extLst>
                <a:ext uri="{FF2B5EF4-FFF2-40B4-BE49-F238E27FC236}">
                  <a16:creationId xmlns:a16="http://schemas.microsoft.com/office/drawing/2014/main" id="{896AFBFF-F567-4122-831C-8A513ACD4D61}"/>
                </a:ext>
              </a:extLst>
            </p:cNvPr>
            <p:cNvSpPr/>
            <p:nvPr/>
          </p:nvSpPr>
          <p:spPr>
            <a:xfrm rot="16200000">
              <a:off x="214192" y="1063022"/>
              <a:ext cx="408905" cy="442625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122224" y="1448667"/>
            <a:ext cx="3721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«Цифровая образовательная среда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3052" y="2384238"/>
            <a:ext cx="10737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«Современная школа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9459" y="3101698"/>
            <a:ext cx="2723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«Успех каждого ребёнка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55511" y="3827084"/>
            <a:ext cx="3081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«Молодые профессионалы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>
                <a:solidFill>
                  <a:srgbClr val="595959"/>
                </a:solidFill>
              </a:rPr>
              <a:t> 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22185" y="5640128"/>
            <a:ext cx="2758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«Социальная активность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2185" y="4586770"/>
            <a:ext cx="3902419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«Патриотическое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граждан Российской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5333" dirty="0">
              <a:latin typeface="Georg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1011" y="5405897"/>
            <a:ext cx="704151" cy="807017"/>
            <a:chOff x="7056107" y="3614081"/>
            <a:chExt cx="704151" cy="807017"/>
          </a:xfrm>
        </p:grpSpPr>
        <p:sp>
          <p:nvSpPr>
            <p:cNvPr id="38" name="Oval 19"/>
            <p:cNvSpPr/>
            <p:nvPr/>
          </p:nvSpPr>
          <p:spPr>
            <a:xfrm>
              <a:off x="7056107" y="3614081"/>
              <a:ext cx="704151" cy="807017"/>
            </a:xfrm>
            <a:prstGeom prst="ellips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D5559164-2C48-4BD0-9228-7B2DA83637C5}"/>
                </a:ext>
              </a:extLst>
            </p:cNvPr>
            <p:cNvSpPr/>
            <p:nvPr/>
          </p:nvSpPr>
          <p:spPr>
            <a:xfrm flipH="1">
              <a:off x="7223420" y="3883503"/>
              <a:ext cx="369523" cy="349365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64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924" y="5195380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4835"/>
            <a:ext cx="12192000" cy="1357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52994" y="44497"/>
            <a:ext cx="1095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b="1" dirty="0">
                <a:solidFill>
                  <a:schemeClr val="bg1"/>
                </a:solidFill>
              </a:rPr>
              <a:t>В Санкт-Петербурге реализуется 5 региональных проектов Санкт-Петербурга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145293" y="66677"/>
            <a:ext cx="895588" cy="89949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32986" y="4493757"/>
            <a:ext cx="704151" cy="807017"/>
            <a:chOff x="104893" y="4320515"/>
            <a:chExt cx="656698" cy="656698"/>
          </a:xfrm>
        </p:grpSpPr>
        <p:sp>
          <p:nvSpPr>
            <p:cNvPr id="22" name="Oval 19"/>
            <p:cNvSpPr/>
            <p:nvPr/>
          </p:nvSpPr>
          <p:spPr>
            <a:xfrm>
              <a:off x="104893" y="4320515"/>
              <a:ext cx="656698" cy="65669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D5559164-2C48-4BD0-9228-7B2DA83637C5}"/>
                </a:ext>
              </a:extLst>
            </p:cNvPr>
            <p:cNvSpPr/>
            <p:nvPr/>
          </p:nvSpPr>
          <p:spPr>
            <a:xfrm flipH="1">
              <a:off x="263366" y="4481967"/>
              <a:ext cx="344621" cy="28429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31510" y="2909786"/>
            <a:ext cx="753785" cy="740655"/>
            <a:chOff x="94322" y="2731952"/>
            <a:chExt cx="656698" cy="656698"/>
          </a:xfrm>
        </p:grpSpPr>
        <p:sp>
          <p:nvSpPr>
            <p:cNvPr id="14" name="Oval 17"/>
            <p:cNvSpPr/>
            <p:nvPr/>
          </p:nvSpPr>
          <p:spPr>
            <a:xfrm>
              <a:off x="94322" y="2731952"/>
              <a:ext cx="656698" cy="65669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A0F85B75-1FBE-4236-A8C6-4319AF4EFA3E}"/>
                </a:ext>
              </a:extLst>
            </p:cNvPr>
            <p:cNvSpPr/>
            <p:nvPr/>
          </p:nvSpPr>
          <p:spPr>
            <a:xfrm rot="16200000" flipH="1">
              <a:off x="240265" y="285348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0679" y="3699555"/>
            <a:ext cx="666333" cy="706259"/>
            <a:chOff x="92485" y="3568185"/>
            <a:chExt cx="656698" cy="656698"/>
          </a:xfrm>
        </p:grpSpPr>
        <p:sp>
          <p:nvSpPr>
            <p:cNvPr id="16" name="Oval 19"/>
            <p:cNvSpPr/>
            <p:nvPr/>
          </p:nvSpPr>
          <p:spPr>
            <a:xfrm>
              <a:off x="92485" y="3568185"/>
              <a:ext cx="656698" cy="65669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6" name="Teardrop 1">
              <a:extLst>
                <a:ext uri="{FF2B5EF4-FFF2-40B4-BE49-F238E27FC236}">
                  <a16:creationId xmlns:a16="http://schemas.microsoft.com/office/drawing/2014/main" id="{1927BE5C-41E4-4FD8-BC5E-81B932461939}"/>
                </a:ext>
              </a:extLst>
            </p:cNvPr>
            <p:cNvSpPr/>
            <p:nvPr/>
          </p:nvSpPr>
          <p:spPr>
            <a:xfrm rot="18805991">
              <a:off x="244811" y="3721276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20"/>
          <p:cNvSpPr/>
          <p:nvPr/>
        </p:nvSpPr>
        <p:spPr>
          <a:xfrm>
            <a:off x="213334" y="2116143"/>
            <a:ext cx="743457" cy="758419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97660676-8DB8-41F5-9DB2-49881CD0B2D6}"/>
              </a:ext>
            </a:extLst>
          </p:cNvPr>
          <p:cNvSpPr/>
          <p:nvPr/>
        </p:nvSpPr>
        <p:spPr>
          <a:xfrm>
            <a:off x="405395" y="2338999"/>
            <a:ext cx="327867" cy="42171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56343" y="1364861"/>
            <a:ext cx="778771" cy="710033"/>
            <a:chOff x="92485" y="971332"/>
            <a:chExt cx="656698" cy="656698"/>
          </a:xfrm>
        </p:grpSpPr>
        <p:sp>
          <p:nvSpPr>
            <p:cNvPr id="15" name="Oval 18"/>
            <p:cNvSpPr/>
            <p:nvPr/>
          </p:nvSpPr>
          <p:spPr>
            <a:xfrm>
              <a:off x="92485" y="971332"/>
              <a:ext cx="656698" cy="65669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8" name="Parallelogram 15">
              <a:extLst>
                <a:ext uri="{FF2B5EF4-FFF2-40B4-BE49-F238E27FC236}">
                  <a16:creationId xmlns:a16="http://schemas.microsoft.com/office/drawing/2014/main" id="{896AFBFF-F567-4122-831C-8A513ACD4D61}"/>
                </a:ext>
              </a:extLst>
            </p:cNvPr>
            <p:cNvSpPr/>
            <p:nvPr/>
          </p:nvSpPr>
          <p:spPr>
            <a:xfrm rot="16200000">
              <a:off x="214192" y="1063022"/>
              <a:ext cx="408905" cy="442625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52994" y="46073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hlinkClick r:id="rId3"/>
              </a:rPr>
              <a:t>Региональный проект «Патриотическое воспитание граждан Российской Федерации»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2994" y="35621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hlinkClick r:id="rId4"/>
              </a:rPr>
              <a:t>Региональный проект «Молодые профессионалы (Повышение конкурентоспособности профессионального образования)»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5114" y="3034776"/>
            <a:ext cx="613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5"/>
              </a:rPr>
              <a:t>Региональный проект «Цифровая образовательная среда»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8852" y="2226332"/>
            <a:ext cx="5036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6"/>
              </a:rPr>
              <a:t>Региональный проект «Успех каждого ребенка»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5114" y="1535211"/>
            <a:ext cx="4749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7"/>
              </a:rPr>
              <a:t>Региональный проект «Современная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3042</Words>
  <Application>Microsoft Office PowerPoint</Application>
  <PresentationFormat>Широкоэкранный</PresentationFormat>
  <Paragraphs>326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맑은 고딕</vt:lpstr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Тема Office</vt:lpstr>
      <vt:lpstr>Нормативно-правовое обеспечение деятельности воспитателя ДОО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национального проекта РФ «Образование»: </vt:lpstr>
      <vt:lpstr>Презентация PowerPoint</vt:lpstr>
      <vt:lpstr>Презентация PowerPoint</vt:lpstr>
      <vt:lpstr>Презентация PowerPoint</vt:lpstr>
      <vt:lpstr>Основные направления реализации Национальной стратегии</vt:lpstr>
      <vt:lpstr>Нормативные документы, определяющие требования  к переходу на новые образовательные стандарты</vt:lpstr>
      <vt:lpstr>Структура документа ФГОС ДО</vt:lpstr>
      <vt:lpstr>Цели ФГОС ДО</vt:lpstr>
      <vt:lpstr>Задачи ФГОС ДО</vt:lpstr>
      <vt:lpstr>Основные принципы ФГОС ДО</vt:lpstr>
      <vt:lpstr>Теоретические основания ФГОС ДО</vt:lpstr>
      <vt:lpstr>Системно-деятельностный подход  к образованию дошкольников </vt:lpstr>
      <vt:lpstr>Процесс вовлечения в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Возрастные особенности ФГОС ДО</vt:lpstr>
      <vt:lpstr>Требования к результатам освоения ФГОС Требования Стандарта к результатам освоения  </vt:lpstr>
      <vt:lpstr>Требования к условиям ФГОС ДО</vt:lpstr>
      <vt:lpstr>Проектирование образовательной программы в соответствие с ФГОС ДО</vt:lpstr>
      <vt:lpstr>Структура программы</vt:lpstr>
      <vt:lpstr>Общие требования</vt:lpstr>
      <vt:lpstr>Рабочая программа педагога</vt:lpstr>
      <vt:lpstr>Структура рабочей программы педагога</vt:lpstr>
      <vt:lpstr>Презентация PowerPoint</vt:lpstr>
      <vt:lpstr>Презентация PowerPoint</vt:lpstr>
      <vt:lpstr>Показатели готовности ДОУ к реализации ФГОС ДО</vt:lpstr>
      <vt:lpstr>Что же изменилось с введением ФГОС ДО?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обеспечение деятельности воспитателя</dc:title>
  <dc:creator>Anna</dc:creator>
  <cp:lastModifiedBy>Anna</cp:lastModifiedBy>
  <cp:revision>40</cp:revision>
  <dcterms:created xsi:type="dcterms:W3CDTF">2021-10-02T14:57:12Z</dcterms:created>
  <dcterms:modified xsi:type="dcterms:W3CDTF">2022-10-11T00:43:41Z</dcterms:modified>
</cp:coreProperties>
</file>