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4" r:id="rId3"/>
    <p:sldId id="345" r:id="rId4"/>
    <p:sldId id="346" r:id="rId5"/>
    <p:sldId id="347" r:id="rId6"/>
    <p:sldId id="294" r:id="rId7"/>
    <p:sldId id="341" r:id="rId8"/>
    <p:sldId id="348" r:id="rId9"/>
    <p:sldId id="349" r:id="rId10"/>
    <p:sldId id="340" r:id="rId11"/>
    <p:sldId id="314" r:id="rId12"/>
    <p:sldId id="315" r:id="rId13"/>
    <p:sldId id="316" r:id="rId14"/>
    <p:sldId id="317" r:id="rId15"/>
    <p:sldId id="318" r:id="rId16"/>
    <p:sldId id="319" r:id="rId17"/>
    <p:sldId id="357" r:id="rId18"/>
    <p:sldId id="320" r:id="rId19"/>
    <p:sldId id="321" r:id="rId20"/>
    <p:sldId id="322" r:id="rId21"/>
    <p:sldId id="354" r:id="rId22"/>
    <p:sldId id="324" r:id="rId23"/>
    <p:sldId id="350" r:id="rId24"/>
    <p:sldId id="351" r:id="rId25"/>
    <p:sldId id="352" r:id="rId26"/>
    <p:sldId id="353" r:id="rId27"/>
    <p:sldId id="329" r:id="rId28"/>
    <p:sldId id="331" r:id="rId29"/>
    <p:sldId id="332" r:id="rId30"/>
    <p:sldId id="333" r:id="rId31"/>
    <p:sldId id="355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2543"/>
    <a:srgbClr val="3171B8"/>
    <a:srgbClr val="ED7D31"/>
    <a:srgbClr val="45BEC6"/>
    <a:srgbClr val="F0A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7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6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2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836712"/>
            <a:ext cx="12192000" cy="711077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604797"/>
            <a:ext cx="12191999" cy="57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6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6953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470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963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06" y="601925"/>
            <a:ext cx="4376052" cy="436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818277" y="779695"/>
            <a:ext cx="3988779" cy="27690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24606" y="1727823"/>
            <a:ext cx="4074453" cy="2975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2720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3090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85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81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1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4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4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0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0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9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BF6B3-76B1-4642-A0E4-552E565FC306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AB4C-A9CA-47A3-A305-1F60D68BF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1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s20spb.ru/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pb.ru/gov/otrasl/educ/prioritetnyj-nacionalnyj-proekt-obrazovanie/regionalnyj-proekt-molodye-professionaly-povyshenie-konkurentosposobno/" TargetMode="External"/><Relationship Id="rId2" Type="http://schemas.openxmlformats.org/officeDocument/2006/relationships/hyperlink" Target="https://www.gov.spb.ru/gov/otrasl/educ/prioritetnyj-nacionalnyj-proekt-obrazovanie/regionalnyj-proekt-patrioticheskoe-vospitanie-grazhdan-rossijskoj-fede/" TargetMode="Externa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gov.spb.ru/gov/otrasl/educ/prioritetnyj-nacionalnyj-proekt-obrazovanie/regionalnyj-proekt-sovremennaya-shkola/" TargetMode="External"/><Relationship Id="rId5" Type="http://schemas.openxmlformats.org/officeDocument/2006/relationships/hyperlink" Target="https://www.gov.spb.ru/gov/otrasl/educ/prioritetnyj-nacionalnyj-proekt-obrazovanie/regionalnyj-proekt-uspeh-kazhdogo-rebenka/" TargetMode="External"/><Relationship Id="rId4" Type="http://schemas.openxmlformats.org/officeDocument/2006/relationships/hyperlink" Target="https://www.gov.spb.ru/gov/otrasl/educ/prioritetnyj-nacionalnyj-proekt-obrazovanie/regionalnyj-proekt-cifrovaya-obrazovatelnaya-sred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3" y="1464342"/>
            <a:ext cx="12192000" cy="1344085"/>
          </a:xfrm>
        </p:spPr>
        <p:txBody>
          <a:bodyPr/>
          <a:lstStyle/>
          <a:p>
            <a:pPr algn="ctr"/>
            <a:r>
              <a:rPr lang="ru-RU" sz="2800" dirty="0"/>
              <a:t>Нормативно-правовое обеспечение деятельности воспитателя ДОО</a:t>
            </a:r>
            <a:endParaRPr lang="ko-KR" altLang="en-US" sz="2667" dirty="0">
              <a:solidFill>
                <a:srgbClr val="595959"/>
              </a:solidFill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-48683" y="6242447"/>
            <a:ext cx="12240683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Санкт-Петербург</a:t>
            </a:r>
          </a:p>
          <a:p>
            <a:pPr algn="ctr"/>
            <a:r>
              <a:rPr lang="ru-RU" sz="18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16437" y="3594357"/>
            <a:ext cx="51755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/>
              <a:t>Материалы подготовила преподаватель ГБУ ДППО ЦКПС  Информационно методический центр Красногвардейского района Санкт-Петербурга</a:t>
            </a:r>
          </a:p>
          <a:p>
            <a:pPr algn="r"/>
            <a:r>
              <a:rPr lang="ru-RU" sz="1400" dirty="0"/>
              <a:t> </a:t>
            </a:r>
            <a:r>
              <a:rPr lang="ru-RU" sz="1400" dirty="0" err="1"/>
              <a:t>к.п.н.Туркина</a:t>
            </a:r>
            <a:r>
              <a:rPr lang="ru-RU" sz="1400" dirty="0"/>
              <a:t> А.В.</a:t>
            </a:r>
          </a:p>
        </p:txBody>
      </p:sp>
    </p:spTree>
    <p:extLst>
      <p:ext uri="{BB962C8B-B14F-4D97-AF65-F5344CB8AC3E}">
        <p14:creationId xmlns:p14="http://schemas.microsoft.com/office/powerpoint/2010/main" val="339012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-14835"/>
            <a:ext cx="12192000" cy="1357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078" y="0"/>
            <a:ext cx="10515600" cy="953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Основные направления реализации Национальной стратегии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455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Семейная политика детство сбережения</a:t>
            </a:r>
          </a:p>
          <a:p>
            <a:pPr marL="0" indent="0">
              <a:buNone/>
            </a:pPr>
            <a:r>
              <a:rPr lang="ru-RU" dirty="0" smtClean="0"/>
              <a:t>Доступность качественного обучения и воспитания, культурное развитие и информационная безопасность несовершеннолетних;</a:t>
            </a:r>
          </a:p>
          <a:p>
            <a:pPr marL="0" indent="0">
              <a:buNone/>
            </a:pPr>
            <a:r>
              <a:rPr lang="ru-RU" dirty="0" smtClean="0"/>
              <a:t>Здравоохранение и правосудие дружественные к ребенку;</a:t>
            </a:r>
          </a:p>
          <a:p>
            <a:pPr marL="0" indent="0">
              <a:buNone/>
            </a:pPr>
            <a:r>
              <a:rPr lang="ru-RU" dirty="0" smtClean="0"/>
              <a:t>Равные возможности для детей, нуждающихся в особой заботе государства</a:t>
            </a:r>
            <a:endParaRPr lang="ru-RU" dirty="0"/>
          </a:p>
        </p:txBody>
      </p:sp>
      <p:sp>
        <p:nvSpPr>
          <p:cNvPr id="12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96456" y="3166143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74565" y="2495884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91175" y="3814479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91175" y="1825625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2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1600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</a:rPr>
              <a:t>Нормативные документы, определяющие требования </a:t>
            </a:r>
            <a:br>
              <a:rPr lang="ru-RU" sz="2200" b="1" dirty="0">
                <a:solidFill>
                  <a:schemeClr val="bg1"/>
                </a:solidFill>
              </a:rPr>
            </a:br>
            <a:r>
              <a:rPr lang="ru-RU" sz="2200" b="1" dirty="0">
                <a:solidFill>
                  <a:schemeClr val="bg1"/>
                </a:solidFill>
              </a:rPr>
              <a:t>к переходу на новые образовательные стандарты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000108"/>
            <a:ext cx="8500872" cy="5098940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ru-RU" sz="8800" dirty="0" smtClean="0">
                <a:latin typeface="+mj-lt"/>
                <a:cs typeface="Times New Roman" pitchFamily="18" charset="0"/>
              </a:rPr>
              <a:t>Федеральный </a:t>
            </a:r>
            <a:r>
              <a:rPr lang="ru-RU" sz="8800" dirty="0">
                <a:latin typeface="+mj-lt"/>
                <a:cs typeface="Times New Roman" pitchFamily="18" charset="0"/>
              </a:rPr>
              <a:t>закон от 29.12.2012 № 273-ФЗ «Об образовании в Российской федерации» </a:t>
            </a:r>
          </a:p>
          <a:p>
            <a:pPr marL="0" indent="0">
              <a:buNone/>
            </a:pPr>
            <a:endParaRPr lang="ru-RU" sz="8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800" dirty="0" smtClean="0">
                <a:latin typeface="+mj-lt"/>
                <a:cs typeface="Times New Roman" pitchFamily="18" charset="0"/>
              </a:rPr>
              <a:t>Федеральный </a:t>
            </a:r>
            <a:r>
              <a:rPr lang="ru-RU" sz="8800" dirty="0">
                <a:latin typeface="+mj-lt"/>
                <a:cs typeface="Times New Roman" pitchFamily="18" charset="0"/>
              </a:rPr>
              <a:t>государственный образовательный стандарт дошкольного образования (приказ МОиН РФ от 17.10.2013 г. № 1155) ФГОС ДО </a:t>
            </a:r>
          </a:p>
          <a:p>
            <a:pPr marL="0" indent="0">
              <a:buNone/>
            </a:pPr>
            <a:endParaRPr lang="ru-RU" sz="8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800" dirty="0" smtClean="0">
                <a:latin typeface="+mj-lt"/>
                <a:cs typeface="Times New Roman" pitchFamily="18" charset="0"/>
              </a:rPr>
              <a:t>Порядок </a:t>
            </a:r>
            <a:r>
              <a:rPr lang="ru-RU" sz="8800" dirty="0">
                <a:latin typeface="+mj-lt"/>
                <a:cs typeface="Times New Roman" pitchFamily="18" charset="0"/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(приказ МОиН РФ от 30.08.2013г. № 1014) </a:t>
            </a:r>
          </a:p>
          <a:p>
            <a:pPr marL="0" indent="0">
              <a:buNone/>
            </a:pPr>
            <a:endParaRPr lang="ru-RU" sz="8800" dirty="0" smtClean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800" dirty="0" smtClean="0">
                <a:latin typeface="+mj-lt"/>
                <a:cs typeface="Times New Roman" pitchFamily="18" charset="0"/>
              </a:rPr>
              <a:t>Государственный </a:t>
            </a:r>
            <a:r>
              <a:rPr lang="ru-RU" sz="8800" dirty="0">
                <a:latin typeface="+mj-lt"/>
                <a:cs typeface="Times New Roman" pitchFamily="18" charset="0"/>
              </a:rPr>
              <a:t>реестр Примерных образовательных программ общего образования в соответствии с ФГОС (сайт Фгосреестр) </a:t>
            </a:r>
          </a:p>
          <a:p>
            <a:pPr marL="0" indent="0">
              <a:buNone/>
            </a:pPr>
            <a:endParaRPr lang="ru-RU" sz="88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800" dirty="0" smtClean="0"/>
              <a:t>СП </a:t>
            </a:r>
            <a:r>
              <a:rPr lang="ru-RU" sz="8800" dirty="0"/>
              <a:t>2.4.3648-20 «Санитарно-эпидемиологические требования к организациям воспитания и обучения, отдыха и оздоровления детей и молодёжи» </a:t>
            </a: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67951" y="1291023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67951" y="3647267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51348" y="2116876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52898" y="5725418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51348" y="4899565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5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Структура </a:t>
            </a:r>
            <a:r>
              <a:rPr lang="ru-RU" sz="2400" b="1" dirty="0" smtClean="0">
                <a:solidFill>
                  <a:schemeClr val="bg1"/>
                </a:solidFill>
              </a:rPr>
              <a:t>документа ФГОС </a:t>
            </a:r>
            <a:r>
              <a:rPr lang="ru-RU" sz="2400" b="1" dirty="0">
                <a:solidFill>
                  <a:schemeClr val="bg1"/>
                </a:solidFill>
              </a:rPr>
              <a:t>ДО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596" y="3856776"/>
            <a:ext cx="9400450" cy="932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4. Требования к результатам освоения образовательной программы</a:t>
            </a:r>
          </a:p>
          <a:p>
            <a:endParaRPr lang="ru-RU" dirty="0"/>
          </a:p>
        </p:txBody>
      </p:sp>
      <p:sp>
        <p:nvSpPr>
          <p:cNvPr id="5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67951" y="1291023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78573" y="2949206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178574" y="2028103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213249" y="3758092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32876" y="1329439"/>
            <a:ext cx="3022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1.Общие положения,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92239" y="189175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2. Требования к структуре образовательной программы и её объему,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52596" y="287806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3. Требования к условиям реализации образовательной программы, </a:t>
            </a:r>
          </a:p>
        </p:txBody>
      </p:sp>
    </p:spTree>
    <p:extLst>
      <p:ext uri="{BB962C8B-B14F-4D97-AF65-F5344CB8AC3E}">
        <p14:creationId xmlns:p14="http://schemas.microsoft.com/office/powerpoint/2010/main" val="251984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32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Цели ФГОС ДО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Oval 18"/>
          <p:cNvSpPr/>
          <p:nvPr/>
        </p:nvSpPr>
        <p:spPr>
          <a:xfrm>
            <a:off x="217343" y="1176980"/>
            <a:ext cx="810980" cy="777161"/>
          </a:xfrm>
          <a:prstGeom prst="ellipse">
            <a:avLst/>
          </a:prstGeom>
          <a:solidFill>
            <a:srgbClr val="45BEC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800" b="1" dirty="0" smtClean="0"/>
              <a:t>1</a:t>
            </a:r>
            <a:endParaRPr lang="ko-KR" altLang="en-US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00363" y="1267294"/>
            <a:ext cx="6147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dirty="0"/>
              <a:t>повышение социального статуса дошкольного образования;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00363" y="2025452"/>
            <a:ext cx="10003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обеспечение государством равенства возможностей для каждого ребенка в получении качественного дошкольного образования;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00363" y="3198324"/>
            <a:ext cx="988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51687" y="4925194"/>
            <a:ext cx="983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/>
              <a:t>сохранение 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  <p:sp>
        <p:nvSpPr>
          <p:cNvPr id="10" name="Oval 18"/>
          <p:cNvSpPr/>
          <p:nvPr/>
        </p:nvSpPr>
        <p:spPr>
          <a:xfrm>
            <a:off x="212420" y="2147533"/>
            <a:ext cx="810980" cy="777161"/>
          </a:xfrm>
          <a:prstGeom prst="ellipse">
            <a:avLst/>
          </a:prstGeom>
          <a:solidFill>
            <a:srgbClr val="ED7D3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sz="2800" b="1" dirty="0"/>
              <a:t>2</a:t>
            </a:r>
            <a:endParaRPr lang="ko-KR" altLang="en-US" sz="2800" b="1" dirty="0"/>
          </a:p>
        </p:txBody>
      </p:sp>
      <p:sp>
        <p:nvSpPr>
          <p:cNvPr id="11" name="Oval 18"/>
          <p:cNvSpPr/>
          <p:nvPr/>
        </p:nvSpPr>
        <p:spPr>
          <a:xfrm>
            <a:off x="212420" y="3269633"/>
            <a:ext cx="810980" cy="777161"/>
          </a:xfrm>
          <a:prstGeom prst="ellipse">
            <a:avLst/>
          </a:prstGeom>
          <a:solidFill>
            <a:srgbClr val="3171B8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sz="2800" b="1" dirty="0"/>
              <a:t>3</a:t>
            </a:r>
            <a:endParaRPr lang="ko-KR" altLang="en-US" sz="2800" b="1" dirty="0"/>
          </a:p>
        </p:txBody>
      </p:sp>
      <p:sp>
        <p:nvSpPr>
          <p:cNvPr id="12" name="Oval 18"/>
          <p:cNvSpPr/>
          <p:nvPr/>
        </p:nvSpPr>
        <p:spPr>
          <a:xfrm>
            <a:off x="212420" y="4782816"/>
            <a:ext cx="810980" cy="777161"/>
          </a:xfrm>
          <a:prstGeom prst="ellipse">
            <a:avLst/>
          </a:prstGeom>
          <a:solidFill>
            <a:srgbClr val="E2254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sz="2800" b="1" dirty="0"/>
              <a:t>4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4078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3961" y="75462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Задачи ФГОС ДО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155" y="1000108"/>
            <a:ext cx="11488848" cy="58579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1) 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2) обеспечения равных возможностей для полноценного развития каждого ребенка в период дошкольного </a:t>
            </a:r>
            <a:r>
              <a:rPr lang="ru-RU" sz="5600" dirty="0" smtClean="0"/>
              <a:t>детства</a:t>
            </a:r>
            <a:r>
              <a:rPr lang="en-US" sz="5600" dirty="0" smtClean="0"/>
              <a:t> </a:t>
            </a:r>
            <a:r>
              <a:rPr lang="ru-RU" sz="5600" dirty="0" smtClean="0"/>
              <a:t>независимо </a:t>
            </a:r>
            <a:r>
              <a:rPr lang="ru-RU" sz="5600" dirty="0"/>
              <a:t>от места жительства, пола, нации, языка, социального статуса, психофизиологических и </a:t>
            </a:r>
            <a:r>
              <a:rPr lang="ru-RU" sz="5600" dirty="0" smtClean="0"/>
              <a:t>других</a:t>
            </a:r>
            <a:r>
              <a:rPr lang="en-US" sz="5600" dirty="0" smtClean="0"/>
              <a:t> </a:t>
            </a:r>
            <a:r>
              <a:rPr lang="ru-RU" sz="5600" dirty="0" smtClean="0"/>
              <a:t>особенностей</a:t>
            </a:r>
            <a:r>
              <a:rPr lang="ru-RU" sz="5600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3) обеспечения преемственности целей, задач и содержания образования, реализуемых в рамках образовательных </a:t>
            </a:r>
            <a:r>
              <a:rPr lang="en-US" sz="5600" dirty="0" smtClean="0"/>
              <a:t> </a:t>
            </a:r>
            <a:r>
              <a:rPr lang="ru-RU" sz="5600" dirty="0" smtClean="0"/>
              <a:t>программ </a:t>
            </a:r>
            <a:r>
              <a:rPr lang="ru-RU" sz="5600" dirty="0"/>
              <a:t>различных уровней (далее - преемственность основных образовательных программ дошкольного и </a:t>
            </a:r>
            <a:r>
              <a:rPr lang="ru-RU" sz="5600" dirty="0" smtClean="0"/>
              <a:t>начального </a:t>
            </a:r>
            <a:r>
              <a:rPr lang="ru-RU" sz="5600" dirty="0"/>
              <a:t>общего образования);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4) создания благоприятных условий развития детей в соответствии с их возрастными и </a:t>
            </a:r>
            <a:r>
              <a:rPr lang="ru-RU" sz="5600" dirty="0" smtClean="0"/>
              <a:t>индивидуальными</a:t>
            </a:r>
            <a:r>
              <a:rPr lang="en-US" sz="5600" dirty="0" smtClean="0"/>
              <a:t> </a:t>
            </a:r>
            <a:r>
              <a:rPr lang="ru-RU" sz="5600" dirty="0" smtClean="0"/>
              <a:t>особенностями </a:t>
            </a:r>
            <a:r>
              <a:rPr lang="ru-RU" sz="5600" dirty="0"/>
              <a:t>и склонностями, развития способностей и творческого потенциала каждого ребенка как </a:t>
            </a:r>
            <a:r>
              <a:rPr lang="ru-RU" sz="5600" dirty="0" smtClean="0"/>
              <a:t>субъекта</a:t>
            </a:r>
            <a:r>
              <a:rPr lang="en-US" sz="5600" dirty="0" smtClean="0"/>
              <a:t> </a:t>
            </a:r>
            <a:r>
              <a:rPr lang="ru-RU" sz="5600" dirty="0" smtClean="0"/>
              <a:t>отношений </a:t>
            </a:r>
            <a:r>
              <a:rPr lang="ru-RU" sz="5600" dirty="0"/>
              <a:t>с самим собой, другими детьми, взрослыми и миром;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5) объединения обучения и воспитания в целостный образовательный процесс на основе духовно-нравственных и </a:t>
            </a:r>
            <a:r>
              <a:rPr lang="ru-RU" sz="5600" dirty="0" smtClean="0"/>
              <a:t>социокультурных </a:t>
            </a:r>
            <a:r>
              <a:rPr lang="ru-RU" sz="5600" dirty="0"/>
              <a:t>ценностей и принятых в обществе правил и норм поведения в интересах человека, семьи, общества;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6) формирования общей культуры личности детей, в том числе ценностей здорового образа жизни, развития их </a:t>
            </a:r>
            <a:r>
              <a:rPr lang="ru-RU" sz="5600" dirty="0" smtClean="0"/>
              <a:t>социальных</a:t>
            </a:r>
            <a:r>
              <a:rPr lang="ru-RU" sz="5600" dirty="0"/>
              <a:t>, нравственных, эстетических, интеллектуальных, физических качеств, инициативности, </a:t>
            </a:r>
            <a:r>
              <a:rPr lang="ru-RU" sz="5600" dirty="0" smtClean="0"/>
              <a:t>самостоятельности</a:t>
            </a:r>
            <a:r>
              <a:rPr lang="en-US" sz="5600" dirty="0" smtClean="0"/>
              <a:t> </a:t>
            </a:r>
            <a:r>
              <a:rPr lang="ru-RU" sz="5600" dirty="0" smtClean="0"/>
              <a:t>и </a:t>
            </a:r>
            <a:r>
              <a:rPr lang="ru-RU" sz="5600" dirty="0"/>
              <a:t>ответственности ребенка, формирования предпосылок учебной деятельности;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7) обеспечения вариативности и разнообразия содержания Программ и организационных форм дошкольного </a:t>
            </a:r>
            <a:r>
              <a:rPr lang="ru-RU" sz="5600" dirty="0" smtClean="0"/>
              <a:t>образования</a:t>
            </a:r>
            <a:r>
              <a:rPr lang="ru-RU" sz="5600" dirty="0"/>
              <a:t>, возможности формирования Программ различной направленности с учетом образовательных </a:t>
            </a:r>
            <a:r>
              <a:rPr lang="ru-RU" sz="5600" dirty="0" smtClean="0"/>
              <a:t>потребностей</a:t>
            </a:r>
            <a:r>
              <a:rPr lang="ru-RU" sz="5600" dirty="0"/>
              <a:t>, способностей и состояния здоровья детей;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8) формирования социокультурной среды, соответствующей возрастным, индивидуальным, психологическим и </a:t>
            </a:r>
            <a:r>
              <a:rPr lang="ru-RU" sz="5600" dirty="0" smtClean="0"/>
              <a:t>физиологическим </a:t>
            </a:r>
            <a:r>
              <a:rPr lang="ru-RU" sz="5600" dirty="0"/>
              <a:t>особенностям детей;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9) обеспечения психолого-педагогической поддержки семьи и повышения компетентности родителей (законных </a:t>
            </a:r>
            <a:r>
              <a:rPr lang="ru-RU" sz="5600" dirty="0" smtClean="0"/>
              <a:t>представителей</a:t>
            </a:r>
            <a:r>
              <a:rPr lang="ru-RU" sz="5600" dirty="0"/>
              <a:t>) в вопросах развития и образования, охраны и укрепления здоровья детей.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5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91645" y="1000108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89387" y="1535203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99483" y="2679039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91644" y="2070299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89386" y="3373435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218436" y="5470941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99484" y="4126143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99483" y="4762227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223539" y="6060381"/>
            <a:ext cx="347025" cy="3519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518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-9053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2753" y="-171781"/>
            <a:ext cx="717638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Основные принципы ФГОС ДО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887" y="1153782"/>
            <a:ext cx="10864913" cy="55186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0" indent="0">
              <a:buNone/>
            </a:pPr>
            <a:r>
              <a:rPr lang="ru-RU" dirty="0" smtClean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pPr marL="0" indent="0">
              <a:buNone/>
            </a:pPr>
            <a:r>
              <a:rPr lang="ru-RU" dirty="0" smtClean="0"/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0" indent="0">
              <a:buNone/>
            </a:pPr>
            <a:r>
              <a:rPr lang="ru-RU" dirty="0" smtClean="0"/>
              <a:t>4) поддержка инициативы детей в различных видах деятельности;</a:t>
            </a:r>
          </a:p>
          <a:p>
            <a:pPr marL="0" indent="0">
              <a:buNone/>
            </a:pPr>
            <a:r>
              <a:rPr lang="ru-RU" dirty="0" smtClean="0"/>
              <a:t>5) сотрудничество Организации с семьей;</a:t>
            </a:r>
          </a:p>
          <a:p>
            <a:pPr marL="0" indent="0">
              <a:buNone/>
            </a:pPr>
            <a:r>
              <a:rPr lang="ru-RU" dirty="0" smtClean="0"/>
              <a:t>6) приобщение детей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нормам, традициям семьи, общества и государства;</a:t>
            </a:r>
          </a:p>
          <a:p>
            <a:pPr marL="0" indent="0">
              <a:buNone/>
            </a:pPr>
            <a:r>
              <a:rPr lang="ru-RU" dirty="0" smtClean="0"/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pPr marL="0" indent="0">
              <a:buNone/>
            </a:pPr>
            <a:r>
              <a:rPr lang="ru-RU" dirty="0" smtClean="0"/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0" indent="0">
              <a:buNone/>
            </a:pPr>
            <a:r>
              <a:rPr lang="ru-RU" dirty="0" smtClean="0"/>
              <a:t>9) учет этнокультурной ситуации развития детей.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92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90" y="-162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Теоретические основания ФГОС ДО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93337" y="1000108"/>
            <a:ext cx="5408691" cy="607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</p:txBody>
      </p:sp>
      <p:sp>
        <p:nvSpPr>
          <p:cNvPr id="5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859449" y="1687417"/>
            <a:ext cx="720000" cy="72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2187" y="1562778"/>
            <a:ext cx="8704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организация и управление педагогом деятельностью ребенка при решении им специально организованных учебных задач разной сложности и проблематики, развивающие разные виды компетентностей ребенка и самого ребенка как личность.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28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9053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37788" y="1317708"/>
            <a:ext cx="10515600" cy="2550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Приведение в соответствие с ФГОС ДО документов и локальных актов учреждения </a:t>
            </a:r>
            <a:endParaRPr lang="ru-RU" sz="2400" dirty="0" smtClean="0"/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-9053"/>
            <a:ext cx="8534400" cy="10113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Показатели готовности ДОУ к реализации ФГОС ДО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365949" y="1368722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344094" y="3628726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369006" y="4504923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344095" y="2498724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9421" y="4416888"/>
            <a:ext cx="89246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Обеспечение необходимой материально-технической</a:t>
            </a:r>
            <a:r>
              <a:rPr lang="ru-RU" b="1" dirty="0"/>
              <a:t> </a:t>
            </a:r>
            <a:r>
              <a:rPr lang="ru-RU" sz="2400" b="1" dirty="0"/>
              <a:t>базы ДОУ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79421" y="3563249"/>
            <a:ext cx="799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b="1" dirty="0"/>
              <a:t>Прохождение</a:t>
            </a:r>
            <a:r>
              <a:rPr lang="ru-RU" b="1" dirty="0"/>
              <a:t> </a:t>
            </a:r>
            <a:r>
              <a:rPr lang="ru-RU" sz="2400" b="1" dirty="0"/>
              <a:t>всеми сотрудниками обучения по  ФГОС ДО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37788" y="2378657"/>
            <a:ext cx="9718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/>
              <a:t>Обеспечение постоянного и доступного  информационного сопровождения реализации  ФГОС ДО в дошкольном учреждении </a:t>
            </a:r>
          </a:p>
        </p:txBody>
      </p:sp>
    </p:spTree>
    <p:extLst>
      <p:ext uri="{BB962C8B-B14F-4D97-AF65-F5344CB8AC3E}">
        <p14:creationId xmlns:p14="http://schemas.microsoft.com/office/powerpoint/2010/main" val="1966198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-11167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54" y="15993"/>
            <a:ext cx="10515600" cy="9239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Что же изменилось с введением ФГОС ДО?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Подход к образованию дошкольников</a:t>
            </a:r>
          </a:p>
          <a:p>
            <a:pPr marL="0" indent="0">
              <a:buNone/>
            </a:pPr>
            <a:r>
              <a:rPr lang="ru-RU" dirty="0" smtClean="0"/>
              <a:t>Количество образовательных областей</a:t>
            </a:r>
          </a:p>
          <a:p>
            <a:pPr marL="0" indent="0">
              <a:buNone/>
            </a:pPr>
            <a:r>
              <a:rPr lang="ru-RU" dirty="0" smtClean="0"/>
              <a:t>Структура образовательной программы ДОУ</a:t>
            </a:r>
          </a:p>
          <a:p>
            <a:pPr marL="0" indent="0">
              <a:buNone/>
            </a:pPr>
            <a:r>
              <a:rPr lang="ru-RU" dirty="0" smtClean="0"/>
              <a:t>Требования к образовательной программе  (ОП) ДОУ</a:t>
            </a:r>
          </a:p>
          <a:p>
            <a:pPr marL="0" indent="0">
              <a:buNone/>
            </a:pPr>
            <a:r>
              <a:rPr lang="ru-RU" dirty="0" smtClean="0"/>
              <a:t>Требования к результатам освоения ОП</a:t>
            </a:r>
          </a:p>
          <a:p>
            <a:pPr marL="0" indent="0">
              <a:buNone/>
            </a:pPr>
            <a:r>
              <a:rPr lang="ru-RU" dirty="0" smtClean="0"/>
              <a:t>Требования к условиям внедрения ФГОС ДО</a:t>
            </a:r>
          </a:p>
          <a:p>
            <a:pPr marL="0" indent="0">
              <a:buNone/>
            </a:pPr>
            <a:r>
              <a:rPr lang="ru-RU" dirty="0" smtClean="0"/>
              <a:t>Виды детской деятельности</a:t>
            </a:r>
          </a:p>
          <a:p>
            <a:pPr marL="0" indent="0">
              <a:buNone/>
            </a:pPr>
            <a:r>
              <a:rPr lang="ru-RU" dirty="0" smtClean="0"/>
              <a:t>Возрастные характеристики обучаемых</a:t>
            </a:r>
          </a:p>
          <a:p>
            <a:pPr marL="0" indent="0">
              <a:buNone/>
            </a:pPr>
            <a:r>
              <a:rPr lang="ru-RU" dirty="0" smtClean="0"/>
              <a:t>Документация педагога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47432" y="2747457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57954" y="1868199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47433" y="2295255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39119" y="3226789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39158" y="4684347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36114" y="3715902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47432" y="4205015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39119" y="5599493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39119" y="5147291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03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/>
        </p:nvSpPr>
        <p:spPr>
          <a:xfrm>
            <a:off x="0" y="-11167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38" y="255616"/>
            <a:ext cx="8229600" cy="9122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bg1"/>
                </a:solidFill>
              </a:rPr>
              <a:t>Системно-</a:t>
            </a:r>
            <a:r>
              <a:rPr lang="ru-RU" sz="2700" b="1" dirty="0" err="1" smtClean="0">
                <a:solidFill>
                  <a:schemeClr val="bg1"/>
                </a:solidFill>
              </a:rPr>
              <a:t>деятельностный</a:t>
            </a:r>
            <a:r>
              <a:rPr lang="ru-RU" sz="2700" b="1" dirty="0" smtClean="0">
                <a:solidFill>
                  <a:schemeClr val="bg1"/>
                </a:solidFill>
              </a:rPr>
              <a:t> подход </a:t>
            </a:r>
            <a:br>
              <a:rPr lang="ru-RU" sz="2700" b="1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к образованию дошкольников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проблемной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Целевая установка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Мотивирование к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проблемной ситуации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действий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результатов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</a:p>
          <a:p>
            <a:endParaRPr lang="ru-RU" dirty="0"/>
          </a:p>
        </p:txBody>
      </p:sp>
      <p:sp>
        <p:nvSpPr>
          <p:cNvPr id="4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48995" y="3970379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39901" y="3448900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60271" y="2967881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39901" y="2446402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29368" y="1935038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23344" y="5034747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429367" y="4523383"/>
            <a:ext cx="347025" cy="37363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54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-44127"/>
            <a:ext cx="12192000" cy="9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hangingPunct="0"/>
            <a:r>
              <a:rPr lang="ru-RU" sz="2400" dirty="0"/>
              <a:t>Структура нормативно-правового обеспечения деятельности воспитателя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Freeform 10"/>
          <p:cNvSpPr/>
          <p:nvPr/>
        </p:nvSpPr>
        <p:spPr>
          <a:xfrm>
            <a:off x="239349" y="164639"/>
            <a:ext cx="576064" cy="672075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18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527381" y="1408902"/>
            <a:ext cx="720000" cy="72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219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1414621" y="2713600"/>
            <a:ext cx="720000" cy="72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F07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220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485851" y="3969427"/>
            <a:ext cx="720000" cy="72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F4BD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221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3846876" y="5241974"/>
            <a:ext cx="720000" cy="72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1ED4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6661" y="5276007"/>
            <a:ext cx="3702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Локальные нормативные акты ДОО</a:t>
            </a:r>
          </a:p>
        </p:txBody>
      </p:sp>
      <p:sp>
        <p:nvSpPr>
          <p:cNvPr id="223" name="Прямоугольник 222"/>
          <p:cNvSpPr/>
          <p:nvPr/>
        </p:nvSpPr>
        <p:spPr>
          <a:xfrm>
            <a:off x="4066514" y="4019945"/>
            <a:ext cx="3211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Региональные законы, </a:t>
            </a:r>
            <a:endParaRPr lang="ru-RU" dirty="0" smtClean="0"/>
          </a:p>
          <a:p>
            <a:pPr algn="ctr"/>
            <a:r>
              <a:rPr lang="ru-RU" dirty="0" smtClean="0"/>
              <a:t>распоряжения</a:t>
            </a:r>
            <a:r>
              <a:rPr lang="ru-RU" dirty="0"/>
              <a:t>, постановления</a:t>
            </a:r>
          </a:p>
        </p:txBody>
      </p:sp>
      <p:sp>
        <p:nvSpPr>
          <p:cNvPr id="224" name="Прямоугольник 223"/>
          <p:cNvSpPr/>
          <p:nvPr/>
        </p:nvSpPr>
        <p:spPr>
          <a:xfrm>
            <a:off x="2845851" y="2579217"/>
            <a:ext cx="3211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Федеральные законы, </a:t>
            </a:r>
            <a:endParaRPr lang="ru-RU" dirty="0" smtClean="0"/>
          </a:p>
          <a:p>
            <a:pPr algn="ctr"/>
            <a:r>
              <a:rPr lang="ru-RU" dirty="0" smtClean="0"/>
              <a:t>распоряжения</a:t>
            </a:r>
            <a:r>
              <a:rPr lang="ru-RU" dirty="0"/>
              <a:t>, постановления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1316682" y="1491571"/>
            <a:ext cx="3134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Международные документы, </a:t>
            </a:r>
          </a:p>
          <a:p>
            <a:pPr algn="ctr"/>
            <a:r>
              <a:rPr lang="ru-RU" dirty="0" smtClean="0"/>
              <a:t>законы, конвенции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258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1167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11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Процесс вовлечения в деятельность</a:t>
            </a:r>
            <a:endParaRPr lang="ru-RU" sz="24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Что-то внести,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большинство детей заинтересовалось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Что-то убрать, оставив пустое место (нет кукол, машин…)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Приходит кто-то в гости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Эффект неожиданности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Делать в присутствии детей что-то необычное с просьбой отойти и не мешать (пристально смотреть в окно…)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Специально организованная ситуация (что-то заменить…)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Воспитателю необходима помощь, он обращается с просьбой к детям.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Проектирование решений проблемной ситуации, выполнение действий, анализ результатов, подведение итогов.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Выдвижение различных вариантов, что сделать, чтобы разрешить проблему.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Ответы детей не оценивать, принимать любые, не предлагать что-то делать или не делать, а предлагать что-то сделать на выбор.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Опираться на личный опыт детей, выбирая помощников или консультантов.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процессе деятельности воспитатель всегда спрашивает детей: «Зачем, почему ты это делаешь?»,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ребенок осмысливал каждый шаг.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Если ребенок что-то делает не так, дать ему возможность самому понять, что именно, можно на помощь отправить более смышленого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 спрашивать у детей: понравилось или нет. Спросить «Зачем вы все это сделали?», чтоб понять осознал ли ребенок цель.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Найти кого за что похвалить (не только за результат, но и за деятельность в процессе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8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6342" y="1349006"/>
            <a:ext cx="2016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59991" algn="ctr"/>
            <a:r>
              <a:rPr lang="ru-RU" sz="1600" dirty="0"/>
              <a:t>Социально-коммуникативное развитие</a:t>
            </a:r>
            <a:endParaRPr lang="ru-RU" sz="1600" dirty="0">
              <a:solidFill>
                <a:srgbClr val="595959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4753" y="68627"/>
            <a:ext cx="12013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Образовательные области</a:t>
            </a:r>
            <a:endParaRPr lang="ru-RU" sz="2667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30030" y="3904096"/>
            <a:ext cx="1895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Познавательное развитие</a:t>
            </a:r>
            <a:endParaRPr lang="ru-RU" sz="1600" dirty="0">
              <a:solidFill>
                <a:srgbClr val="595959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66656" y="5101304"/>
            <a:ext cx="21305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59991" algn="ctr"/>
            <a:r>
              <a:rPr lang="ru-RU" sz="1600" dirty="0"/>
              <a:t>Речевое развитие</a:t>
            </a:r>
            <a:endParaRPr lang="ru-RU" sz="1600" dirty="0">
              <a:solidFill>
                <a:srgbClr val="595959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199868" y="3840541"/>
            <a:ext cx="2074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59991" algn="ctr"/>
            <a:r>
              <a:rPr lang="ru-RU" sz="1600" dirty="0"/>
              <a:t>Художественно эстетическое развитие</a:t>
            </a:r>
            <a:endParaRPr lang="ru-RU" sz="1600" dirty="0">
              <a:solidFill>
                <a:srgbClr val="595959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960767" y="1363757"/>
            <a:ext cx="2087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59991" algn="ctr"/>
            <a:r>
              <a:rPr lang="ru-RU" sz="1600" dirty="0"/>
              <a:t>Физическое развитие</a:t>
            </a:r>
            <a:endParaRPr lang="ru-RU" sz="1600" dirty="0">
              <a:solidFill>
                <a:srgbClr val="595959"/>
              </a:solidFill>
            </a:endParaRPr>
          </a:p>
        </p:txBody>
      </p:sp>
      <p:sp>
        <p:nvSpPr>
          <p:cNvPr id="37" name="Rounded Rectangle 51">
            <a:extLst>
              <a:ext uri="{FF2B5EF4-FFF2-40B4-BE49-F238E27FC236}">
                <a16:creationId xmlns:a16="http://schemas.microsoft.com/office/drawing/2014/main" id="{A0F85B75-1FBE-4236-A8C6-4319AF4EFA3E}"/>
              </a:ext>
            </a:extLst>
          </p:cNvPr>
          <p:cNvSpPr/>
          <p:nvPr/>
        </p:nvSpPr>
        <p:spPr>
          <a:xfrm rot="16200000" flipH="1">
            <a:off x="9012729" y="4124572"/>
            <a:ext cx="490649" cy="462075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626791" y="1045869"/>
            <a:ext cx="1219200" cy="1219200"/>
            <a:chOff x="2283527" y="1505721"/>
            <a:chExt cx="1219200" cy="1219200"/>
          </a:xfrm>
        </p:grpSpPr>
        <p:sp>
          <p:nvSpPr>
            <p:cNvPr id="4" name="Rectangle 6"/>
            <p:cNvSpPr/>
            <p:nvPr/>
          </p:nvSpPr>
          <p:spPr>
            <a:xfrm>
              <a:off x="2283527" y="1505721"/>
              <a:ext cx="1219200" cy="1219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38" name="Oval 35">
              <a:extLst>
                <a:ext uri="{FF2B5EF4-FFF2-40B4-BE49-F238E27FC236}">
                  <a16:creationId xmlns:a16="http://schemas.microsoft.com/office/drawing/2014/main" id="{97660676-8DB8-41F5-9DB2-49881CD0B2D6}"/>
                </a:ext>
              </a:extLst>
            </p:cNvPr>
            <p:cNvSpPr/>
            <p:nvPr/>
          </p:nvSpPr>
          <p:spPr>
            <a:xfrm>
              <a:off x="2706589" y="1837423"/>
              <a:ext cx="386141" cy="486875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D5EBEC76-3404-4A32-A8FC-951D9522304F}"/>
              </a:ext>
            </a:extLst>
          </p:cNvPr>
          <p:cNvSpPr/>
          <p:nvPr/>
        </p:nvSpPr>
        <p:spPr>
          <a:xfrm rot="18900000">
            <a:off x="4985111" y="4202094"/>
            <a:ext cx="205479" cy="457764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grpSp>
        <p:nvGrpSpPr>
          <p:cNvPr id="42" name="Group 2"/>
          <p:cNvGrpSpPr/>
          <p:nvPr/>
        </p:nvGrpSpPr>
        <p:grpSpPr>
          <a:xfrm rot="1122462">
            <a:off x="3717025" y="1675471"/>
            <a:ext cx="2923131" cy="2129360"/>
            <a:chOff x="247435" y="2414619"/>
            <a:chExt cx="3149101" cy="2293969"/>
          </a:xfrm>
        </p:grpSpPr>
        <p:sp>
          <p:nvSpPr>
            <p:cNvPr id="43" name="Rectangle 12"/>
            <p:cNvSpPr/>
            <p:nvPr/>
          </p:nvSpPr>
          <p:spPr>
            <a:xfrm rot="2700000" flipH="1">
              <a:off x="1034951" y="1627103"/>
              <a:ext cx="1574070" cy="3149101"/>
            </a:xfrm>
            <a:custGeom>
              <a:avLst/>
              <a:gdLst/>
              <a:ahLst/>
              <a:cxnLst/>
              <a:rect l="l" t="t" r="r" b="b"/>
              <a:pathLst>
                <a:path w="1574070" h="3149101">
                  <a:moveTo>
                    <a:pt x="1396232" y="177838"/>
                  </a:moveTo>
                  <a:cubicBezTo>
                    <a:pt x="1732682" y="514288"/>
                    <a:pt x="1732682" y="1059782"/>
                    <a:pt x="1396232" y="1396232"/>
                  </a:cubicBezTo>
                  <a:cubicBezTo>
                    <a:pt x="1059782" y="1732681"/>
                    <a:pt x="514289" y="1732681"/>
                    <a:pt x="177839" y="1396232"/>
                  </a:cubicBezTo>
                  <a:cubicBezTo>
                    <a:pt x="-158611" y="1059782"/>
                    <a:pt x="-158611" y="514288"/>
                    <a:pt x="177839" y="177838"/>
                  </a:cubicBezTo>
                  <a:cubicBezTo>
                    <a:pt x="514289" y="-158611"/>
                    <a:pt x="1059782" y="-158611"/>
                    <a:pt x="1396232" y="177838"/>
                  </a:cubicBezTo>
                  <a:close/>
                  <a:moveTo>
                    <a:pt x="1574070" y="0"/>
                  </a:moveTo>
                  <a:cubicBezTo>
                    <a:pt x="1139403" y="-434668"/>
                    <a:pt x="434668" y="-434668"/>
                    <a:pt x="0" y="0"/>
                  </a:cubicBezTo>
                  <a:cubicBezTo>
                    <a:pt x="-434668" y="434667"/>
                    <a:pt x="-434668" y="1139403"/>
                    <a:pt x="0" y="1574070"/>
                  </a:cubicBezTo>
                  <a:cubicBezTo>
                    <a:pt x="149565" y="1723636"/>
                    <a:pt x="331107" y="1821737"/>
                    <a:pt x="522925" y="1867116"/>
                  </a:cubicBezTo>
                  <a:lnTo>
                    <a:pt x="522925" y="3149101"/>
                  </a:lnTo>
                  <a:lnTo>
                    <a:pt x="1051145" y="3149101"/>
                  </a:lnTo>
                  <a:lnTo>
                    <a:pt x="1051145" y="1867115"/>
                  </a:lnTo>
                  <a:cubicBezTo>
                    <a:pt x="1242964" y="1821737"/>
                    <a:pt x="1424505" y="1723636"/>
                    <a:pt x="1574070" y="1574070"/>
                  </a:cubicBezTo>
                  <a:cubicBezTo>
                    <a:pt x="2008738" y="1139403"/>
                    <a:pt x="2008738" y="434667"/>
                    <a:pt x="1574070" y="0"/>
                  </a:cubicBezTo>
                  <a:close/>
                </a:path>
              </a:pathLst>
            </a:custGeom>
            <a:solidFill>
              <a:srgbClr val="1C7DE1"/>
            </a:solidFill>
            <a:ln>
              <a:solidFill>
                <a:srgbClr val="558E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44" name="Round Same Side Corner Rectangle 13"/>
            <p:cNvSpPr/>
            <p:nvPr/>
          </p:nvSpPr>
          <p:spPr>
            <a:xfrm rot="13500000" flipH="1">
              <a:off x="299369" y="4293587"/>
              <a:ext cx="528162" cy="3018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pic>
        <p:nvPicPr>
          <p:cNvPr id="45" name="Picture 3" descr="D:\KBM-정애\014-Fullppt\PNG이미지\지구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66" y="1532563"/>
            <a:ext cx="1147705" cy="114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5285756" y="3680635"/>
            <a:ext cx="1219200" cy="1219200"/>
            <a:chOff x="2393152" y="3813043"/>
            <a:chExt cx="1219200" cy="1219200"/>
          </a:xfrm>
        </p:grpSpPr>
        <p:sp>
          <p:nvSpPr>
            <p:cNvPr id="5" name="Rectangle 7"/>
            <p:cNvSpPr/>
            <p:nvPr/>
          </p:nvSpPr>
          <p:spPr>
            <a:xfrm>
              <a:off x="2393152" y="3813043"/>
              <a:ext cx="1219200" cy="1219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5" name="Rectangle 9"/>
            <p:cNvSpPr/>
            <p:nvPr/>
          </p:nvSpPr>
          <p:spPr>
            <a:xfrm>
              <a:off x="2728787" y="4208504"/>
              <a:ext cx="475324" cy="444944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295116" y="1171041"/>
            <a:ext cx="1219200" cy="1219200"/>
            <a:chOff x="6552975" y="3813043"/>
            <a:chExt cx="1219200" cy="1219200"/>
          </a:xfrm>
        </p:grpSpPr>
        <p:sp>
          <p:nvSpPr>
            <p:cNvPr id="7" name="Rectangle 9"/>
            <p:cNvSpPr/>
            <p:nvPr/>
          </p:nvSpPr>
          <p:spPr>
            <a:xfrm>
              <a:off x="6552975" y="3813043"/>
              <a:ext cx="1219200" cy="1219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7" name="Rounded Rectangle 5">
              <a:extLst>
                <a:ext uri="{FF2B5EF4-FFF2-40B4-BE49-F238E27FC236}">
                  <a16:creationId xmlns:a16="http://schemas.microsoft.com/office/drawing/2014/main" id="{D5559164-2C48-4BD0-9228-7B2DA83637C5}"/>
                </a:ext>
              </a:extLst>
            </p:cNvPr>
            <p:cNvSpPr/>
            <p:nvPr/>
          </p:nvSpPr>
          <p:spPr>
            <a:xfrm flipH="1">
              <a:off x="6919719" y="4204958"/>
              <a:ext cx="542802" cy="473639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93151" y="3726065"/>
            <a:ext cx="1219200" cy="1219200"/>
            <a:chOff x="6749385" y="3700660"/>
            <a:chExt cx="1219200" cy="1219200"/>
          </a:xfrm>
        </p:grpSpPr>
        <p:sp>
          <p:nvSpPr>
            <p:cNvPr id="33" name="Rectangle 10"/>
            <p:cNvSpPr/>
            <p:nvPr/>
          </p:nvSpPr>
          <p:spPr>
            <a:xfrm>
              <a:off x="6749385" y="3700660"/>
              <a:ext cx="1219200" cy="1219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46" name="Freeform 108">
              <a:extLst>
                <a:ext uri="{FF2B5EF4-FFF2-40B4-BE49-F238E27FC236}">
                  <a16:creationId xmlns:a16="http://schemas.microsoft.com/office/drawing/2014/main" id="{E608774C-2D22-4C32-835B-E5A7E35DEA26}"/>
                </a:ext>
              </a:extLst>
            </p:cNvPr>
            <p:cNvSpPr/>
            <p:nvPr/>
          </p:nvSpPr>
          <p:spPr>
            <a:xfrm>
              <a:off x="7000543" y="3956364"/>
              <a:ext cx="649635" cy="616932"/>
            </a:xfrm>
            <a:custGeom>
              <a:avLst/>
              <a:gdLst/>
              <a:ahLst/>
              <a:cxnLst/>
              <a:rect l="l" t="t" r="r" b="b"/>
              <a:pathLst>
                <a:path w="341005" h="376812">
                  <a:moveTo>
                    <a:pt x="179590" y="105941"/>
                  </a:moveTo>
                  <a:cubicBezTo>
                    <a:pt x="189466" y="103284"/>
                    <a:pt x="200229" y="106383"/>
                    <a:pt x="207502" y="113978"/>
                  </a:cubicBezTo>
                  <a:lnTo>
                    <a:pt x="205155" y="116193"/>
                  </a:lnTo>
                  <a:cubicBezTo>
                    <a:pt x="198727" y="109493"/>
                    <a:pt x="189244" y="106732"/>
                    <a:pt x="180543" y="109027"/>
                  </a:cubicBezTo>
                  <a:cubicBezTo>
                    <a:pt x="171284" y="111470"/>
                    <a:pt x="164597" y="119184"/>
                    <a:pt x="163491" y="128699"/>
                  </a:cubicBezTo>
                  <a:lnTo>
                    <a:pt x="160301" y="128192"/>
                  </a:lnTo>
                  <a:cubicBezTo>
                    <a:pt x="160626" y="125509"/>
                    <a:pt x="161343" y="122953"/>
                    <a:pt x="162397" y="120583"/>
                  </a:cubicBezTo>
                  <a:cubicBezTo>
                    <a:pt x="163188" y="118806"/>
                    <a:pt x="164168" y="117134"/>
                    <a:pt x="165317" y="115593"/>
                  </a:cubicBezTo>
                  <a:close/>
                  <a:moveTo>
                    <a:pt x="184774" y="76800"/>
                  </a:moveTo>
                  <a:cubicBezTo>
                    <a:pt x="189722" y="75892"/>
                    <a:pt x="194950" y="76276"/>
                    <a:pt x="199898" y="78055"/>
                  </a:cubicBezTo>
                  <a:lnTo>
                    <a:pt x="198784" y="81085"/>
                  </a:lnTo>
                  <a:cubicBezTo>
                    <a:pt x="190044" y="77951"/>
                    <a:pt x="180324" y="79705"/>
                    <a:pt x="173557" y="85636"/>
                  </a:cubicBezTo>
                  <a:cubicBezTo>
                    <a:pt x="166357" y="91948"/>
                    <a:pt x="163808" y="101834"/>
                    <a:pt x="167057" y="110845"/>
                  </a:cubicBezTo>
                  <a:lnTo>
                    <a:pt x="163976" y="111813"/>
                  </a:lnTo>
                  <a:cubicBezTo>
                    <a:pt x="161264" y="104174"/>
                    <a:pt x="162206" y="95982"/>
                    <a:pt x="166259" y="89343"/>
                  </a:cubicBezTo>
                  <a:lnTo>
                    <a:pt x="171329" y="83298"/>
                  </a:lnTo>
                  <a:cubicBezTo>
                    <a:pt x="175158" y="79908"/>
                    <a:pt x="179826" y="77708"/>
                    <a:pt x="184774" y="76800"/>
                  </a:cubicBezTo>
                  <a:close/>
                  <a:moveTo>
                    <a:pt x="179076" y="24908"/>
                  </a:moveTo>
                  <a:cubicBezTo>
                    <a:pt x="173882" y="25821"/>
                    <a:pt x="169065" y="28595"/>
                    <a:pt x="165693" y="33023"/>
                  </a:cubicBezTo>
                  <a:lnTo>
                    <a:pt x="165081" y="32645"/>
                  </a:lnTo>
                  <a:lnTo>
                    <a:pt x="164343" y="33841"/>
                  </a:lnTo>
                  <a:lnTo>
                    <a:pt x="159156" y="28989"/>
                  </a:lnTo>
                  <a:cubicBezTo>
                    <a:pt x="147650" y="21890"/>
                    <a:pt x="132568" y="25462"/>
                    <a:pt x="125468" y="36968"/>
                  </a:cubicBezTo>
                  <a:cubicBezTo>
                    <a:pt x="125028" y="37682"/>
                    <a:pt x="124628" y="38410"/>
                    <a:pt x="124607" y="39302"/>
                  </a:cubicBezTo>
                  <a:cubicBezTo>
                    <a:pt x="121192" y="53871"/>
                    <a:pt x="126621" y="67918"/>
                    <a:pt x="137512" y="72288"/>
                  </a:cubicBezTo>
                  <a:lnTo>
                    <a:pt x="136408" y="75373"/>
                  </a:lnTo>
                  <a:cubicBezTo>
                    <a:pt x="125065" y="70889"/>
                    <a:pt x="118824" y="57470"/>
                    <a:pt x="120792" y="42874"/>
                  </a:cubicBezTo>
                  <a:cubicBezTo>
                    <a:pt x="110219" y="38045"/>
                    <a:pt x="97555" y="41998"/>
                    <a:pt x="91229" y="52250"/>
                  </a:cubicBezTo>
                  <a:cubicBezTo>
                    <a:pt x="86215" y="60377"/>
                    <a:pt x="87164" y="68019"/>
                    <a:pt x="90995" y="75559"/>
                  </a:cubicBezTo>
                  <a:cubicBezTo>
                    <a:pt x="88405" y="77546"/>
                    <a:pt x="86197" y="80074"/>
                    <a:pt x="84391" y="83001"/>
                  </a:cubicBezTo>
                  <a:cubicBezTo>
                    <a:pt x="75261" y="97799"/>
                    <a:pt x="79855" y="117197"/>
                    <a:pt x="94653" y="126328"/>
                  </a:cubicBezTo>
                  <a:cubicBezTo>
                    <a:pt x="99603" y="129383"/>
                    <a:pt x="105068" y="130901"/>
                    <a:pt x="110449" y="130283"/>
                  </a:cubicBezTo>
                  <a:cubicBezTo>
                    <a:pt x="111461" y="121556"/>
                    <a:pt x="114239" y="112980"/>
                    <a:pt x="118788" y="105103"/>
                  </a:cubicBezTo>
                  <a:lnTo>
                    <a:pt x="122060" y="106993"/>
                  </a:lnTo>
                  <a:cubicBezTo>
                    <a:pt x="117549" y="114804"/>
                    <a:pt x="114885" y="123345"/>
                    <a:pt x="114602" y="132066"/>
                  </a:cubicBezTo>
                  <a:cubicBezTo>
                    <a:pt x="118189" y="142541"/>
                    <a:pt x="127538" y="149533"/>
                    <a:pt x="138054" y="150704"/>
                  </a:cubicBezTo>
                  <a:lnTo>
                    <a:pt x="138622" y="157584"/>
                  </a:lnTo>
                  <a:cubicBezTo>
                    <a:pt x="141809" y="168599"/>
                    <a:pt x="152592" y="175355"/>
                    <a:pt x="163536" y="173320"/>
                  </a:cubicBezTo>
                  <a:lnTo>
                    <a:pt x="163736" y="174011"/>
                  </a:lnTo>
                  <a:lnTo>
                    <a:pt x="165086" y="173621"/>
                  </a:lnTo>
                  <a:lnTo>
                    <a:pt x="165671" y="180699"/>
                  </a:lnTo>
                  <a:cubicBezTo>
                    <a:pt x="169429" y="193686"/>
                    <a:pt x="183003" y="201168"/>
                    <a:pt x="195990" y="197411"/>
                  </a:cubicBezTo>
                  <a:cubicBezTo>
                    <a:pt x="196796" y="197178"/>
                    <a:pt x="197581" y="196907"/>
                    <a:pt x="198196" y="196260"/>
                  </a:cubicBezTo>
                  <a:cubicBezTo>
                    <a:pt x="209934" y="188156"/>
                    <a:pt x="215400" y="175007"/>
                    <a:pt x="211155" y="164763"/>
                  </a:cubicBezTo>
                  <a:cubicBezTo>
                    <a:pt x="205121" y="170199"/>
                    <a:pt x="196738" y="172687"/>
                    <a:pt x="188343" y="171472"/>
                  </a:cubicBezTo>
                  <a:lnTo>
                    <a:pt x="188829" y="168281"/>
                  </a:lnTo>
                  <a:cubicBezTo>
                    <a:pt x="198020" y="169602"/>
                    <a:pt x="207192" y="165939"/>
                    <a:pt x="212635" y="158774"/>
                  </a:cubicBezTo>
                  <a:cubicBezTo>
                    <a:pt x="218427" y="151149"/>
                    <a:pt x="218946" y="140953"/>
                    <a:pt x="213960" y="132774"/>
                  </a:cubicBezTo>
                  <a:lnTo>
                    <a:pt x="216785" y="131210"/>
                  </a:lnTo>
                  <a:cubicBezTo>
                    <a:pt x="222366" y="140465"/>
                    <a:pt x="221779" y="151983"/>
                    <a:pt x="215286" y="160619"/>
                  </a:cubicBezTo>
                  <a:lnTo>
                    <a:pt x="213805" y="162105"/>
                  </a:lnTo>
                  <a:cubicBezTo>
                    <a:pt x="218946" y="172938"/>
                    <a:pt x="214526" y="186813"/>
                    <a:pt x="203421" y="196175"/>
                  </a:cubicBezTo>
                  <a:cubicBezTo>
                    <a:pt x="208012" y="206854"/>
                    <a:pt x="220050" y="212429"/>
                    <a:pt x="231622" y="209082"/>
                  </a:cubicBezTo>
                  <a:cubicBezTo>
                    <a:pt x="239377" y="206838"/>
                    <a:pt x="243741" y="201989"/>
                    <a:pt x="246092" y="195539"/>
                  </a:cubicBezTo>
                  <a:cubicBezTo>
                    <a:pt x="255042" y="199507"/>
                    <a:pt x="265290" y="198199"/>
                    <a:pt x="272958" y="192601"/>
                  </a:cubicBezTo>
                  <a:lnTo>
                    <a:pt x="276795" y="193971"/>
                  </a:lnTo>
                  <a:cubicBezTo>
                    <a:pt x="289009" y="194016"/>
                    <a:pt x="298363" y="193248"/>
                    <a:pt x="304258" y="183694"/>
                  </a:cubicBezTo>
                  <a:cubicBezTo>
                    <a:pt x="309343" y="175453"/>
                    <a:pt x="308953" y="165378"/>
                    <a:pt x="303795" y="157923"/>
                  </a:cubicBezTo>
                  <a:cubicBezTo>
                    <a:pt x="298315" y="164420"/>
                    <a:pt x="291041" y="168177"/>
                    <a:pt x="283702" y="168174"/>
                  </a:cubicBezTo>
                  <a:lnTo>
                    <a:pt x="283555" y="164527"/>
                  </a:lnTo>
                  <a:cubicBezTo>
                    <a:pt x="293404" y="164978"/>
                    <a:pt x="303289" y="157339"/>
                    <a:pt x="308110" y="145450"/>
                  </a:cubicBezTo>
                  <a:cubicBezTo>
                    <a:pt x="311022" y="136198"/>
                    <a:pt x="308752" y="126109"/>
                    <a:pt x="302169" y="119023"/>
                  </a:cubicBezTo>
                  <a:cubicBezTo>
                    <a:pt x="296249" y="127191"/>
                    <a:pt x="286098" y="131525"/>
                    <a:pt x="275782" y="130309"/>
                  </a:cubicBezTo>
                  <a:lnTo>
                    <a:pt x="276183" y="127106"/>
                  </a:lnTo>
                  <a:cubicBezTo>
                    <a:pt x="285405" y="128184"/>
                    <a:pt x="294478" y="124281"/>
                    <a:pt x="299730" y="116974"/>
                  </a:cubicBezTo>
                  <a:lnTo>
                    <a:pt x="300207" y="116045"/>
                  </a:lnTo>
                  <a:cubicBezTo>
                    <a:pt x="300079" y="107222"/>
                    <a:pt x="295342" y="98867"/>
                    <a:pt x="287259" y="93880"/>
                  </a:cubicBezTo>
                  <a:cubicBezTo>
                    <a:pt x="284295" y="92051"/>
                    <a:pt x="281129" y="90828"/>
                    <a:pt x="277855" y="90561"/>
                  </a:cubicBezTo>
                  <a:cubicBezTo>
                    <a:pt x="271916" y="104194"/>
                    <a:pt x="259881" y="112708"/>
                    <a:pt x="248172" y="111695"/>
                  </a:cubicBezTo>
                  <a:cubicBezTo>
                    <a:pt x="248002" y="114741"/>
                    <a:pt x="246936" y="117719"/>
                    <a:pt x="245089" y="120348"/>
                  </a:cubicBezTo>
                  <a:cubicBezTo>
                    <a:pt x="241307" y="125729"/>
                    <a:pt x="234825" y="128827"/>
                    <a:pt x="228007" y="128511"/>
                  </a:cubicBezTo>
                  <a:lnTo>
                    <a:pt x="228158" y="125380"/>
                  </a:lnTo>
                  <a:cubicBezTo>
                    <a:pt x="233848" y="125642"/>
                    <a:pt x="239262" y="123097"/>
                    <a:pt x="242439" y="118667"/>
                  </a:cubicBezTo>
                  <a:cubicBezTo>
                    <a:pt x="244071" y="116391"/>
                    <a:pt x="244987" y="113796"/>
                    <a:pt x="245116" y="111152"/>
                  </a:cubicBezTo>
                  <a:lnTo>
                    <a:pt x="243716" y="110904"/>
                  </a:lnTo>
                  <a:lnTo>
                    <a:pt x="244539" y="108155"/>
                  </a:lnTo>
                  <a:cubicBezTo>
                    <a:pt x="244792" y="106166"/>
                    <a:pt x="244131" y="104285"/>
                    <a:pt x="243078" y="102544"/>
                  </a:cubicBezTo>
                  <a:cubicBezTo>
                    <a:pt x="240257" y="97875"/>
                    <a:pt x="235048" y="94922"/>
                    <a:pt x="229344" y="94755"/>
                  </a:cubicBezTo>
                  <a:lnTo>
                    <a:pt x="229436" y="91621"/>
                  </a:lnTo>
                  <a:cubicBezTo>
                    <a:pt x="236268" y="91821"/>
                    <a:pt x="242499" y="95409"/>
                    <a:pt x="245850" y="101072"/>
                  </a:cubicBezTo>
                  <a:cubicBezTo>
                    <a:pt x="247129" y="103235"/>
                    <a:pt x="247915" y="105575"/>
                    <a:pt x="248037" y="107973"/>
                  </a:cubicBezTo>
                  <a:cubicBezTo>
                    <a:pt x="258268" y="109553"/>
                    <a:pt x="268981" y="102051"/>
                    <a:pt x="274232" y="89778"/>
                  </a:cubicBezTo>
                  <a:cubicBezTo>
                    <a:pt x="278708" y="77339"/>
                    <a:pt x="274020" y="63056"/>
                    <a:pt x="262316" y="55834"/>
                  </a:cubicBezTo>
                  <a:cubicBezTo>
                    <a:pt x="257734" y="53007"/>
                    <a:pt x="252666" y="51626"/>
                    <a:pt x="247691" y="52231"/>
                  </a:cubicBezTo>
                  <a:cubicBezTo>
                    <a:pt x="248705" y="60913"/>
                    <a:pt x="245967" y="69020"/>
                    <a:pt x="239739" y="74185"/>
                  </a:cubicBezTo>
                  <a:lnTo>
                    <a:pt x="237649" y="71664"/>
                  </a:lnTo>
                  <a:cubicBezTo>
                    <a:pt x="244579" y="65918"/>
                    <a:pt x="246481" y="55888"/>
                    <a:pt x="243151" y="45920"/>
                  </a:cubicBezTo>
                  <a:cubicBezTo>
                    <a:pt x="241194" y="40124"/>
                    <a:pt x="237183" y="35004"/>
                    <a:pt x="231542" y="31523"/>
                  </a:cubicBezTo>
                  <a:cubicBezTo>
                    <a:pt x="221392" y="25261"/>
                    <a:pt x="208864" y="26095"/>
                    <a:pt x="199763" y="32668"/>
                  </a:cubicBezTo>
                  <a:lnTo>
                    <a:pt x="194721" y="27952"/>
                  </a:lnTo>
                  <a:cubicBezTo>
                    <a:pt x="189842" y="24941"/>
                    <a:pt x="184271" y="23995"/>
                    <a:pt x="179076" y="24908"/>
                  </a:cubicBezTo>
                  <a:close/>
                  <a:moveTo>
                    <a:pt x="190632" y="62"/>
                  </a:moveTo>
                  <a:cubicBezTo>
                    <a:pt x="300121" y="2329"/>
                    <a:pt x="391248" y="125645"/>
                    <a:pt x="309641" y="225160"/>
                  </a:cubicBezTo>
                  <a:cubicBezTo>
                    <a:pt x="282892" y="251229"/>
                    <a:pt x="279266" y="288859"/>
                    <a:pt x="302841" y="374772"/>
                  </a:cubicBezTo>
                  <a:lnTo>
                    <a:pt x="121266" y="376812"/>
                  </a:lnTo>
                  <a:lnTo>
                    <a:pt x="109025" y="322355"/>
                  </a:lnTo>
                  <a:cubicBezTo>
                    <a:pt x="76580" y="333165"/>
                    <a:pt x="40716" y="329924"/>
                    <a:pt x="28778" y="318327"/>
                  </a:cubicBezTo>
                  <a:cubicBezTo>
                    <a:pt x="22923" y="311868"/>
                    <a:pt x="25422" y="291738"/>
                    <a:pt x="32859" y="276164"/>
                  </a:cubicBezTo>
                  <a:cubicBezTo>
                    <a:pt x="35235" y="270344"/>
                    <a:pt x="23179" y="268321"/>
                    <a:pt x="20618" y="259843"/>
                  </a:cubicBezTo>
                  <a:cubicBezTo>
                    <a:pt x="19440" y="251965"/>
                    <a:pt x="27377" y="251682"/>
                    <a:pt x="30757" y="247602"/>
                  </a:cubicBezTo>
                  <a:lnTo>
                    <a:pt x="18516" y="238938"/>
                  </a:lnTo>
                  <a:cubicBezTo>
                    <a:pt x="12669" y="232923"/>
                    <a:pt x="25811" y="221592"/>
                    <a:pt x="29458" y="212919"/>
                  </a:cubicBezTo>
                  <a:cubicBezTo>
                    <a:pt x="16679" y="208924"/>
                    <a:pt x="7006" y="203466"/>
                    <a:pt x="307" y="196983"/>
                  </a:cubicBezTo>
                  <a:cubicBezTo>
                    <a:pt x="-2572" y="186228"/>
                    <a:pt x="15339" y="171234"/>
                    <a:pt x="31089" y="151672"/>
                  </a:cubicBezTo>
                  <a:cubicBezTo>
                    <a:pt x="47602" y="132201"/>
                    <a:pt x="33821" y="117353"/>
                    <a:pt x="46470" y="75544"/>
                  </a:cubicBezTo>
                  <a:cubicBezTo>
                    <a:pt x="66559" y="23813"/>
                    <a:pt x="114124" y="-1423"/>
                    <a:pt x="190632" y="6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48" name="Rectangle 10"/>
          <p:cNvSpPr/>
          <p:nvPr/>
        </p:nvSpPr>
        <p:spPr>
          <a:xfrm>
            <a:off x="7980668" y="3680635"/>
            <a:ext cx="1219200" cy="1219200"/>
          </a:xfrm>
          <a:prstGeom prst="rect">
            <a:avLst/>
          </a:prstGeom>
          <a:solidFill>
            <a:srgbClr val="45BE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49" name="Rounded Rectangle 51">
            <a:extLst>
              <a:ext uri="{FF2B5EF4-FFF2-40B4-BE49-F238E27FC236}">
                <a16:creationId xmlns:a16="http://schemas.microsoft.com/office/drawing/2014/main" id="{A0F85B75-1FBE-4236-A8C6-4319AF4EFA3E}"/>
              </a:ext>
            </a:extLst>
          </p:cNvPr>
          <p:cNvSpPr/>
          <p:nvPr/>
        </p:nvSpPr>
        <p:spPr>
          <a:xfrm rot="16200000" flipH="1">
            <a:off x="8307877" y="3898312"/>
            <a:ext cx="637827" cy="596341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32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-6067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259" y="78682"/>
            <a:ext cx="10515600" cy="83060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Виды образовательной деятельности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ФГОС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ДО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 двигательная, </a:t>
            </a:r>
          </a:p>
          <a:p>
            <a:pPr marL="0" indent="0">
              <a:buNone/>
            </a:pPr>
            <a:r>
              <a:rPr lang="ru-RU" dirty="0" smtClean="0"/>
              <a:t>2 игровая, </a:t>
            </a:r>
          </a:p>
          <a:p>
            <a:pPr marL="0" indent="0">
              <a:buNone/>
            </a:pPr>
            <a:r>
              <a:rPr lang="ru-RU" dirty="0" smtClean="0"/>
              <a:t>3 коммуникативная, </a:t>
            </a:r>
          </a:p>
          <a:p>
            <a:pPr marL="0" indent="0">
              <a:buNone/>
            </a:pPr>
            <a:r>
              <a:rPr lang="ru-RU" dirty="0" smtClean="0"/>
              <a:t>4 познавательно-исследовательская, </a:t>
            </a:r>
          </a:p>
          <a:p>
            <a:pPr marL="0" indent="0">
              <a:buNone/>
            </a:pPr>
            <a:r>
              <a:rPr lang="ru-RU" dirty="0" smtClean="0"/>
              <a:t>5 восприятие художественной литературы и, фольклора, </a:t>
            </a:r>
          </a:p>
          <a:p>
            <a:pPr marL="0" indent="0">
              <a:buNone/>
            </a:pPr>
            <a:r>
              <a:rPr lang="ru-RU" dirty="0" smtClean="0"/>
              <a:t>6 самообслуживание и элементарный бытовой труд, </a:t>
            </a:r>
          </a:p>
          <a:p>
            <a:pPr marL="0" indent="0">
              <a:buNone/>
            </a:pPr>
            <a:r>
              <a:rPr lang="ru-RU" dirty="0" smtClean="0"/>
              <a:t>7 конструирование из различных материалов, </a:t>
            </a:r>
          </a:p>
          <a:p>
            <a:pPr marL="0" indent="0">
              <a:buNone/>
            </a:pPr>
            <a:r>
              <a:rPr lang="ru-RU" dirty="0" smtClean="0"/>
              <a:t>8 изобразительная, </a:t>
            </a:r>
          </a:p>
          <a:p>
            <a:pPr marL="0" indent="0">
              <a:buNone/>
            </a:pPr>
            <a:r>
              <a:rPr lang="ru-RU" dirty="0" smtClean="0"/>
              <a:t>9 музыкальная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711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/>
          <p:nvPr/>
        </p:nvSpPr>
        <p:spPr>
          <a:xfrm>
            <a:off x="0" y="-6067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9796"/>
          </a:xfrm>
        </p:spPr>
        <p:txBody>
          <a:bodyPr/>
          <a:lstStyle/>
          <a:p>
            <a:pPr eaLnBrk="0" hangingPunct="0"/>
            <a:r>
              <a:rPr lang="ru-RU" sz="2800" b="1" dirty="0">
                <a:solidFill>
                  <a:schemeClr val="bg1"/>
                </a:solidFill>
              </a:rPr>
              <a:t>Возрастные особенности ФГОС ДО</a:t>
            </a:r>
            <a:endParaRPr lang="ru-RU" sz="2667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9349" y="1397780"/>
            <a:ext cx="111372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Образовательная деятельность зависит от возрастных и индивидуальных особенностей детей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1424" y="2660915"/>
            <a:ext cx="111372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dirty="0"/>
              <a:t>младенческий возраст от 2мес-1год</a:t>
            </a:r>
            <a:endParaRPr lang="ru-RU" sz="1867" dirty="0">
              <a:solidFill>
                <a:srgbClr val="595959"/>
              </a:solidFill>
            </a:endParaRPr>
          </a:p>
        </p:txBody>
      </p:sp>
      <p:sp>
        <p:nvSpPr>
          <p:cNvPr id="8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39349" y="2777708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2898" y="3557751"/>
            <a:ext cx="111757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ранний возраст 1-3 года, </a:t>
            </a:r>
          </a:p>
        </p:txBody>
      </p:sp>
      <p:sp>
        <p:nvSpPr>
          <p:cNvPr id="11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39349" y="3542392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11704" y="4334977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1424" y="4334977"/>
            <a:ext cx="2182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дошкольный 3-8 лет</a:t>
            </a:r>
          </a:p>
        </p:txBody>
      </p:sp>
    </p:spTree>
    <p:extLst>
      <p:ext uri="{BB962C8B-B14F-4D97-AF65-F5344CB8AC3E}">
        <p14:creationId xmlns:p14="http://schemas.microsoft.com/office/powerpoint/2010/main" val="2089164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76636" y="0"/>
            <a:ext cx="10128448" cy="1179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Требования к результатам освоения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ФГОС Требования Стандарта к результатам освоения 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ko-KR" altLang="en-US" sz="2667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5619" y="1384268"/>
            <a:ext cx="4128459" cy="96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79052" y="5704748"/>
            <a:ext cx="4128459" cy="960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274131" y="1384268"/>
            <a:ext cx="4128459" cy="9601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274131" y="5716948"/>
            <a:ext cx="4128459" cy="9601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05635" y="2372883"/>
            <a:ext cx="39884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dirty="0"/>
              <a:t>Программы представлены в виде целевых ориентиров дошкольного образования, которые представляют собой социальные и психологические характеристики возможных достижений ребёнка на этапе завершения уровня дошкольного образования.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44139" y="2372883"/>
            <a:ext cx="39884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600" dirty="0" smtClean="0"/>
              <a:t>Настоящие </a:t>
            </a:r>
            <a:r>
              <a:rPr lang="ru-RU" sz="1600" dirty="0"/>
              <a:t>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Целевые </a:t>
            </a:r>
            <a:r>
              <a:rPr lang="ru-RU" sz="1600" dirty="0"/>
              <a:t>ориентиры не подлежат непосредственной оценке. 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Освоение </a:t>
            </a:r>
            <a:r>
              <a:rPr lang="ru-RU" sz="1600" dirty="0"/>
              <a:t>Программы не сопровождается проведением промежуточных аттестаций и итоговой аттестации воспитанников. </a:t>
            </a:r>
          </a:p>
        </p:txBody>
      </p:sp>
      <p:sp>
        <p:nvSpPr>
          <p:cNvPr id="17" name="Parallelogram 15">
            <a:extLst>
              <a:ext uri="{FF2B5EF4-FFF2-40B4-BE49-F238E27FC236}">
                <a16:creationId xmlns:a16="http://schemas.microsoft.com/office/drawing/2014/main" id="{896AFBFF-F567-4122-831C-8A513ACD4D61}"/>
              </a:ext>
            </a:extLst>
          </p:cNvPr>
          <p:cNvSpPr/>
          <p:nvPr/>
        </p:nvSpPr>
        <p:spPr>
          <a:xfrm rot="16200000">
            <a:off x="8928793" y="1631498"/>
            <a:ext cx="545207" cy="59016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18" name="Rounded Rectangle 51">
            <a:extLst>
              <a:ext uri="{FF2B5EF4-FFF2-40B4-BE49-F238E27FC236}">
                <a16:creationId xmlns:a16="http://schemas.microsoft.com/office/drawing/2014/main" id="{A0F85B75-1FBE-4236-A8C6-4319AF4EFA3E}"/>
              </a:ext>
            </a:extLst>
          </p:cNvPr>
          <p:cNvSpPr/>
          <p:nvPr/>
        </p:nvSpPr>
        <p:spPr>
          <a:xfrm rot="16200000" flipH="1">
            <a:off x="4343328" y="1695543"/>
            <a:ext cx="490649" cy="462075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F07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90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/>
          <p:nvPr/>
        </p:nvSpPr>
        <p:spPr>
          <a:xfrm>
            <a:off x="0" y="-6067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9796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ru-RU" sz="2800" b="1" dirty="0">
                <a:solidFill>
                  <a:schemeClr val="bg1"/>
                </a:solidFill>
              </a:rPr>
              <a:t>Требования к условиям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ФГОС ДО</a:t>
            </a:r>
            <a:endParaRPr lang="ru-RU" sz="2667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1959" y="1509259"/>
            <a:ext cx="41675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ru-RU" sz="2000" dirty="0" smtClean="0"/>
              <a:t>психолого-педагогические условия, </a:t>
            </a:r>
            <a:endParaRPr lang="ru-RU" sz="1867" dirty="0">
              <a:solidFill>
                <a:srgbClr val="595959"/>
              </a:solidFill>
            </a:endParaRPr>
          </a:p>
        </p:txBody>
      </p:sp>
      <p:sp>
        <p:nvSpPr>
          <p:cNvPr id="8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94552" y="1464627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959" y="2406116"/>
            <a:ext cx="11175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кадровые </a:t>
            </a:r>
            <a:r>
              <a:rPr lang="ru-RU" sz="2000" dirty="0"/>
              <a:t>условия, </a:t>
            </a:r>
          </a:p>
          <a:p>
            <a:endParaRPr lang="ru-RU" sz="2000" dirty="0"/>
          </a:p>
        </p:txBody>
      </p:sp>
      <p:sp>
        <p:nvSpPr>
          <p:cNvPr id="11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59307" y="2365151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45BE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39349" y="3315737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22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1959" y="3339365"/>
            <a:ext cx="3667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материально-технические </a:t>
            </a:r>
            <a:r>
              <a:rPr lang="ru-RU" dirty="0" smtClean="0"/>
              <a:t>условия,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1959" y="4387999"/>
            <a:ext cx="4726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финансовые условия реализации </a:t>
            </a:r>
            <a:r>
              <a:rPr lang="ru-RU" dirty="0" smtClean="0"/>
              <a:t>программы,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1959" y="5330170"/>
            <a:ext cx="3811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предметно-пространственная </a:t>
            </a:r>
            <a:r>
              <a:rPr lang="ru-RU" dirty="0" smtClean="0"/>
              <a:t>среда.</a:t>
            </a:r>
            <a:endParaRPr lang="ru-RU" dirty="0"/>
          </a:p>
        </p:txBody>
      </p:sp>
      <p:sp>
        <p:nvSpPr>
          <p:cNvPr id="15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39349" y="4345560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F0A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21640" y="5375383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317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31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/>
          <p:nvPr/>
        </p:nvSpPr>
        <p:spPr>
          <a:xfrm>
            <a:off x="0" y="-63688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979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Проектирование образовательной программы в соответствие с ФГОС ДО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1959" y="1282907"/>
            <a:ext cx="110753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Образовательные программы </a:t>
            </a:r>
            <a:r>
              <a:rPr lang="ru-RU" sz="2000" b="1" dirty="0"/>
              <a:t>дошкольного образования разрабатываются и утверждаются организацией, осуществляющей образовательную деятельность, </a:t>
            </a:r>
            <a:r>
              <a:rPr lang="ru-RU" sz="2000" b="1" dirty="0">
                <a:solidFill>
                  <a:srgbClr val="FF0000"/>
                </a:solidFill>
              </a:rPr>
              <a:t>в соответствии с ФГОС дошкольного образования и с учетом соответствующих Примерных основных образовательных программ дошкольного образования. </a:t>
            </a:r>
          </a:p>
        </p:txBody>
      </p:sp>
      <p:sp>
        <p:nvSpPr>
          <p:cNvPr id="8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94552" y="1464627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94552" y="3097353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22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83441" y="2952833"/>
            <a:ext cx="96950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Примерные основные ОП включаются по результатам экспертизы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>
                <a:solidFill>
                  <a:srgbClr val="FF0000"/>
                </a:solidFill>
              </a:rPr>
              <a:t>реестр Примерных </a:t>
            </a:r>
            <a:r>
              <a:rPr lang="ru-RU" b="1" dirty="0"/>
              <a:t>основных ОП, являющихся государственной информационной системой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83441" y="4234701"/>
            <a:ext cx="10273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Примерная основная образовательная программа дошкольного образования-одобрена решением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федерального </a:t>
            </a:r>
            <a:r>
              <a:rPr lang="ru-RU" b="1" dirty="0">
                <a:solidFill>
                  <a:srgbClr val="FF0000"/>
                </a:solidFill>
              </a:rPr>
              <a:t>учебно-методического объединения по общему образованию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протокол от 20 мая 2015 г. № 2/15) </a:t>
            </a:r>
          </a:p>
        </p:txBody>
      </p:sp>
      <p:sp>
        <p:nvSpPr>
          <p:cNvPr id="15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39349" y="4345560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F0A3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40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423" y="-103263"/>
            <a:ext cx="8169998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Структура программы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61424" y="1740062"/>
            <a:ext cx="2759043" cy="1124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Организационный </a:t>
            </a:r>
          </a:p>
          <a:p>
            <a:endParaRPr lang="ru-RU" sz="1400" dirty="0"/>
          </a:p>
        </p:txBody>
      </p:sp>
      <p:sp>
        <p:nvSpPr>
          <p:cNvPr id="5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2921777" y="2432611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1609" y="1798750"/>
            <a:ext cx="1384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Целевой </a:t>
            </a:r>
            <a:endParaRPr lang="ru-RU" sz="24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721303" y="2434799"/>
            <a:ext cx="4855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Дополнительный раздел- краткая презентация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07417" y="179874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Содержательный</a:t>
            </a:r>
          </a:p>
        </p:txBody>
      </p:sp>
      <p:sp>
        <p:nvSpPr>
          <p:cNvPr id="13" name="Oval 18"/>
          <p:cNvSpPr/>
          <p:nvPr/>
        </p:nvSpPr>
        <p:spPr>
          <a:xfrm>
            <a:off x="1373423" y="1354566"/>
            <a:ext cx="360000" cy="360000"/>
          </a:xfrm>
          <a:prstGeom prst="ellipse">
            <a:avLst/>
          </a:prstGeom>
          <a:solidFill>
            <a:srgbClr val="45BEC6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 smtClean="0"/>
              <a:t>1</a:t>
            </a:r>
            <a:endParaRPr lang="ko-KR" altLang="en-US" sz="1400" b="1" dirty="0"/>
          </a:p>
        </p:txBody>
      </p:sp>
      <p:sp>
        <p:nvSpPr>
          <p:cNvPr id="14" name="Oval 18"/>
          <p:cNvSpPr/>
          <p:nvPr/>
        </p:nvSpPr>
        <p:spPr>
          <a:xfrm>
            <a:off x="9441420" y="1357313"/>
            <a:ext cx="360000" cy="360000"/>
          </a:xfrm>
          <a:prstGeom prst="ellipse">
            <a:avLst/>
          </a:prstGeom>
          <a:solidFill>
            <a:srgbClr val="F0A35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sz="1400" b="1" dirty="0"/>
              <a:t>3</a:t>
            </a:r>
            <a:endParaRPr lang="ko-KR" altLang="en-US" sz="1400" b="1" dirty="0"/>
          </a:p>
        </p:txBody>
      </p:sp>
      <p:sp>
        <p:nvSpPr>
          <p:cNvPr id="15" name="Oval 18"/>
          <p:cNvSpPr/>
          <p:nvPr/>
        </p:nvSpPr>
        <p:spPr>
          <a:xfrm>
            <a:off x="5198955" y="1349626"/>
            <a:ext cx="360000" cy="360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sz="1400" b="1" dirty="0"/>
              <a:t>2</a:t>
            </a:r>
            <a:endParaRPr lang="ko-KR" altLang="en-US" sz="1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07169" y="3321893"/>
            <a:ext cx="5593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Требования к структуре образовательной программы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603689" y="4208987"/>
            <a:ext cx="3596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ФГОС </a:t>
            </a:r>
            <a:r>
              <a:rPr lang="ru-RU" dirty="0" smtClean="0"/>
              <a:t>обязательная часть </a:t>
            </a:r>
          </a:p>
          <a:p>
            <a:pPr algn="ctr"/>
            <a:r>
              <a:rPr lang="ru-RU" dirty="0" smtClean="0"/>
              <a:t>( </a:t>
            </a:r>
            <a:r>
              <a:rPr lang="ru-RU" dirty="0"/>
              <a:t>не менее 60% от общего объема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149244" y="4208987"/>
            <a:ext cx="5066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Часть формируемой </a:t>
            </a:r>
            <a:r>
              <a:rPr lang="ru-RU" dirty="0"/>
              <a:t>участником образовательных отношений (не более 40</a:t>
            </a:r>
            <a:r>
              <a:rPr lang="ru-RU" dirty="0" smtClean="0"/>
              <a:t>%)</a:t>
            </a:r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401777" y="3691225"/>
            <a:ext cx="1798089" cy="517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375288" y="3748665"/>
            <a:ext cx="1798089" cy="517762"/>
          </a:xfrm>
          <a:prstGeom prst="downArrow">
            <a:avLst/>
          </a:prstGeom>
          <a:solidFill>
            <a:srgbClr val="F0A3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83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408"/>
            <a:ext cx="10515600" cy="721291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Рабочая программа педагога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Федеральный закон РФ от 29.12.2012 г. № 273-ФЗ «Об образовании в Российской Федерации» </a:t>
            </a:r>
          </a:p>
          <a:p>
            <a:pPr>
              <a:buNone/>
            </a:pPr>
            <a:r>
              <a:rPr lang="ru-RU" b="1" dirty="0" smtClean="0"/>
              <a:t>Ст.48 «Педагогические работники обязаны: осуществлять свою деятельность на высоком профессиональном уровне, обеспечивать в полном объеме реализацию (предмета, курса, образовательной области) </a:t>
            </a:r>
            <a:r>
              <a:rPr lang="ru-RU" b="1" dirty="0" smtClean="0">
                <a:solidFill>
                  <a:srgbClr val="C00000"/>
                </a:solidFill>
              </a:rPr>
              <a:t>в соответствии с утвержденной рабочей программой….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358200" y="3228953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358200" y="2287289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08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63498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Общие требования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1872" y="1000107"/>
            <a:ext cx="9979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Рабочая программа – обязательный педагогический документ, обеспечивает систему образовательной работы с детьми по реализации образовательной программы дошкольного образования (адаптированной образовательной программы).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71873" y="4069881"/>
            <a:ext cx="9681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Разработчики рабочей программы – все педагоги ДОУ (воспитатели, музыкальные руководители, инструкторы по </a:t>
            </a:r>
            <a:r>
              <a:rPr lang="ru-RU" dirty="0" err="1"/>
              <a:t>физ.культуре</a:t>
            </a:r>
            <a:r>
              <a:rPr lang="ru-RU" dirty="0"/>
              <a:t>, педагоги-психологи, учителя-логопеды, учителя-дефектологи, педагоги дополнительного образования).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71872" y="2534994"/>
            <a:ext cx="98441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ДОУ разрабатывается Положение о рабочей программе </a:t>
            </a:r>
          </a:p>
          <a:p>
            <a:pPr>
              <a:buNone/>
            </a:pPr>
            <a:r>
              <a:rPr lang="ru-RU" dirty="0"/>
              <a:t>(образец оформления, сроки реализации, структура рабочей программы, внесение изменений, хранение и др.) </a:t>
            </a:r>
          </a:p>
        </p:txBody>
      </p:sp>
      <p:sp>
        <p:nvSpPr>
          <p:cNvPr id="8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349544" y="1221772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358598" y="4179158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Donut 24">
            <a:extLst>
              <a:ext uri="{FF2B5EF4-FFF2-40B4-BE49-F238E27FC236}">
                <a16:creationId xmlns:a16="http://schemas.microsoft.com/office/drawing/2014/main" id="{8BF50A0A-454E-454B-A449-67B53A854FB1}"/>
              </a:ext>
            </a:extLst>
          </p:cNvPr>
          <p:cNvSpPr/>
          <p:nvPr/>
        </p:nvSpPr>
        <p:spPr>
          <a:xfrm>
            <a:off x="358200" y="2731274"/>
            <a:ext cx="480000" cy="480000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60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4835"/>
            <a:ext cx="12192000" cy="113957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5993" y="197182"/>
            <a:ext cx="10958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2400" b="1" dirty="0">
                <a:solidFill>
                  <a:schemeClr val="bg1"/>
                </a:solidFill>
              </a:rPr>
              <a:t>Конвенция ООН о правах ребенка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98086" y="4550461"/>
            <a:ext cx="10600374" cy="11127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Состоит </a:t>
            </a:r>
            <a:r>
              <a:rPr lang="ru-RU" sz="2000" dirty="0"/>
              <a:t>из 54 статей, каждая из которых описывает определенное право. Конвенция признает ребенком лицо, не достигшее 18 </a:t>
            </a:r>
            <a:r>
              <a:rPr lang="ru-RU" sz="2000" dirty="0" smtClean="0"/>
              <a:t>лет.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8086" y="2429600"/>
            <a:ext cx="6474682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dirty="0"/>
              <a:t>Ратифицирована всеми странами, кроме США.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9504" y="3352292"/>
            <a:ext cx="11042256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indent="-359991"/>
            <a:r>
              <a:rPr lang="ru-RU" sz="2000" dirty="0" smtClean="0"/>
              <a:t>Специализированный </a:t>
            </a:r>
            <a:r>
              <a:rPr lang="ru-RU" sz="2000" dirty="0"/>
              <a:t>юридический документ, который играет международную роль и предопределяет права несовершеннолетних детей, которые должны быть гарантированы в странах-участницах подписания документа</a:t>
            </a:r>
            <a:endParaRPr lang="ru-RU" sz="1867" dirty="0">
              <a:solidFill>
                <a:srgbClr val="59595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2978" y="1378966"/>
            <a:ext cx="10831516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dirty="0"/>
              <a:t>Одобрена Генеральной Ассамблеей ООН 25.11.1989 года. Вступила в силу для СССР и Российской Федерации 15.09.1990 года.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55286" y="117155"/>
            <a:ext cx="875597" cy="875597"/>
            <a:chOff x="120396" y="1264622"/>
            <a:chExt cx="875597" cy="875597"/>
          </a:xfrm>
        </p:grpSpPr>
        <p:sp>
          <p:nvSpPr>
            <p:cNvPr id="15" name="Oval 18"/>
            <p:cNvSpPr/>
            <p:nvPr/>
          </p:nvSpPr>
          <p:spPr>
            <a:xfrm>
              <a:off x="120396" y="1264622"/>
              <a:ext cx="875597" cy="87559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4" name="Rounded Rectangle 5">
              <a:extLst>
                <a:ext uri="{FF2B5EF4-FFF2-40B4-BE49-F238E27FC236}">
                  <a16:creationId xmlns:a16="http://schemas.microsoft.com/office/drawing/2014/main" id="{D5559164-2C48-4BD0-9228-7B2DA83637C5}"/>
                </a:ext>
              </a:extLst>
            </p:cNvPr>
            <p:cNvSpPr/>
            <p:nvPr/>
          </p:nvSpPr>
          <p:spPr>
            <a:xfrm flipH="1">
              <a:off x="347909" y="1537395"/>
              <a:ext cx="459495" cy="379055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25763" y="1273657"/>
            <a:ext cx="875597" cy="875597"/>
            <a:chOff x="123314" y="4757580"/>
            <a:chExt cx="875597" cy="875597"/>
          </a:xfrm>
        </p:grpSpPr>
        <p:sp>
          <p:nvSpPr>
            <p:cNvPr id="16" name="Oval 19"/>
            <p:cNvSpPr/>
            <p:nvPr/>
          </p:nvSpPr>
          <p:spPr>
            <a:xfrm>
              <a:off x="123314" y="4757580"/>
              <a:ext cx="875597" cy="875597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312870" y="4964341"/>
              <a:ext cx="490649" cy="462075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74747" y="3396196"/>
            <a:ext cx="875597" cy="875597"/>
            <a:chOff x="125763" y="3598007"/>
            <a:chExt cx="875597" cy="875597"/>
          </a:xfrm>
        </p:grpSpPr>
        <p:sp>
          <p:nvSpPr>
            <p:cNvPr id="14" name="Oval 17"/>
            <p:cNvSpPr/>
            <p:nvPr/>
          </p:nvSpPr>
          <p:spPr>
            <a:xfrm>
              <a:off x="125763" y="3598007"/>
              <a:ext cx="875597" cy="875597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6" name="Teardrop 1">
              <a:extLst>
                <a:ext uri="{FF2B5EF4-FFF2-40B4-BE49-F238E27FC236}">
                  <a16:creationId xmlns:a16="http://schemas.microsoft.com/office/drawing/2014/main" id="{1927BE5C-41E4-4FD8-BC5E-81B932461939}"/>
                </a:ext>
              </a:extLst>
            </p:cNvPr>
            <p:cNvSpPr/>
            <p:nvPr/>
          </p:nvSpPr>
          <p:spPr>
            <a:xfrm rot="18805991">
              <a:off x="306952" y="3832313"/>
              <a:ext cx="502483" cy="49724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67156" y="2371686"/>
            <a:ext cx="875597" cy="875597"/>
            <a:chOff x="144683" y="2486101"/>
            <a:chExt cx="875597" cy="875597"/>
          </a:xfrm>
        </p:grpSpPr>
        <p:sp>
          <p:nvSpPr>
            <p:cNvPr id="17" name="Oval 20"/>
            <p:cNvSpPr/>
            <p:nvPr/>
          </p:nvSpPr>
          <p:spPr>
            <a:xfrm>
              <a:off x="144683" y="2486101"/>
              <a:ext cx="875597" cy="875597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7" name="Oval 35">
              <a:extLst>
                <a:ext uri="{FF2B5EF4-FFF2-40B4-BE49-F238E27FC236}">
                  <a16:creationId xmlns:a16="http://schemas.microsoft.com/office/drawing/2014/main" id="{97660676-8DB8-41F5-9DB2-49881CD0B2D6}"/>
                </a:ext>
              </a:extLst>
            </p:cNvPr>
            <p:cNvSpPr/>
            <p:nvPr/>
          </p:nvSpPr>
          <p:spPr>
            <a:xfrm>
              <a:off x="400015" y="2680463"/>
              <a:ext cx="386141" cy="486875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74746" y="4643138"/>
            <a:ext cx="875597" cy="875597"/>
            <a:chOff x="139858" y="5838068"/>
            <a:chExt cx="875597" cy="875597"/>
          </a:xfrm>
        </p:grpSpPr>
        <p:sp>
          <p:nvSpPr>
            <p:cNvPr id="22" name="Oval 19"/>
            <p:cNvSpPr/>
            <p:nvPr/>
          </p:nvSpPr>
          <p:spPr>
            <a:xfrm>
              <a:off x="139858" y="5838068"/>
              <a:ext cx="875597" cy="87559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8" name="Parallelogram 15">
              <a:extLst>
                <a:ext uri="{FF2B5EF4-FFF2-40B4-BE49-F238E27FC236}">
                  <a16:creationId xmlns:a16="http://schemas.microsoft.com/office/drawing/2014/main" id="{896AFBFF-F567-4122-831C-8A513ACD4D61}"/>
                </a:ext>
              </a:extLst>
            </p:cNvPr>
            <p:cNvSpPr/>
            <p:nvPr/>
          </p:nvSpPr>
          <p:spPr>
            <a:xfrm rot="16200000">
              <a:off x="285590" y="5980783"/>
              <a:ext cx="545207" cy="590167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027776" y="5827859"/>
            <a:ext cx="10988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Когда страна подписывает эту Конвенцию, она принимает на себя </a:t>
            </a:r>
          </a:p>
          <a:p>
            <a:r>
              <a:rPr lang="ru-RU" dirty="0"/>
              <a:t>обязанность предоставления этих прав всем детям без исключения.</a:t>
            </a:r>
          </a:p>
        </p:txBody>
      </p:sp>
      <p:sp>
        <p:nvSpPr>
          <p:cNvPr id="29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249504" y="5812841"/>
            <a:ext cx="586084" cy="66134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641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/>
        </p:nvSpPr>
        <p:spPr>
          <a:xfrm>
            <a:off x="0" y="0"/>
            <a:ext cx="12192000" cy="1000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2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Структура рабочей программы педагога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49378"/>
            <a:ext cx="10515600" cy="4927585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Титульный лист </a:t>
            </a:r>
          </a:p>
          <a:p>
            <a:r>
              <a:rPr lang="ru-RU" dirty="0" smtClean="0"/>
              <a:t>Целевой раздел </a:t>
            </a:r>
          </a:p>
          <a:p>
            <a:pPr>
              <a:buNone/>
            </a:pPr>
            <a:r>
              <a:rPr lang="ru-RU" dirty="0" smtClean="0"/>
              <a:t>(пояснительная записка; целевые ориентиры освоения воспитанниками ОП) </a:t>
            </a:r>
          </a:p>
          <a:p>
            <a:r>
              <a:rPr lang="ru-RU" dirty="0" smtClean="0"/>
              <a:t>Содержательный раздел (содержание образовательной работы, перспективное планирование, модель организаации образовательной работы, формы работы) </a:t>
            </a:r>
          </a:p>
          <a:p>
            <a:r>
              <a:rPr lang="ru-RU" dirty="0" smtClean="0"/>
              <a:t>Организационный раздел (условия реализации ОП ДО) </a:t>
            </a:r>
          </a:p>
          <a:p>
            <a:r>
              <a:rPr lang="ru-RU" dirty="0" smtClean="0"/>
              <a:t>В содержание включается учебный план, расписание (непрерывной образовательной деятельности, занятий)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3507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8867"/>
            <a:ext cx="12192000" cy="960000"/>
          </a:xfrm>
          <a:prstGeom prst="rect">
            <a:avLst/>
          </a:prstGeom>
          <a:solidFill>
            <a:srgbClr val="F07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/>
              <a:t>Где можно ознакомиться с </a:t>
            </a:r>
            <a:r>
              <a:rPr lang="ru-RU" sz="2400" b="1" dirty="0" smtClean="0"/>
              <a:t>рабочими программами педагогов</a:t>
            </a:r>
            <a:endParaRPr lang="ru-RU" sz="2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Block Arc 14">
            <a:extLst>
              <a:ext uri="{FF2B5EF4-FFF2-40B4-BE49-F238E27FC236}">
                <a16:creationId xmlns:a16="http://schemas.microsoft.com/office/drawing/2014/main" id="{6AC5AE3A-94A0-448E-BB40-F534B002DA60}"/>
              </a:ext>
            </a:extLst>
          </p:cNvPr>
          <p:cNvSpPr/>
          <p:nvPr/>
        </p:nvSpPr>
        <p:spPr>
          <a:xfrm rot="16200000">
            <a:off x="5768068" y="1279486"/>
            <a:ext cx="516648" cy="516988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535204" y="2034280"/>
            <a:ext cx="3121592" cy="6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/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Сайт нашего детского сада -  </a:t>
            </a: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https://ds20spb.ru/</a:t>
            </a:r>
            <a:endParaRPr lang="ru-RU" sz="1867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0" t="6601" r="16960"/>
          <a:stretch/>
        </p:blipFill>
        <p:spPr>
          <a:xfrm>
            <a:off x="870290" y="1279656"/>
            <a:ext cx="3124911" cy="4343287"/>
          </a:xfrm>
          <a:prstGeom prst="rect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36" name="Rectangle 7">
            <a:extLst>
              <a:ext uri="{FF2B5EF4-FFF2-40B4-BE49-F238E27FC236}">
                <a16:creationId xmlns:a16="http://schemas.microsoft.com/office/drawing/2014/main" id="{D5EBEC76-3404-4A32-A8FC-951D9522304F}"/>
              </a:ext>
            </a:extLst>
          </p:cNvPr>
          <p:cNvSpPr/>
          <p:nvPr/>
        </p:nvSpPr>
        <p:spPr>
          <a:xfrm rot="3187427">
            <a:off x="513776" y="170274"/>
            <a:ext cx="254891" cy="576876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057584" y="4614233"/>
            <a:ext cx="3815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Копия каждой рабочей программы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20018" y="3454973"/>
            <a:ext cx="429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Аннотация </a:t>
            </a:r>
            <a:r>
              <a:rPr lang="ru-RU" b="1" dirty="0"/>
              <a:t>каждой рабочей программы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656344" y="2218946"/>
            <a:ext cx="2499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Раздел «Образование»</a:t>
            </a:r>
            <a:endParaRPr lang="ru-RU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7758820" y="2218946"/>
            <a:ext cx="597529" cy="39750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9546413" y="2764324"/>
            <a:ext cx="460795" cy="68002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9546413" y="3934210"/>
            <a:ext cx="460795" cy="68002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15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235487" y="900345"/>
            <a:ext cx="3207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Проекты в области 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образования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0522" y="1922620"/>
            <a:ext cx="3637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Ориентиры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современной педагогики</a:t>
            </a:r>
          </a:p>
        </p:txBody>
      </p:sp>
    </p:spTree>
    <p:extLst>
      <p:ext uri="{BB962C8B-B14F-4D97-AF65-F5344CB8AC3E}">
        <p14:creationId xmlns:p14="http://schemas.microsoft.com/office/powerpoint/2010/main" val="274454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4835"/>
            <a:ext cx="12192000" cy="113957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95993" y="197182"/>
            <a:ext cx="10958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2400" b="1" dirty="0">
                <a:solidFill>
                  <a:schemeClr val="bg1"/>
                </a:solidFill>
              </a:rPr>
              <a:t>Национальный проект «Образование»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2978" y="1201428"/>
            <a:ext cx="10831516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Нацпроект «Образование»: ответственные за реализацию: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куратор национального проекта – заместитель председателя правительства РФ Татьяна Голикова;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национального проекта – министр просвещения РФ Сергей Кравцов.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55286" y="117155"/>
            <a:ext cx="875597" cy="875597"/>
            <a:chOff x="120396" y="1264622"/>
            <a:chExt cx="875597" cy="875597"/>
          </a:xfrm>
        </p:grpSpPr>
        <p:sp>
          <p:nvSpPr>
            <p:cNvPr id="15" name="Oval 18"/>
            <p:cNvSpPr/>
            <p:nvPr/>
          </p:nvSpPr>
          <p:spPr>
            <a:xfrm>
              <a:off x="120396" y="1264622"/>
              <a:ext cx="875597" cy="87559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4" name="Rounded Rectangle 5">
              <a:extLst>
                <a:ext uri="{FF2B5EF4-FFF2-40B4-BE49-F238E27FC236}">
                  <a16:creationId xmlns:a16="http://schemas.microsoft.com/office/drawing/2014/main" id="{D5559164-2C48-4BD0-9228-7B2DA83637C5}"/>
                </a:ext>
              </a:extLst>
            </p:cNvPr>
            <p:cNvSpPr/>
            <p:nvPr/>
          </p:nvSpPr>
          <p:spPr>
            <a:xfrm flipH="1">
              <a:off x="347909" y="1537395"/>
              <a:ext cx="459495" cy="379055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25763" y="1273657"/>
            <a:ext cx="875597" cy="875597"/>
            <a:chOff x="123314" y="4757580"/>
            <a:chExt cx="875597" cy="875597"/>
          </a:xfrm>
        </p:grpSpPr>
        <p:sp>
          <p:nvSpPr>
            <p:cNvPr id="16" name="Oval 19"/>
            <p:cNvSpPr/>
            <p:nvPr/>
          </p:nvSpPr>
          <p:spPr>
            <a:xfrm>
              <a:off x="123314" y="4757580"/>
              <a:ext cx="875597" cy="875597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312870" y="4964341"/>
              <a:ext cx="490649" cy="462075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18881" y="3469732"/>
            <a:ext cx="875597" cy="875597"/>
            <a:chOff x="125763" y="3598007"/>
            <a:chExt cx="875597" cy="875597"/>
          </a:xfrm>
        </p:grpSpPr>
        <p:sp>
          <p:nvSpPr>
            <p:cNvPr id="14" name="Oval 17"/>
            <p:cNvSpPr/>
            <p:nvPr/>
          </p:nvSpPr>
          <p:spPr>
            <a:xfrm>
              <a:off x="125763" y="3598007"/>
              <a:ext cx="875597" cy="875597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6" name="Teardrop 1">
              <a:extLst>
                <a:ext uri="{FF2B5EF4-FFF2-40B4-BE49-F238E27FC236}">
                  <a16:creationId xmlns:a16="http://schemas.microsoft.com/office/drawing/2014/main" id="{1927BE5C-41E4-4FD8-BC5E-81B932461939}"/>
                </a:ext>
              </a:extLst>
            </p:cNvPr>
            <p:cNvSpPr/>
            <p:nvPr/>
          </p:nvSpPr>
          <p:spPr>
            <a:xfrm rot="18805991">
              <a:off x="306952" y="3832313"/>
              <a:ext cx="502483" cy="49724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55282" y="2481302"/>
            <a:ext cx="875597" cy="875597"/>
            <a:chOff x="144683" y="2486101"/>
            <a:chExt cx="875597" cy="875597"/>
          </a:xfrm>
        </p:grpSpPr>
        <p:sp>
          <p:nvSpPr>
            <p:cNvPr id="17" name="Oval 20"/>
            <p:cNvSpPr/>
            <p:nvPr/>
          </p:nvSpPr>
          <p:spPr>
            <a:xfrm>
              <a:off x="144683" y="2486101"/>
              <a:ext cx="875597" cy="875597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7" name="Oval 35">
              <a:extLst>
                <a:ext uri="{FF2B5EF4-FFF2-40B4-BE49-F238E27FC236}">
                  <a16:creationId xmlns:a16="http://schemas.microsoft.com/office/drawing/2014/main" id="{97660676-8DB8-41F5-9DB2-49881CD0B2D6}"/>
                </a:ext>
              </a:extLst>
            </p:cNvPr>
            <p:cNvSpPr/>
            <p:nvPr/>
          </p:nvSpPr>
          <p:spPr>
            <a:xfrm>
              <a:off x="400015" y="2680463"/>
              <a:ext cx="386141" cy="486875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18881" y="4503507"/>
            <a:ext cx="875597" cy="875597"/>
            <a:chOff x="139858" y="5838068"/>
            <a:chExt cx="875597" cy="875597"/>
          </a:xfrm>
        </p:grpSpPr>
        <p:sp>
          <p:nvSpPr>
            <p:cNvPr id="22" name="Oval 19"/>
            <p:cNvSpPr/>
            <p:nvPr/>
          </p:nvSpPr>
          <p:spPr>
            <a:xfrm>
              <a:off x="139858" y="5838068"/>
              <a:ext cx="875597" cy="87559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8" name="Parallelogram 15">
              <a:extLst>
                <a:ext uri="{FF2B5EF4-FFF2-40B4-BE49-F238E27FC236}">
                  <a16:creationId xmlns:a16="http://schemas.microsoft.com/office/drawing/2014/main" id="{896AFBFF-F567-4122-831C-8A513ACD4D61}"/>
                </a:ext>
              </a:extLst>
            </p:cNvPr>
            <p:cNvSpPr/>
            <p:nvPr/>
          </p:nvSpPr>
          <p:spPr>
            <a:xfrm rot="16200000">
              <a:off x="285590" y="5980783"/>
              <a:ext cx="545207" cy="590167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29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258705" y="5417847"/>
            <a:ext cx="325799" cy="33067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2443" y="249011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 начала: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2019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Год окончания: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2024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Статус проекта: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Реализуется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41913" y="3567199"/>
            <a:ext cx="569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Паспорт проекта утверждён: 24 декабря 2018 года.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92324" y="5278674"/>
            <a:ext cx="100081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глобальной конкурентоспособности российского образования, вхождение РФ в число 10 ведущих стран мира по качеству общего образования.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гармонично развитой и социально ответственной личности на основе духовно-нравственных ценностей народов РФ, исторических и национально-культурных традиций.</a:t>
            </a:r>
          </a:p>
        </p:txBody>
      </p:sp>
      <p:sp>
        <p:nvSpPr>
          <p:cNvPr id="30" name="Frame 17">
            <a:extLst>
              <a:ext uri="{FF2B5EF4-FFF2-40B4-BE49-F238E27FC236}">
                <a16:creationId xmlns:a16="http://schemas.microsoft.com/office/drawing/2014/main" id="{8AFF86F7-8CCA-437F-B4B1-01AC42CBEF8D}"/>
              </a:ext>
            </a:extLst>
          </p:cNvPr>
          <p:cNvSpPr/>
          <p:nvPr/>
        </p:nvSpPr>
        <p:spPr>
          <a:xfrm>
            <a:off x="1266525" y="6001911"/>
            <a:ext cx="325799" cy="33067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17730" y="4655953"/>
            <a:ext cx="5906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Цели национального проекта РФ «Образование»:</a:t>
            </a:r>
          </a:p>
        </p:txBody>
      </p:sp>
    </p:spTree>
    <p:extLst>
      <p:ext uri="{BB962C8B-B14F-4D97-AF65-F5344CB8AC3E}">
        <p14:creationId xmlns:p14="http://schemas.microsoft.com/office/powerpoint/2010/main" val="163016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/>
          <p:nvPr/>
        </p:nvSpPr>
        <p:spPr>
          <a:xfrm>
            <a:off x="0" y="-14834"/>
            <a:ext cx="12192000" cy="93350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5591"/>
            <a:ext cx="11972658" cy="7744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Задачи национального проекта РФ «Образование»:</a:t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30096" y="918673"/>
            <a:ext cx="11597894" cy="59393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</a:t>
            </a:r>
          </a:p>
          <a:p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эффективной системы выявления, поддержки и развития способностей и талантов у детей и молодёжи, основанной на принципах справедливости, всеобщности и направленной на самоопределение и профессиональную ориентацию всех обучающихся.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раннего развития детей в возрасте до трёх лет, реализация программы психолого-педагогической, методической и консультативной помощи родителям детей, получающих дошкольное образование в семье.</a:t>
            </a:r>
          </a:p>
          <a:p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Создание к 2024 году современной и безопасной цифровой образовательной среды, обеспечивающей высокое качество и доступность образования всех видов и уровней.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3519" y="1218780"/>
            <a:ext cx="875597" cy="948677"/>
            <a:chOff x="144683" y="2486101"/>
            <a:chExt cx="875597" cy="875597"/>
          </a:xfrm>
        </p:grpSpPr>
        <p:sp>
          <p:nvSpPr>
            <p:cNvPr id="5" name="Oval 20"/>
            <p:cNvSpPr/>
            <p:nvPr/>
          </p:nvSpPr>
          <p:spPr>
            <a:xfrm>
              <a:off x="144683" y="2486101"/>
              <a:ext cx="875597" cy="875597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6" name="Oval 35">
              <a:extLst>
                <a:ext uri="{FF2B5EF4-FFF2-40B4-BE49-F238E27FC236}">
                  <a16:creationId xmlns:a16="http://schemas.microsoft.com/office/drawing/2014/main" id="{97660676-8DB8-41F5-9DB2-49881CD0B2D6}"/>
                </a:ext>
              </a:extLst>
            </p:cNvPr>
            <p:cNvSpPr/>
            <p:nvPr/>
          </p:nvSpPr>
          <p:spPr>
            <a:xfrm>
              <a:off x="400015" y="2680463"/>
              <a:ext cx="386141" cy="486875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6719" y="2585623"/>
            <a:ext cx="875597" cy="875597"/>
            <a:chOff x="144683" y="2486101"/>
            <a:chExt cx="875597" cy="875597"/>
          </a:xfrm>
        </p:grpSpPr>
        <p:sp>
          <p:nvSpPr>
            <p:cNvPr id="8" name="Oval 20"/>
            <p:cNvSpPr/>
            <p:nvPr/>
          </p:nvSpPr>
          <p:spPr>
            <a:xfrm>
              <a:off x="144683" y="2486101"/>
              <a:ext cx="875597" cy="875597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9" name="Oval 35">
              <a:extLst>
                <a:ext uri="{FF2B5EF4-FFF2-40B4-BE49-F238E27FC236}">
                  <a16:creationId xmlns:a16="http://schemas.microsoft.com/office/drawing/2014/main" id="{97660676-8DB8-41F5-9DB2-49881CD0B2D6}"/>
                </a:ext>
              </a:extLst>
            </p:cNvPr>
            <p:cNvSpPr/>
            <p:nvPr/>
          </p:nvSpPr>
          <p:spPr>
            <a:xfrm>
              <a:off x="400015" y="2680463"/>
              <a:ext cx="386141" cy="486875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4122" y="4214302"/>
            <a:ext cx="875597" cy="875597"/>
            <a:chOff x="144683" y="2486101"/>
            <a:chExt cx="875597" cy="875597"/>
          </a:xfrm>
        </p:grpSpPr>
        <p:sp>
          <p:nvSpPr>
            <p:cNvPr id="11" name="Oval 20"/>
            <p:cNvSpPr/>
            <p:nvPr/>
          </p:nvSpPr>
          <p:spPr>
            <a:xfrm>
              <a:off x="144683" y="2486101"/>
              <a:ext cx="875597" cy="875597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12" name="Oval 35">
              <a:extLst>
                <a:ext uri="{FF2B5EF4-FFF2-40B4-BE49-F238E27FC236}">
                  <a16:creationId xmlns:a16="http://schemas.microsoft.com/office/drawing/2014/main" id="{97660676-8DB8-41F5-9DB2-49881CD0B2D6}"/>
                </a:ext>
              </a:extLst>
            </p:cNvPr>
            <p:cNvSpPr/>
            <p:nvPr/>
          </p:nvSpPr>
          <p:spPr>
            <a:xfrm>
              <a:off x="400015" y="2680463"/>
              <a:ext cx="386141" cy="486875"/>
            </a:xfrm>
            <a:custGeom>
              <a:avLst/>
              <a:gdLst/>
              <a:ahLst/>
              <a:cxnLst/>
              <a:rect l="l" t="t" r="r" b="b"/>
              <a:pathLst>
                <a:path w="2548531" h="3213371">
                  <a:moveTo>
                    <a:pt x="792000" y="2498954"/>
                  </a:moveTo>
                  <a:lnTo>
                    <a:pt x="792000" y="2641726"/>
                  </a:lnTo>
                  <a:cubicBezTo>
                    <a:pt x="463357" y="2661706"/>
                    <a:pt x="216000" y="2748872"/>
                    <a:pt x="216000" y="2853371"/>
                  </a:cubicBezTo>
                  <a:cubicBezTo>
                    <a:pt x="216000" y="2972665"/>
                    <a:pt x="538355" y="3069371"/>
                    <a:pt x="936000" y="3069371"/>
                  </a:cubicBezTo>
                  <a:cubicBezTo>
                    <a:pt x="1333645" y="3069371"/>
                    <a:pt x="1656000" y="2972665"/>
                    <a:pt x="1656000" y="2853371"/>
                  </a:cubicBezTo>
                  <a:cubicBezTo>
                    <a:pt x="1656000" y="2748872"/>
                    <a:pt x="1408644" y="2661706"/>
                    <a:pt x="1080000" y="2641726"/>
                  </a:cubicBezTo>
                  <a:lnTo>
                    <a:pt x="1080000" y="2498954"/>
                  </a:lnTo>
                  <a:cubicBezTo>
                    <a:pt x="1528614" y="2524263"/>
                    <a:pt x="1872000" y="2673393"/>
                    <a:pt x="1872000" y="2853371"/>
                  </a:cubicBezTo>
                  <a:cubicBezTo>
                    <a:pt x="1872000" y="3052194"/>
                    <a:pt x="1452939" y="3213371"/>
                    <a:pt x="936000" y="3213371"/>
                  </a:cubicBezTo>
                  <a:cubicBezTo>
                    <a:pt x="419061" y="3213371"/>
                    <a:pt x="0" y="3052194"/>
                    <a:pt x="0" y="2853371"/>
                  </a:cubicBezTo>
                  <a:cubicBezTo>
                    <a:pt x="0" y="2673393"/>
                    <a:pt x="343386" y="2524263"/>
                    <a:pt x="792000" y="2498954"/>
                  </a:cubicBezTo>
                  <a:close/>
                  <a:moveTo>
                    <a:pt x="2190403" y="180020"/>
                  </a:moveTo>
                  <a:cubicBezTo>
                    <a:pt x="2388233" y="180020"/>
                    <a:pt x="2548531" y="236495"/>
                    <a:pt x="2548531" y="306081"/>
                  </a:cubicBezTo>
                  <a:lnTo>
                    <a:pt x="2548531" y="1314569"/>
                  </a:lnTo>
                  <a:cubicBezTo>
                    <a:pt x="2548531" y="1244983"/>
                    <a:pt x="2388233" y="1188508"/>
                    <a:pt x="2190403" y="1188508"/>
                  </a:cubicBezTo>
                  <a:cubicBezTo>
                    <a:pt x="1992574" y="1188508"/>
                    <a:pt x="1832276" y="1244983"/>
                    <a:pt x="1832276" y="1314569"/>
                  </a:cubicBezTo>
                  <a:cubicBezTo>
                    <a:pt x="1832276" y="1384155"/>
                    <a:pt x="1671978" y="1440630"/>
                    <a:pt x="1474148" y="1440630"/>
                  </a:cubicBezTo>
                  <a:cubicBezTo>
                    <a:pt x="1276318" y="1440630"/>
                    <a:pt x="1116020" y="1384155"/>
                    <a:pt x="1116020" y="1314569"/>
                  </a:cubicBezTo>
                  <a:lnTo>
                    <a:pt x="1116020" y="306081"/>
                  </a:lnTo>
                  <a:cubicBezTo>
                    <a:pt x="1116020" y="375667"/>
                    <a:pt x="1276318" y="432142"/>
                    <a:pt x="1474148" y="432142"/>
                  </a:cubicBezTo>
                  <a:cubicBezTo>
                    <a:pt x="1671978" y="432142"/>
                    <a:pt x="1832276" y="375667"/>
                    <a:pt x="1832276" y="306081"/>
                  </a:cubicBezTo>
                  <a:cubicBezTo>
                    <a:pt x="1832276" y="236495"/>
                    <a:pt x="1992574" y="180020"/>
                    <a:pt x="2190403" y="180020"/>
                  </a:cubicBezTo>
                  <a:close/>
                  <a:moveTo>
                    <a:pt x="936000" y="0"/>
                  </a:moveTo>
                  <a:cubicBezTo>
                    <a:pt x="1035422" y="0"/>
                    <a:pt x="1116020" y="80598"/>
                    <a:pt x="1116020" y="180020"/>
                  </a:cubicBezTo>
                  <a:cubicBezTo>
                    <a:pt x="1116020" y="246019"/>
                    <a:pt x="1080504" y="303723"/>
                    <a:pt x="1026000" y="332457"/>
                  </a:cubicBezTo>
                  <a:lnTo>
                    <a:pt x="1026000" y="2887874"/>
                  </a:lnTo>
                  <a:lnTo>
                    <a:pt x="846000" y="2887874"/>
                  </a:lnTo>
                  <a:lnTo>
                    <a:pt x="846000" y="332457"/>
                  </a:lnTo>
                  <a:cubicBezTo>
                    <a:pt x="791497" y="303723"/>
                    <a:pt x="755980" y="246019"/>
                    <a:pt x="755980" y="180020"/>
                  </a:cubicBezTo>
                  <a:cubicBezTo>
                    <a:pt x="755980" y="80598"/>
                    <a:pt x="836578" y="0"/>
                    <a:pt x="936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2062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0627" y="1086416"/>
            <a:ext cx="10515600" cy="54164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национальной системы профессионального роста педагогических работников, охватывающей не менее 50 процентов учителей общеобразовательных организаций.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Модернизация профессионального образования, в том числе посредством внедрения адаптивных, практико-ориентированных и гибких образовательных программ.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условий для развития наставничества, поддержки общественных инициатив и проектов, в том числе в сфере добровольчества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волонтёрства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системы профессиональных конкурсов в целях предоставления гражданам возможностей для профессионального и карьерного роста.</a:t>
            </a:r>
          </a:p>
          <a:p>
            <a:endParaRPr lang="ru-RU" dirty="0"/>
          </a:p>
        </p:txBody>
      </p:sp>
      <p:sp>
        <p:nvSpPr>
          <p:cNvPr id="4" name="Rectangle 4"/>
          <p:cNvSpPr/>
          <p:nvPr/>
        </p:nvSpPr>
        <p:spPr>
          <a:xfrm>
            <a:off x="0" y="-14834"/>
            <a:ext cx="12192000" cy="933508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работники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69586" y="1019723"/>
            <a:ext cx="875597" cy="875597"/>
            <a:chOff x="123314" y="4757580"/>
            <a:chExt cx="875597" cy="875597"/>
          </a:xfrm>
        </p:grpSpPr>
        <p:sp>
          <p:nvSpPr>
            <p:cNvPr id="6" name="Oval 19"/>
            <p:cNvSpPr/>
            <p:nvPr/>
          </p:nvSpPr>
          <p:spPr>
            <a:xfrm>
              <a:off x="123314" y="4757580"/>
              <a:ext cx="875597" cy="875597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7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312870" y="4964341"/>
              <a:ext cx="490649" cy="462075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78163" y="2282147"/>
            <a:ext cx="875597" cy="875597"/>
            <a:chOff x="123314" y="4757580"/>
            <a:chExt cx="875597" cy="875597"/>
          </a:xfrm>
        </p:grpSpPr>
        <p:sp>
          <p:nvSpPr>
            <p:cNvPr id="9" name="Oval 19"/>
            <p:cNvSpPr/>
            <p:nvPr/>
          </p:nvSpPr>
          <p:spPr>
            <a:xfrm>
              <a:off x="123314" y="4757580"/>
              <a:ext cx="875597" cy="875597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10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312870" y="4964341"/>
              <a:ext cx="490649" cy="462075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92973" y="3498660"/>
            <a:ext cx="875597" cy="875597"/>
            <a:chOff x="123314" y="4757580"/>
            <a:chExt cx="875597" cy="875597"/>
          </a:xfrm>
        </p:grpSpPr>
        <p:sp>
          <p:nvSpPr>
            <p:cNvPr id="12" name="Oval 19"/>
            <p:cNvSpPr/>
            <p:nvPr/>
          </p:nvSpPr>
          <p:spPr>
            <a:xfrm>
              <a:off x="123314" y="4757580"/>
              <a:ext cx="875597" cy="875597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13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312870" y="4964341"/>
              <a:ext cx="490649" cy="462075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92973" y="4790929"/>
            <a:ext cx="875597" cy="875597"/>
            <a:chOff x="123314" y="4757580"/>
            <a:chExt cx="875597" cy="875597"/>
          </a:xfrm>
        </p:grpSpPr>
        <p:sp>
          <p:nvSpPr>
            <p:cNvPr id="15" name="Oval 19"/>
            <p:cNvSpPr/>
            <p:nvPr/>
          </p:nvSpPr>
          <p:spPr>
            <a:xfrm>
              <a:off x="123314" y="4757580"/>
              <a:ext cx="875597" cy="875597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16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312870" y="4964341"/>
              <a:ext cx="490649" cy="462075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2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9" y="7845"/>
            <a:ext cx="12192000" cy="1357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52994" y="44497"/>
            <a:ext cx="10958501" cy="1241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2400" dirty="0">
                <a:solidFill>
                  <a:schemeClr val="bg1"/>
                </a:solidFill>
              </a:rPr>
              <a:t>Федеральные проекты, действующие в рамках нацпроекта «Образование» </a:t>
            </a:r>
          </a:p>
          <a:p>
            <a:pPr algn="ctr" hangingPunct="0"/>
            <a:r>
              <a:rPr lang="ru-RU" sz="2400" dirty="0" smtClean="0">
                <a:solidFill>
                  <a:schemeClr val="bg1"/>
                </a:solidFill>
              </a:rPr>
              <a:t>с </a:t>
            </a:r>
            <a:r>
              <a:rPr lang="ru-RU" sz="2400" dirty="0">
                <a:solidFill>
                  <a:schemeClr val="bg1"/>
                </a:solidFill>
              </a:rPr>
              <a:t>01.01.2021:</a:t>
            </a:r>
            <a:br>
              <a:rPr lang="ru-RU" sz="2400" dirty="0">
                <a:solidFill>
                  <a:schemeClr val="bg1"/>
                </a:solidFill>
              </a:rPr>
            </a:br>
            <a:endParaRPr lang="ko-KR" altLang="en-US" sz="2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ounded Rectangle 51">
            <a:extLst>
              <a:ext uri="{FF2B5EF4-FFF2-40B4-BE49-F238E27FC236}">
                <a16:creationId xmlns:a16="http://schemas.microsoft.com/office/drawing/2014/main" id="{A0F85B75-1FBE-4236-A8C6-4319AF4EFA3E}"/>
              </a:ext>
            </a:extLst>
          </p:cNvPr>
          <p:cNvSpPr/>
          <p:nvPr/>
        </p:nvSpPr>
        <p:spPr>
          <a:xfrm rot="16200000" flipH="1">
            <a:off x="145293" y="66677"/>
            <a:ext cx="895588" cy="89949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32986" y="4493757"/>
            <a:ext cx="704151" cy="807017"/>
            <a:chOff x="104893" y="4320515"/>
            <a:chExt cx="656698" cy="656698"/>
          </a:xfrm>
        </p:grpSpPr>
        <p:sp>
          <p:nvSpPr>
            <p:cNvPr id="22" name="Oval 19"/>
            <p:cNvSpPr/>
            <p:nvPr/>
          </p:nvSpPr>
          <p:spPr>
            <a:xfrm>
              <a:off x="104893" y="4320515"/>
              <a:ext cx="656698" cy="65669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4" name="Rounded Rectangle 5">
              <a:extLst>
                <a:ext uri="{FF2B5EF4-FFF2-40B4-BE49-F238E27FC236}">
                  <a16:creationId xmlns:a16="http://schemas.microsoft.com/office/drawing/2014/main" id="{D5559164-2C48-4BD0-9228-7B2DA83637C5}"/>
                </a:ext>
              </a:extLst>
            </p:cNvPr>
            <p:cNvSpPr/>
            <p:nvPr/>
          </p:nvSpPr>
          <p:spPr>
            <a:xfrm flipH="1">
              <a:off x="263366" y="4481967"/>
              <a:ext cx="344621" cy="284291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31510" y="2909786"/>
            <a:ext cx="753785" cy="740655"/>
            <a:chOff x="94322" y="2731952"/>
            <a:chExt cx="656698" cy="656698"/>
          </a:xfrm>
        </p:grpSpPr>
        <p:sp>
          <p:nvSpPr>
            <p:cNvPr id="14" name="Oval 17"/>
            <p:cNvSpPr/>
            <p:nvPr/>
          </p:nvSpPr>
          <p:spPr>
            <a:xfrm>
              <a:off x="94322" y="2731952"/>
              <a:ext cx="656698" cy="656698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240265" y="2853489"/>
              <a:ext cx="367987" cy="346556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80679" y="3699555"/>
            <a:ext cx="666333" cy="706259"/>
            <a:chOff x="92485" y="3568185"/>
            <a:chExt cx="656698" cy="656698"/>
          </a:xfrm>
        </p:grpSpPr>
        <p:sp>
          <p:nvSpPr>
            <p:cNvPr id="16" name="Oval 19"/>
            <p:cNvSpPr/>
            <p:nvPr/>
          </p:nvSpPr>
          <p:spPr>
            <a:xfrm>
              <a:off x="92485" y="3568185"/>
              <a:ext cx="656698" cy="656698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6" name="Teardrop 1">
              <a:extLst>
                <a:ext uri="{FF2B5EF4-FFF2-40B4-BE49-F238E27FC236}">
                  <a16:creationId xmlns:a16="http://schemas.microsoft.com/office/drawing/2014/main" id="{1927BE5C-41E4-4FD8-BC5E-81B932461939}"/>
                </a:ext>
              </a:extLst>
            </p:cNvPr>
            <p:cNvSpPr/>
            <p:nvPr/>
          </p:nvSpPr>
          <p:spPr>
            <a:xfrm rot="18805991">
              <a:off x="244811" y="3721276"/>
              <a:ext cx="376862" cy="37293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Oval 20"/>
          <p:cNvSpPr/>
          <p:nvPr/>
        </p:nvSpPr>
        <p:spPr>
          <a:xfrm>
            <a:off x="213334" y="2116143"/>
            <a:ext cx="743457" cy="758419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7" name="Oval 35">
            <a:extLst>
              <a:ext uri="{FF2B5EF4-FFF2-40B4-BE49-F238E27FC236}">
                <a16:creationId xmlns:a16="http://schemas.microsoft.com/office/drawing/2014/main" id="{97660676-8DB8-41F5-9DB2-49881CD0B2D6}"/>
              </a:ext>
            </a:extLst>
          </p:cNvPr>
          <p:cNvSpPr/>
          <p:nvPr/>
        </p:nvSpPr>
        <p:spPr>
          <a:xfrm>
            <a:off x="405395" y="2338999"/>
            <a:ext cx="327867" cy="421717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56343" y="1364861"/>
            <a:ext cx="778771" cy="710033"/>
            <a:chOff x="92485" y="971332"/>
            <a:chExt cx="656698" cy="656698"/>
          </a:xfrm>
        </p:grpSpPr>
        <p:sp>
          <p:nvSpPr>
            <p:cNvPr id="15" name="Oval 18"/>
            <p:cNvSpPr/>
            <p:nvPr/>
          </p:nvSpPr>
          <p:spPr>
            <a:xfrm>
              <a:off x="92485" y="971332"/>
              <a:ext cx="656698" cy="65669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8" name="Parallelogram 15">
              <a:extLst>
                <a:ext uri="{FF2B5EF4-FFF2-40B4-BE49-F238E27FC236}">
                  <a16:creationId xmlns:a16="http://schemas.microsoft.com/office/drawing/2014/main" id="{896AFBFF-F567-4122-831C-8A513ACD4D61}"/>
                </a:ext>
              </a:extLst>
            </p:cNvPr>
            <p:cNvSpPr/>
            <p:nvPr/>
          </p:nvSpPr>
          <p:spPr>
            <a:xfrm rot="16200000">
              <a:off x="214192" y="1063022"/>
              <a:ext cx="408905" cy="442625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122224" y="1448667"/>
            <a:ext cx="3721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«Цифровая образовательная среда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33052" y="2384238"/>
            <a:ext cx="107373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«Современная школа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dirty="0">
              <a:solidFill>
                <a:srgbClr val="595959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69459" y="3101698"/>
            <a:ext cx="27235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«Успех каждого ребёнка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dirty="0">
              <a:solidFill>
                <a:srgbClr val="59595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55511" y="3827084"/>
            <a:ext cx="30815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«Молодые профессионалы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b="1" dirty="0">
                <a:solidFill>
                  <a:srgbClr val="595959"/>
                </a:solidFill>
              </a:rPr>
              <a:t> 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22185" y="5640128"/>
            <a:ext cx="2758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«Социальная активность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22185" y="4586770"/>
            <a:ext cx="3902419" cy="1405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«Патриотическое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воспитание граждан Российской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altLang="ru-RU" sz="5333" dirty="0">
              <a:latin typeface="Georgia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41011" y="5405897"/>
            <a:ext cx="704151" cy="807017"/>
            <a:chOff x="7056107" y="3614081"/>
            <a:chExt cx="704151" cy="807017"/>
          </a:xfrm>
        </p:grpSpPr>
        <p:sp>
          <p:nvSpPr>
            <p:cNvPr id="38" name="Oval 19"/>
            <p:cNvSpPr/>
            <p:nvPr/>
          </p:nvSpPr>
          <p:spPr>
            <a:xfrm>
              <a:off x="7056107" y="3614081"/>
              <a:ext cx="704151" cy="807017"/>
            </a:xfrm>
            <a:prstGeom prst="ellipse">
              <a:avLst/>
            </a:prstGeom>
            <a:solidFill>
              <a:srgbClr val="7030A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39" name="Rounded Rectangle 5">
              <a:extLst>
                <a:ext uri="{FF2B5EF4-FFF2-40B4-BE49-F238E27FC236}">
                  <a16:creationId xmlns:a16="http://schemas.microsoft.com/office/drawing/2014/main" id="{D5559164-2C48-4BD0-9228-7B2DA83637C5}"/>
                </a:ext>
              </a:extLst>
            </p:cNvPr>
            <p:cNvSpPr/>
            <p:nvPr/>
          </p:nvSpPr>
          <p:spPr>
            <a:xfrm flipH="1">
              <a:off x="7223420" y="3883503"/>
              <a:ext cx="369523" cy="349365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64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4835"/>
            <a:ext cx="12192000" cy="13570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52994" y="44497"/>
            <a:ext cx="10958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sz="2400" b="1" dirty="0">
                <a:solidFill>
                  <a:schemeClr val="bg1"/>
                </a:solidFill>
              </a:rPr>
              <a:t>В Санкт-Петербурге реализуется 5 региональных проектов Санкт-Петербурга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ounded Rectangle 51">
            <a:extLst>
              <a:ext uri="{FF2B5EF4-FFF2-40B4-BE49-F238E27FC236}">
                <a16:creationId xmlns:a16="http://schemas.microsoft.com/office/drawing/2014/main" id="{A0F85B75-1FBE-4236-A8C6-4319AF4EFA3E}"/>
              </a:ext>
            </a:extLst>
          </p:cNvPr>
          <p:cNvSpPr/>
          <p:nvPr/>
        </p:nvSpPr>
        <p:spPr>
          <a:xfrm rot="16200000" flipH="1">
            <a:off x="145293" y="66677"/>
            <a:ext cx="895588" cy="899492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>
              <a:solidFill>
                <a:schemeClr val="tx1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232986" y="4493757"/>
            <a:ext cx="704151" cy="807017"/>
            <a:chOff x="104893" y="4320515"/>
            <a:chExt cx="656698" cy="656698"/>
          </a:xfrm>
        </p:grpSpPr>
        <p:sp>
          <p:nvSpPr>
            <p:cNvPr id="22" name="Oval 19"/>
            <p:cNvSpPr/>
            <p:nvPr/>
          </p:nvSpPr>
          <p:spPr>
            <a:xfrm>
              <a:off x="104893" y="4320515"/>
              <a:ext cx="656698" cy="656698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4" name="Rounded Rectangle 5">
              <a:extLst>
                <a:ext uri="{FF2B5EF4-FFF2-40B4-BE49-F238E27FC236}">
                  <a16:creationId xmlns:a16="http://schemas.microsoft.com/office/drawing/2014/main" id="{D5559164-2C48-4BD0-9228-7B2DA83637C5}"/>
                </a:ext>
              </a:extLst>
            </p:cNvPr>
            <p:cNvSpPr/>
            <p:nvPr/>
          </p:nvSpPr>
          <p:spPr>
            <a:xfrm flipH="1">
              <a:off x="263366" y="4481967"/>
              <a:ext cx="344621" cy="284291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31510" y="2909786"/>
            <a:ext cx="753785" cy="740655"/>
            <a:chOff x="94322" y="2731952"/>
            <a:chExt cx="656698" cy="656698"/>
          </a:xfrm>
        </p:grpSpPr>
        <p:sp>
          <p:nvSpPr>
            <p:cNvPr id="14" name="Oval 17"/>
            <p:cNvSpPr/>
            <p:nvPr/>
          </p:nvSpPr>
          <p:spPr>
            <a:xfrm>
              <a:off x="94322" y="2731952"/>
              <a:ext cx="656698" cy="656698"/>
            </a:xfrm>
            <a:prstGeom prst="ellipse">
              <a:avLst/>
            </a:prstGeom>
            <a:solidFill>
              <a:schemeClr val="accent3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A0F85B75-1FBE-4236-A8C6-4319AF4EFA3E}"/>
                </a:ext>
              </a:extLst>
            </p:cNvPr>
            <p:cNvSpPr/>
            <p:nvPr/>
          </p:nvSpPr>
          <p:spPr>
            <a:xfrm rot="16200000" flipH="1">
              <a:off x="240265" y="2853489"/>
              <a:ext cx="367987" cy="346556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80679" y="3699555"/>
            <a:ext cx="666333" cy="706259"/>
            <a:chOff x="92485" y="3568185"/>
            <a:chExt cx="656698" cy="656698"/>
          </a:xfrm>
        </p:grpSpPr>
        <p:sp>
          <p:nvSpPr>
            <p:cNvPr id="16" name="Oval 19"/>
            <p:cNvSpPr/>
            <p:nvPr/>
          </p:nvSpPr>
          <p:spPr>
            <a:xfrm>
              <a:off x="92485" y="3568185"/>
              <a:ext cx="656698" cy="656698"/>
            </a:xfrm>
            <a:prstGeom prst="ellipse">
              <a:avLst/>
            </a:prstGeom>
            <a:solidFill>
              <a:schemeClr val="accent4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6" name="Teardrop 1">
              <a:extLst>
                <a:ext uri="{FF2B5EF4-FFF2-40B4-BE49-F238E27FC236}">
                  <a16:creationId xmlns:a16="http://schemas.microsoft.com/office/drawing/2014/main" id="{1927BE5C-41E4-4FD8-BC5E-81B932461939}"/>
                </a:ext>
              </a:extLst>
            </p:cNvPr>
            <p:cNvSpPr/>
            <p:nvPr/>
          </p:nvSpPr>
          <p:spPr>
            <a:xfrm rot="18805991">
              <a:off x="244811" y="3721276"/>
              <a:ext cx="376862" cy="37293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Oval 20"/>
          <p:cNvSpPr/>
          <p:nvPr/>
        </p:nvSpPr>
        <p:spPr>
          <a:xfrm>
            <a:off x="213334" y="2116143"/>
            <a:ext cx="743457" cy="758419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400" dirty="0"/>
          </a:p>
        </p:txBody>
      </p:sp>
      <p:sp>
        <p:nvSpPr>
          <p:cNvPr id="27" name="Oval 35">
            <a:extLst>
              <a:ext uri="{FF2B5EF4-FFF2-40B4-BE49-F238E27FC236}">
                <a16:creationId xmlns:a16="http://schemas.microsoft.com/office/drawing/2014/main" id="{97660676-8DB8-41F5-9DB2-49881CD0B2D6}"/>
              </a:ext>
            </a:extLst>
          </p:cNvPr>
          <p:cNvSpPr/>
          <p:nvPr/>
        </p:nvSpPr>
        <p:spPr>
          <a:xfrm>
            <a:off x="405395" y="2338999"/>
            <a:ext cx="327867" cy="421717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156343" y="1364861"/>
            <a:ext cx="778771" cy="710033"/>
            <a:chOff x="92485" y="971332"/>
            <a:chExt cx="656698" cy="656698"/>
          </a:xfrm>
        </p:grpSpPr>
        <p:sp>
          <p:nvSpPr>
            <p:cNvPr id="15" name="Oval 18"/>
            <p:cNvSpPr/>
            <p:nvPr/>
          </p:nvSpPr>
          <p:spPr>
            <a:xfrm>
              <a:off x="92485" y="971332"/>
              <a:ext cx="656698" cy="65669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  <p:sp>
          <p:nvSpPr>
            <p:cNvPr id="28" name="Parallelogram 15">
              <a:extLst>
                <a:ext uri="{FF2B5EF4-FFF2-40B4-BE49-F238E27FC236}">
                  <a16:creationId xmlns:a16="http://schemas.microsoft.com/office/drawing/2014/main" id="{896AFBFF-F567-4122-831C-8A513ACD4D61}"/>
                </a:ext>
              </a:extLst>
            </p:cNvPr>
            <p:cNvSpPr/>
            <p:nvPr/>
          </p:nvSpPr>
          <p:spPr>
            <a:xfrm rot="16200000">
              <a:off x="214192" y="1063022"/>
              <a:ext cx="408905" cy="442625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400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152994" y="46073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hlinkClick r:id="rId2"/>
              </a:rPr>
              <a:t>Региональный проект «Патриотическое воспитание граждан Российской Федерации»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52994" y="356213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hlinkClick r:id="rId3"/>
              </a:rPr>
              <a:t>Региональный проект «Молодые профессионалы (Повышение конкурентоспособности профессионального образования)»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65114" y="3034776"/>
            <a:ext cx="6131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4"/>
              </a:rPr>
              <a:t>Региональный проект «Цифровая образовательная среда»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8852" y="2226332"/>
            <a:ext cx="5036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5"/>
              </a:rPr>
              <a:t>Региональный проект «Успех каждого ребенка»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65114" y="1535211"/>
            <a:ext cx="474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hlinkClick r:id="rId6"/>
              </a:rPr>
              <a:t>Региональный проект «Современная школа»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7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1867</Words>
  <Application>Microsoft Office PowerPoint</Application>
  <PresentationFormat>Широкоэкранный</PresentationFormat>
  <Paragraphs>233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맑은 고딕</vt:lpstr>
      <vt:lpstr>Arial</vt:lpstr>
      <vt:lpstr>Calibri</vt:lpstr>
      <vt:lpstr>Calibri Light</vt:lpstr>
      <vt:lpstr>Georgia</vt:lpstr>
      <vt:lpstr>Times New Roman</vt:lpstr>
      <vt:lpstr>Trebuchet MS</vt:lpstr>
      <vt:lpstr>Тема Office</vt:lpstr>
      <vt:lpstr>Нормативно-правовое обеспечение деятельности воспитателя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национального проекта РФ «Образование»: </vt:lpstr>
      <vt:lpstr>Презентация PowerPoint</vt:lpstr>
      <vt:lpstr>Презентация PowerPoint</vt:lpstr>
      <vt:lpstr>Презентация PowerPoint</vt:lpstr>
      <vt:lpstr>Основные направления реализации Национальной стратегии</vt:lpstr>
      <vt:lpstr>Нормативные документы, определяющие требования  к переходу на новые образовательные стандарты</vt:lpstr>
      <vt:lpstr>Структура документа ФГОС ДО</vt:lpstr>
      <vt:lpstr>Цели ФГОС ДО</vt:lpstr>
      <vt:lpstr>Задачи ФГОС ДО</vt:lpstr>
      <vt:lpstr>Основные принципы ФГОС ДО</vt:lpstr>
      <vt:lpstr>Теоретические основания ФГОС ДО</vt:lpstr>
      <vt:lpstr>Показатели готовности ДОУ к реализации ФГОС ДО</vt:lpstr>
      <vt:lpstr>Что же изменилось с введением ФГОС ДО?</vt:lpstr>
      <vt:lpstr>Системно-деятельностный подход  к образованию дошкольников </vt:lpstr>
      <vt:lpstr>Процесс вовлечения в деятельность</vt:lpstr>
      <vt:lpstr>Презентация PowerPoint</vt:lpstr>
      <vt:lpstr>Виды образовательной деятельности ФГОС  ДО</vt:lpstr>
      <vt:lpstr>Возрастные особенности ФГОС ДО</vt:lpstr>
      <vt:lpstr>Требования к результатам освоения ФГОС Требования Стандарта к результатам освоения  </vt:lpstr>
      <vt:lpstr>Требования к условиям ФГОС ДО</vt:lpstr>
      <vt:lpstr>Проектирование образовательной программы в соответствие с ФГОС ДО</vt:lpstr>
      <vt:lpstr>Структура программы</vt:lpstr>
      <vt:lpstr>Рабочая программа педагога</vt:lpstr>
      <vt:lpstr>Общие требования</vt:lpstr>
      <vt:lpstr>Структура рабочей программы педагога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деятельности воспитателя</dc:title>
  <dc:creator>Anna</dc:creator>
  <cp:lastModifiedBy>Anna</cp:lastModifiedBy>
  <cp:revision>33</cp:revision>
  <dcterms:created xsi:type="dcterms:W3CDTF">2021-10-02T14:57:12Z</dcterms:created>
  <dcterms:modified xsi:type="dcterms:W3CDTF">2022-01-29T15:09:52Z</dcterms:modified>
</cp:coreProperties>
</file>