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20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D6601-8CD3-466F-BA1F-F16D7406BC82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23E1D-FF66-4D42-A1AD-08D0E44E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0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9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0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1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1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7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5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64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7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4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6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6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7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4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314" y="317666"/>
            <a:ext cx="10018713" cy="762990"/>
          </a:xfrm>
        </p:spPr>
        <p:txBody>
          <a:bodyPr>
            <a:noAutofit/>
          </a:bodyPr>
          <a:lstStyle/>
          <a:p>
            <a:r>
              <a:rPr lang="ru-RU" sz="2400" dirty="0"/>
              <a:t>Санитарно-эпидемиологические требования, направленные на предотвращение вредного воздействия химических </a:t>
            </a:r>
            <a:r>
              <a:rPr lang="ru-RU" sz="2400" dirty="0" smtClean="0"/>
              <a:t>факторов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9423" y="1156360"/>
            <a:ext cx="8075222" cy="3800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Требования к использованию пищевых добавок, и к условиям их хранения (п.4.1)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3211" y="1672195"/>
            <a:ext cx="8858992" cy="548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Требование информировать потребителя о наличии в составе ингредиентов, обладающих аллергенными свойствами (п.4.2).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2535" y="2356510"/>
            <a:ext cx="9167750" cy="11355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Запрет на хранение и изготовление продукции во время мероприятий по дератизации и дезинсекции в производственных помещениях, а также на проведение мероприятий по дезинсекции и дератизации  распыляемыми и рассыпаемыми токсичными химическими веществами в присутствии персонала и посетителей (п.4.4).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4389" y="3655374"/>
            <a:ext cx="944093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Требование к использованию моющих и дезинфицирующих средств, предназначенных для уборки помещений, производственного и санитарного оборудования в соответствии с инструкциями по их применению. Хранение этих средств в специально отведённых местах (п.4.5)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2280" y="4767943"/>
            <a:ext cx="931801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Емкости с рабочими растворами дезинфицирующих, моющих средств должны быть промаркированы с указанием названия средства, его концентрации, даты приготовления, предельного срока годности (при отсутствии оригинальной маркировки на емкости со средством) (п.4.6).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34389" y="5845628"/>
            <a:ext cx="9440935" cy="4007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Использование ртутных термометров при организации общественного питания не допускается (п.4.7)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0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4" y="329541"/>
            <a:ext cx="10018711" cy="727364"/>
          </a:xfrm>
        </p:spPr>
        <p:txBody>
          <a:bodyPr/>
          <a:lstStyle/>
          <a:p>
            <a:r>
              <a:rPr lang="ru-RU" dirty="0" smtClean="0"/>
              <a:t>Документация пищеблока (изменения)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67040"/>
              </p:ext>
            </p:extLst>
          </p:nvPr>
        </p:nvGraphicFramePr>
        <p:xfrm>
          <a:off x="1591294" y="1721109"/>
          <a:ext cx="8815533" cy="2348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9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5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1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Ф.И.О. работника (последнее при наличии)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Должность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Подпись сотрудника об отсутствии признаков инфекционных заболеваний у сотрудника и членов семьи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Подпись сотрудника об отсутствии заболеваний верхних дыхательных путей и гнойничковых заболеваний кожи рук и открытых поверхностей тела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Результат осмотра медицинским работником (ответственным лицом)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(допущен / отстранён)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Подпись медицинского работника (ответственного лица)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4314" y="995350"/>
            <a:ext cx="89225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Гигиенический журнал (сотрудники)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13807" y="2346860"/>
            <a:ext cx="1515897" cy="1096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Раньше «Журнал здоровья» и другая форма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679862"/>
          </a:xfrm>
        </p:spPr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alt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br>
              <a:rPr lang="ru-RU" alt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</a:t>
            </a: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учёта температурного режима холодильного </a:t>
            </a:r>
            <a:r>
              <a:rPr lang="ru-RU" alt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</a:t>
            </a:r>
            <a:r>
              <a:rPr lang="ru-RU" altLang="ru-RU" sz="2000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(новая форма)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360865"/>
              </p:ext>
            </p:extLst>
          </p:nvPr>
        </p:nvGraphicFramePr>
        <p:xfrm>
          <a:off x="1484312" y="1543792"/>
          <a:ext cx="10010792" cy="1025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2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55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1661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433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104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104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19856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производственного помещения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Наименование холодильного оборудования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Температура в градусах Цельсия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месяц / дни (ежедневно)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…..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36937"/>
              </p:ext>
            </p:extLst>
          </p:nvPr>
        </p:nvGraphicFramePr>
        <p:xfrm>
          <a:off x="1413004" y="4330204"/>
          <a:ext cx="10153407" cy="742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5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54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96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96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336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6008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83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604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604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507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Наименование складского помещения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Месяц / дни: (температура в градусах Цельсия и влажность в процентах)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…..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95" marR="673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3868" y="3205191"/>
            <a:ext cx="89458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№3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учёта температуры и влажности в складских помещениях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(новая форма)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610927"/>
          </a:xfrm>
        </p:spPr>
        <p:txBody>
          <a:bodyPr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№4</a:t>
            </a:r>
            <a:r>
              <a:rPr lang="ru-RU" altLang="ru-RU" sz="2000" dirty="0">
                <a:ln>
                  <a:noFill/>
                </a:ln>
              </a:rPr>
              <a:t/>
            </a:r>
            <a:br>
              <a:rPr lang="ru-RU" altLang="ru-RU" sz="2000" dirty="0">
                <a:ln>
                  <a:noFill/>
                </a:ln>
              </a:rPr>
            </a:b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бракеража готовой пищевой </a:t>
            </a:r>
            <a:r>
              <a:rPr lang="ru-RU" alt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продукции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15070"/>
              </p:ext>
            </p:extLst>
          </p:nvPr>
        </p:nvGraphicFramePr>
        <p:xfrm>
          <a:off x="1686294" y="1740725"/>
          <a:ext cx="9535888" cy="1174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19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Дата и час изготовления блюда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Время снятия бракеража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готового блюда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Результаты органолептической оценки качества готовых блюд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Разрешение к реализации блюда, кулинарного изделия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Подписи членов бракеражной комиссии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Результаты взвешивания порционных блюд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Примечание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8835241" y="2723862"/>
            <a:ext cx="1187533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Новая графа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67682"/>
              </p:ext>
            </p:extLst>
          </p:nvPr>
        </p:nvGraphicFramePr>
        <p:xfrm>
          <a:off x="1686292" y="4206500"/>
          <a:ext cx="9504680" cy="2103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Дата и час поступления пищевой продукции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Фасовка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Дата выработки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Изготовитель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Поставщик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Количество поступившего продукта (в кг, литрах,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шт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Номер документа, подтверждающего безопасность принятого пищевого продукта (декларация о соответствии, свидетельство о государственной регистрации, документы по результатам ветеринарно-санитарной экспертизы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Условия хранения, конечный срок реализации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Дата и час фактической реализации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Подпись ответственного лица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Примечание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1927" y="3348327"/>
            <a:ext cx="84552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№5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бракеража скоропортящейся пищевой продукции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(новая форма)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914896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№</a:t>
            </a:r>
            <a:r>
              <a:rPr lang="ru-RU" alt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altLang="ru-RU" sz="2000" dirty="0" smtClean="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(новая форма)</a:t>
            </a:r>
            <a:r>
              <a:rPr lang="ru-RU" altLang="ru-RU" dirty="0">
                <a:ln>
                  <a:noFill/>
                </a:ln>
                <a:solidFill>
                  <a:srgbClr val="FF0000"/>
                </a:solidFill>
              </a:rPr>
              <a:t/>
            </a:r>
            <a:br>
              <a:rPr lang="ru-RU" altLang="ru-RU" dirty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Ведомость контроля за рационом питания </a:t>
            </a:r>
            <a:r>
              <a:rPr lang="ru-RU" altLang="ru-RU" sz="2000" dirty="0">
                <a:ln>
                  <a:noFill/>
                </a:ln>
              </a:rPr>
              <a:t/>
            </a:r>
            <a:br>
              <a:rPr lang="ru-RU" altLang="ru-RU" sz="2000" dirty="0">
                <a:ln>
                  <a:noFill/>
                </a:ln>
              </a:rPr>
            </a:b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____________ по ________________</a:t>
            </a:r>
            <a:r>
              <a:rPr lang="ru-RU" altLang="ru-RU" sz="2000" dirty="0">
                <a:ln>
                  <a:noFill/>
                </a:ln>
              </a:rPr>
              <a:t/>
            </a:r>
            <a:br>
              <a:rPr lang="ru-RU" altLang="ru-RU" sz="2000" dirty="0">
                <a:ln>
                  <a:noFill/>
                </a:ln>
              </a:rPr>
            </a:b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питания: четырёхразовое</a:t>
            </a:r>
            <a:r>
              <a:rPr lang="ru-RU" altLang="ru-RU" sz="2000" dirty="0">
                <a:ln>
                  <a:noFill/>
                </a:ln>
              </a:rPr>
              <a:t/>
            </a:r>
            <a:br>
              <a:rPr lang="ru-RU" altLang="ru-RU" sz="2000" dirty="0">
                <a:ln>
                  <a:noFill/>
                </a:ln>
              </a:rPr>
            </a:br>
            <a:r>
              <a:rPr lang="ru-RU" altLang="ru-RU" sz="2000" dirty="0">
                <a:ln>
                  <a:noFill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категория: _____________________</a:t>
            </a:r>
            <a:r>
              <a:rPr lang="ru-RU" altLang="ru-RU" sz="2000" dirty="0">
                <a:ln>
                  <a:noFill/>
                </a:ln>
              </a:rPr>
              <a:t/>
            </a:r>
            <a:br>
              <a:rPr lang="ru-RU" altLang="ru-RU" sz="2000" dirty="0">
                <a:ln>
                  <a:noFill/>
                </a:ln>
              </a:rPr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28128"/>
              </p:ext>
            </p:extLst>
          </p:nvPr>
        </p:nvGraphicFramePr>
        <p:xfrm>
          <a:off x="1647982" y="2600696"/>
          <a:ext cx="9787956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7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70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группы пищевой продукции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Норма продукции в граммах (нетто) согласно приложению №12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Количество пищевой продукции и нетто по дням в граммах на одного человека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 среднем за неделю (10 дней)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Отклонение от нормы в % (+/-)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7982" y="4761139"/>
            <a:ext cx="96913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корректировке меню: ___________________________________________________________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Подпись медицинского работника и дата: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Подпись руководителя образовательной организации и дата ознакомления: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Подпись ответственного лица за организацию питания и дата ознакомления, а также проведенной корректировки в соответствии с рекомендациями медицинского работника: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5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70114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Impact" panose="020B0806030902050204" pitchFamily="34" charset="0"/>
              </a:rPr>
              <a:t>СанПиН 1.2.3685-21 «Гигиенические нормативы и требования к обеспечению безопасности и (или) безвредности для человека факторов среды обитания</a:t>
            </a:r>
            <a:r>
              <a:rPr lang="ru-RU" sz="2800" dirty="0" smtClean="0">
                <a:latin typeface="Impact" panose="020B0806030902050204" pitchFamily="34" charset="0"/>
              </a:rPr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2" y="2208810"/>
            <a:ext cx="10018713" cy="40019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Утверждены постановлением Главного санитарного врача Российской Федерации от 28.01.2021. Вступили в силу с 01.03.2021. Срок действия до 01.03.2027.</a:t>
            </a:r>
          </a:p>
          <a:p>
            <a:pPr algn="just"/>
            <a:r>
              <a:rPr lang="ru-RU" dirty="0" smtClean="0"/>
              <a:t>Содержат подробные требования к атмосферному воздуху, воде, земле, освещению, микроклимату, уровню шума, вибрации, электрическим, магнитным, электромагнитным полям, ультрафиолетовому, инфракрасному излучению, </a:t>
            </a:r>
            <a:r>
              <a:rPr lang="ru-RU" dirty="0"/>
              <a:t>к температуре </a:t>
            </a:r>
            <a:r>
              <a:rPr lang="ru-RU" dirty="0" smtClean="0"/>
              <a:t>воздуха, к  показателям </a:t>
            </a:r>
            <a:r>
              <a:rPr lang="ru-RU" dirty="0"/>
              <a:t>естественного, искусственного, смешенного освещения, </a:t>
            </a:r>
            <a:r>
              <a:rPr lang="ru-RU" dirty="0" smtClean="0"/>
              <a:t>к продолжительности </a:t>
            </a:r>
            <a:r>
              <a:rPr lang="ru-RU" dirty="0"/>
              <a:t>непрерывной инсоляции</a:t>
            </a:r>
            <a:r>
              <a:rPr lang="ru-RU" dirty="0" smtClean="0"/>
              <a:t> в помещениях различного назначения. Также содержат требования к оформлению печатной продукции (в том числе к учебным изданиям), к электронным журналам и учебникам.</a:t>
            </a:r>
          </a:p>
          <a:p>
            <a:pPr algn="just"/>
            <a:r>
              <a:rPr lang="ru-RU" dirty="0" smtClean="0"/>
              <a:t>Отменил и объединил в себе все предыдущие постановления и СанПиН о предельно допустимом содержании веществ в воздухе, почве, на рабочем месте и т. д.</a:t>
            </a:r>
          </a:p>
          <a:p>
            <a:pPr algn="just"/>
            <a:r>
              <a:rPr lang="ru-RU" dirty="0" smtClean="0"/>
              <a:t>Очень объёмный документ (469 страниц)</a:t>
            </a:r>
          </a:p>
        </p:txBody>
      </p:sp>
    </p:spTree>
    <p:extLst>
      <p:ext uri="{BB962C8B-B14F-4D97-AF65-F5344CB8AC3E}">
        <p14:creationId xmlns:p14="http://schemas.microsoft.com/office/powerpoint/2010/main" val="110353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818" y="329540"/>
            <a:ext cx="10018711" cy="70361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Impact" panose="020B0806030902050204" pitchFamily="34" charset="0"/>
              </a:rPr>
              <a:t>СанПиН 1.2.3685-21 «Гигиенические нормативы и требования к обеспечению безопасности и (или) безвредности для человека факторов среды обитания»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1816" y="1033153"/>
            <a:ext cx="10018713" cy="5617029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800" dirty="0"/>
              <a:t>Дошкольного образования касается несколько разделов: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1800" dirty="0"/>
              <a:t>Пункт 98 – допустимые величины параметров микроклимата в организациях воспитания и обучения, отдыха и оздоровления детей и </a:t>
            </a:r>
            <a:r>
              <a:rPr lang="ru-RU" sz="1800" dirty="0" smtClean="0"/>
              <a:t>молодёжи (таблица 5.34).</a:t>
            </a:r>
            <a:endParaRPr lang="ru-RU" sz="1800" dirty="0"/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1800" dirty="0"/>
              <a:t>Пункт 99 – в организациях для детей до 7 лет полы в игровых для детей ясельного и младшего возраста оборудуются системой подогрева для обеспечения регламентированных параметров температуры воздуха в зоне дыхания детей</a:t>
            </a:r>
            <a:r>
              <a:rPr lang="ru-RU" sz="1800" dirty="0" smtClean="0"/>
              <a:t>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1800" b="1" dirty="0" smtClean="0"/>
              <a:t>Раздел 6 </a:t>
            </a:r>
            <a:r>
              <a:rPr lang="ru-RU" sz="1800" dirty="0" smtClean="0"/>
              <a:t>«Гигиенические нормативы по устройству, содержанию и режиму работы организаций воспитания и обучения, отдых и оздоровления детей и молодёжи»: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Наименование и нормативы площадей помещений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Нормативы параметров мебели, оборудования и расстановки мебели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Нормативы размера экрана ЭСО, продолжительность использования ЭСО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Нормативы количества и установки санитарных приборов в помещениях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Требования к организации образовательного процесса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Требование к продолжительности прогулки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Показатели продолжительности проветривания учебных помещений в зависимости от температуры наружного воздуха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Показатели безопасности песка в песочницах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/>
              <a:t>Требования к оборудованию пищеблока и минимальному количеству работников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9087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4" y="222662"/>
            <a:ext cx="10018711" cy="7867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Раздел 6: Гигиенические нормативы по устройству, содержанию и режиму работы организаций воспитания и обучения, отдыха и оздоровления детей и молодёжи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2" y="1223158"/>
            <a:ext cx="10018713" cy="52963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Впервые</a:t>
            </a:r>
            <a:r>
              <a:rPr lang="ru-RU" dirty="0" smtClean="0"/>
              <a:t> прописано начало занятий. Все возрастные группы не ранее 08.00, детский санаторий – 09.00.</a:t>
            </a:r>
          </a:p>
          <a:p>
            <a:pPr algn="just"/>
            <a:r>
              <a:rPr lang="ru-RU" b="1" dirty="0" smtClean="0"/>
              <a:t>Впервые </a:t>
            </a:r>
            <a:r>
              <a:rPr lang="ru-RU" dirty="0" smtClean="0"/>
              <a:t>прописано окончание занятий. Дошкольное образование – не позднее 17.00. При реализации дополнительных образовательных программ для детей до 7 лет – 19.30.</a:t>
            </a:r>
          </a:p>
          <a:p>
            <a:pPr algn="just"/>
            <a:r>
              <a:rPr lang="ru-RU" dirty="0" smtClean="0"/>
              <a:t>Продолжительность занятий для детей дошкольного возраста не изменилась (с 1,5 до 3 лет – 10 минут, от 3 до 4 – 15 минут и. т. д.)</a:t>
            </a:r>
          </a:p>
          <a:p>
            <a:pPr algn="just"/>
            <a:r>
              <a:rPr lang="ru-RU" dirty="0" smtClean="0"/>
              <a:t>Изменилась продолжительность дневной суммарной образовательной нагрузки для детей дошкольного возраста.</a:t>
            </a:r>
          </a:p>
          <a:p>
            <a:pPr algn="just"/>
            <a:r>
              <a:rPr lang="ru-RU" dirty="0" smtClean="0"/>
              <a:t>От 1,5 до 3 лет –  не более 20 минут в день</a:t>
            </a:r>
          </a:p>
          <a:p>
            <a:pPr algn="just"/>
            <a:r>
              <a:rPr lang="ru-RU" dirty="0" smtClean="0"/>
              <a:t>От 3 до 4 лет – не более 30 минут</a:t>
            </a:r>
          </a:p>
          <a:p>
            <a:pPr algn="just"/>
            <a:r>
              <a:rPr lang="ru-RU" dirty="0" smtClean="0"/>
              <a:t>От 4 до 5 лет – 40 минут</a:t>
            </a:r>
          </a:p>
          <a:p>
            <a:pPr algn="just"/>
            <a:r>
              <a:rPr lang="ru-RU" b="1" dirty="0" smtClean="0"/>
              <a:t>От 5 до 6 лет – 50 минут или 75 минут при организации 1 занятия после дневного сна</a:t>
            </a:r>
          </a:p>
          <a:p>
            <a:pPr algn="just"/>
            <a:r>
              <a:rPr lang="ru-RU" dirty="0" smtClean="0"/>
              <a:t>От 6 до 7 лет – 90 минут</a:t>
            </a:r>
          </a:p>
          <a:p>
            <a:pPr algn="just"/>
            <a:r>
              <a:rPr lang="ru-RU" dirty="0" smtClean="0"/>
              <a:t>Продолжительность перерывов между занятиями осталась прежней – не менее 10 минут</a:t>
            </a:r>
          </a:p>
          <a:p>
            <a:pPr algn="just"/>
            <a:r>
              <a:rPr lang="ru-RU" sz="1600" i="1" dirty="0" smtClean="0"/>
              <a:t>Данные представлены в таблице 6.6 ГН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72899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489857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Требования к прогулке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2" y="1365661"/>
            <a:ext cx="10018713" cy="51657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Больше нет рекомендаций организовывать прогулку в первой и второй половине дня – после дневного сна  или перед уходом детей домой.</a:t>
            </a:r>
          </a:p>
          <a:p>
            <a:r>
              <a:rPr lang="ru-RU" dirty="0" smtClean="0"/>
              <a:t>Есть таблица 6.7 ГН «Показатели организации образовательного процесса», где указано: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Продолжительность ночного сна в зависимости от возраста детей;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Продолжительность дневного сна в зависимости от возраста детей (1 – 3 года – не менее 3 часов, 4 – 7 лет – не менее 2,5 часов);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u="sng" dirty="0" smtClean="0"/>
              <a:t>Продолжительность прогулок </a:t>
            </a:r>
            <a:r>
              <a:rPr lang="ru-RU" dirty="0" smtClean="0"/>
              <a:t>(для детей до 7 лет – не менее 3 часов в день);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Суммарный объём двигательной активности (все возраста, не менее 1 часа в день);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Утренний подъём не ранее 07.00;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Продолжительность утренней зарядки (до 7 лет – не менее 10 минут)</a:t>
            </a:r>
          </a:p>
          <a:p>
            <a:pPr algn="just"/>
            <a:r>
              <a:rPr lang="ru-RU" dirty="0" smtClean="0"/>
              <a:t>Есть пункт 185 ГН, в котором указывается, что при температуре воздуха ниже минус 15</a:t>
            </a:r>
            <a:r>
              <a:rPr lang="ru-RU" dirty="0" smtClean="0">
                <a:sym typeface="Symbol" panose="05050102010706020507" pitchFamily="18" charset="2"/>
              </a:rPr>
              <a:t>С и скорости ветра более 7 м/с </a:t>
            </a:r>
            <a:r>
              <a:rPr lang="ru-RU" u="sng" dirty="0" smtClean="0">
                <a:sym typeface="Symbol" panose="05050102010706020507" pitchFamily="18" charset="2"/>
              </a:rPr>
              <a:t>продолжительность прогулки детей до 7 лет сокращают</a:t>
            </a:r>
            <a:r>
              <a:rPr lang="ru-RU" dirty="0" smtClean="0">
                <a:sym typeface="Symbol" panose="05050102010706020507" pitchFamily="18" charset="2"/>
              </a:rPr>
              <a:t>.</a:t>
            </a:r>
          </a:p>
          <a:p>
            <a:pPr algn="just"/>
            <a:r>
              <a:rPr lang="ru-RU" dirty="0" smtClean="0">
                <a:sym typeface="Symbol" panose="05050102010706020507" pitchFamily="18" charset="2"/>
              </a:rPr>
              <a:t>ВАЖНО: появились микроклиматические показатели, при которых занятия физической культурой проводятся на открытом воздухе (таблица 6.13) </a:t>
            </a:r>
            <a:r>
              <a:rPr lang="ru-RU" dirty="0" smtClean="0">
                <a:solidFill>
                  <a:srgbClr val="FF0000"/>
                </a:solidFill>
                <a:sym typeface="Symbol" panose="05050102010706020507" pitchFamily="18" charset="2"/>
              </a:rPr>
              <a:t>(раньше: круглогодичное проведение занятий по физическому развитию на открытом воздухе, при наличии у детей спортивной одежды, соответствующей погодным условиям)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6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103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934" y="555172"/>
            <a:ext cx="10018713" cy="79861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Санитарно-эпидемиологические требования, направленные на предотвращение вредного воздействия физических </a:t>
            </a:r>
            <a:r>
              <a:rPr lang="ru-RU" sz="2400" dirty="0" smtClean="0"/>
              <a:t>факторов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32857" y="1840675"/>
            <a:ext cx="6424549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 целью минимизации риска теплового воздействия для контроля температуры блюд на линии раздачи потребителю должны использоваться термометры – п.5.1.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5131" y="3859481"/>
            <a:ext cx="7006441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Температура горячих жидких блюд и иных горячих блюд, холодных супов, напитков, реализуемых через раздачу, должно соответствовать технологическим документам – п.5.2.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069" y="353291"/>
            <a:ext cx="10018713" cy="667987"/>
          </a:xfrm>
        </p:spPr>
        <p:txBody>
          <a:bodyPr>
            <a:normAutofit/>
          </a:bodyPr>
          <a:lstStyle/>
          <a:p>
            <a:r>
              <a:rPr lang="ru-RU" sz="2800" u="sng" dirty="0"/>
              <a:t>Особенности организации общественного питания </a:t>
            </a:r>
            <a:r>
              <a:rPr lang="ru-RU" sz="2800" u="sng" dirty="0" smtClean="0"/>
              <a:t>детей</a:t>
            </a:r>
            <a:endParaRPr lang="ru-RU" sz="2800" u="sng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85059" y="1306286"/>
            <a:ext cx="9440883" cy="45601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Питание должно осуществляться посредством реализации основного (организованного) меню, включающего горячее питание, дополнительного питания, а также индивидуальных меню для детей, нуждающихся в лечебном и диетическом питании с учётом требований, содержащихся в приложениях 6 – 13 к настоящим Правилам: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Перечень пищевой продукции, которая не допускается при организации питания детей;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Среднесуточные наборы пищевой продукции (минимальные)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Образец меню;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Масса порций для детей в зависимости от возраста;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Потребность детей в пищевых веществах, энергии, витаминах и минеральных веществах (суточная);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Распределение в процентном отношении потребности пищевых веществ и энергии по приёмам пищи в зависимости от времени пребывания в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Режим питания в зависимости от длительности пребывания детей в ДОО;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Таблица замен пищевой продукции;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Количество приёмов пищи в зависимости от режима функционирования организации и режима обучения;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Ведомость контроля питания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1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690" y="532084"/>
            <a:ext cx="10018713" cy="584860"/>
          </a:xfrm>
        </p:spPr>
        <p:txBody>
          <a:bodyPr>
            <a:normAutofit/>
          </a:bodyPr>
          <a:lstStyle/>
          <a:p>
            <a:r>
              <a:rPr lang="ru-RU" sz="2800" u="sng" dirty="0"/>
              <a:t>Особенности организации общественного питания детей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49535" y="1835479"/>
            <a:ext cx="944087" cy="8090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МЕНЮ </a:t>
            </a:r>
            <a:r>
              <a:rPr lang="ru-RU" sz="1600" dirty="0" smtClean="0">
                <a:solidFill>
                  <a:schemeClr val="tx2"/>
                </a:solidFill>
              </a:rPr>
              <a:t>полное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2184689" y="1998578"/>
            <a:ext cx="575963" cy="52845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0291" y="1857746"/>
            <a:ext cx="1067316" cy="786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Завтрак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8833" y="1917675"/>
            <a:ext cx="1089586" cy="721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Второй завтрак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79286" y="1938643"/>
            <a:ext cx="1021293" cy="7036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Обед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12660" y="1956270"/>
            <a:ext cx="1062849" cy="668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Полдник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8572601" y="1963881"/>
            <a:ext cx="541117" cy="5522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6966332" y="1972786"/>
            <a:ext cx="549235" cy="57595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403980" y="1960540"/>
            <a:ext cx="608624" cy="5811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3784046" y="1963880"/>
            <a:ext cx="620474" cy="5937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58082" y="1920365"/>
            <a:ext cx="969611" cy="6807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Ужин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38690" y="3189067"/>
            <a:ext cx="136862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МЕНЮ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12-часов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04520" y="4861867"/>
            <a:ext cx="1721932" cy="881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Завтрак, увеличенный на 5% по калорийности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35180" y="3192458"/>
            <a:ext cx="1110343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Обед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10104875" y="1990412"/>
            <a:ext cx="549235" cy="57595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652838" y="1920365"/>
            <a:ext cx="1004565" cy="6807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Второй ужин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3080214" y="3347355"/>
            <a:ext cx="575963" cy="52845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люс 21"/>
          <p:cNvSpPr/>
          <p:nvPr/>
        </p:nvSpPr>
        <p:spPr>
          <a:xfrm>
            <a:off x="6696267" y="3333995"/>
            <a:ext cx="608624" cy="5811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8538847" y="3337333"/>
            <a:ext cx="608624" cy="5811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158082" y="3111330"/>
            <a:ext cx="2530223" cy="10331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Уплотнённый полдник (+30% калорийности)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(п.8.1.2.2)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88233" y="3241586"/>
            <a:ext cx="1067316" cy="786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Завтрак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7" name="Плюс 26"/>
          <p:cNvSpPr/>
          <p:nvPr/>
        </p:nvSpPr>
        <p:spPr>
          <a:xfrm>
            <a:off x="4834450" y="3352775"/>
            <a:ext cx="620474" cy="5937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19035" y="3220809"/>
            <a:ext cx="1129346" cy="829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Второй завтрак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 rot="16200000">
            <a:off x="4888987" y="3536598"/>
            <a:ext cx="525302" cy="1721932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12660" y="4631189"/>
            <a:ext cx="3982654" cy="173368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На период летнего отдыха </a:t>
            </a:r>
            <a:r>
              <a:rPr lang="ru-RU" sz="1600" dirty="0" smtClean="0">
                <a:solidFill>
                  <a:schemeClr val="tx2"/>
                </a:solidFill>
              </a:rPr>
              <a:t>и оздоровления (90 дней) нормы питания, включая калорийность суточного рациона, должны быть увеличены не менее, чем на 10% в день на каждого человека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62232" y="4223718"/>
            <a:ext cx="2804081" cy="15198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Допускается в течении дня отступление от норм калорийности по отдельным приёмам пищи в пределах +/- 5%, при условии, что средний % пищевой ценности за неделю будет соответствовать нормам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5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832" y="264225"/>
            <a:ext cx="10220489" cy="596735"/>
          </a:xfrm>
        </p:spPr>
        <p:txBody>
          <a:bodyPr>
            <a:noAutofit/>
          </a:bodyPr>
          <a:lstStyle/>
          <a:p>
            <a:r>
              <a:rPr lang="ru-RU" sz="2800" dirty="0"/>
              <a:t>Особенности организации общественного питания </a:t>
            </a:r>
            <a:r>
              <a:rPr lang="ru-RU" sz="2800" dirty="0" smtClean="0"/>
              <a:t>детей: меню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0463" y="1009403"/>
            <a:ext cx="10250488" cy="1056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В случае привлечения предприятия общественного питания к организации питания детей в организованных детских коллективах, </a:t>
            </a:r>
            <a:r>
              <a:rPr lang="ru-RU" sz="1600" b="1" dirty="0" smtClean="0">
                <a:solidFill>
                  <a:schemeClr val="tx2"/>
                </a:solidFill>
              </a:rPr>
              <a:t>меню должно утверждаться руководителем предприятия общественного питания, </a:t>
            </a:r>
            <a:r>
              <a:rPr lang="ru-RU" sz="1600" dirty="0" smtClean="0">
                <a:solidFill>
                  <a:schemeClr val="tx2"/>
                </a:solidFill>
              </a:rPr>
              <a:t>согласовываться с руководителем организации, в которой организуется питание детей (п.8.1.3).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5812" y="2363191"/>
            <a:ext cx="4829093" cy="902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Разрабатывается</a:t>
            </a:r>
            <a:r>
              <a:rPr lang="ru-RU" sz="1600" dirty="0" smtClean="0">
                <a:solidFill>
                  <a:schemeClr val="tx2"/>
                </a:solidFill>
              </a:rPr>
              <a:t> на период не менее двух недель (с учётом режима организации) для каждой возрастной группы детей.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8161" y="2220687"/>
            <a:ext cx="4963885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Допускается замена </a:t>
            </a:r>
            <a:r>
              <a:rPr lang="ru-RU" sz="1600" dirty="0" smtClean="0">
                <a:solidFill>
                  <a:schemeClr val="tx2"/>
                </a:solidFill>
              </a:rPr>
              <a:t>одного вида пищевой продукции, блюд и кулинарных изделий на иные виды пищевой продукции, блюд и кулинарных изделий в соответствии с таблице замены (приложение №11)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832" y="3811982"/>
            <a:ext cx="4479079" cy="1989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Допускается корректировать</a:t>
            </a:r>
            <a:r>
              <a:rPr lang="ru-RU" sz="1600" dirty="0" smtClean="0">
                <a:solidFill>
                  <a:schemeClr val="tx2"/>
                </a:solidFill>
              </a:rPr>
              <a:t> с учётом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климато</a:t>
            </a:r>
            <a:r>
              <a:rPr lang="ru-RU" sz="1600" b="1" i="1" dirty="0" smtClean="0">
                <a:solidFill>
                  <a:schemeClr val="tx2"/>
                </a:solidFill>
              </a:rPr>
              <a:t>-географических</a:t>
            </a:r>
            <a:r>
              <a:rPr lang="ru-RU" sz="1600" dirty="0" smtClean="0">
                <a:solidFill>
                  <a:schemeClr val="tx2"/>
                </a:solidFill>
              </a:rPr>
              <a:t>, национальных, </a:t>
            </a:r>
            <a:r>
              <a:rPr lang="ru-RU" sz="1600" b="1" i="1" dirty="0" smtClean="0">
                <a:solidFill>
                  <a:schemeClr val="tx2"/>
                </a:solidFill>
              </a:rPr>
              <a:t>конфессиональных</a:t>
            </a:r>
            <a:r>
              <a:rPr lang="ru-RU" sz="1600" dirty="0" smtClean="0">
                <a:solidFill>
                  <a:schemeClr val="tx2"/>
                </a:solidFill>
              </a:rPr>
              <a:t> и территориальных особенностей питания населения при условии соблюдения требований к содержанию и соотношению основных пищевых веществ (п.8.1.5)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61956" y="3562599"/>
            <a:ext cx="4924095" cy="2885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Для дополнительного обогащения рациона </a:t>
            </a:r>
            <a:r>
              <a:rPr lang="ru-RU" sz="1600" dirty="0" smtClean="0">
                <a:solidFill>
                  <a:schemeClr val="tx2"/>
                </a:solidFill>
              </a:rPr>
              <a:t>питания микронутриентами в эндемичных по недостатку отдельных микроэлементов регионах должна использоваться специализированная пищевая </a:t>
            </a:r>
            <a:r>
              <a:rPr lang="ru-RU" sz="1600" b="1" dirty="0" smtClean="0">
                <a:solidFill>
                  <a:schemeClr val="tx2"/>
                </a:solidFill>
              </a:rPr>
              <a:t>продукция промышленного выпуска </a:t>
            </a:r>
            <a:r>
              <a:rPr lang="ru-RU" sz="1600" dirty="0" smtClean="0">
                <a:solidFill>
                  <a:schemeClr val="tx2"/>
                </a:solidFill>
              </a:rPr>
              <a:t>(в том числе витаминизированные напитки). Витаминные напитки должны готовиться в соответствии с прилагаемыми инструкциями непосредственно перед раздачей. Замена витаминизации блюд выдачей детям поливитаминных препаратов НЕ ДОПУСКАЕТСЯ. Соль используется только йодированная (п.8.1.6).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58729" y="5955479"/>
            <a:ext cx="3586347" cy="57001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С-витаминизация блюд больше не проводится!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3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813" y="305790"/>
            <a:ext cx="10018713" cy="727364"/>
          </a:xfrm>
        </p:spPr>
        <p:txBody>
          <a:bodyPr>
            <a:normAutofit/>
          </a:bodyPr>
          <a:lstStyle/>
          <a:p>
            <a:r>
              <a:rPr lang="ru-RU" sz="2800" dirty="0"/>
              <a:t>Особенности организации общественного питания </a:t>
            </a:r>
            <a:r>
              <a:rPr lang="ru-RU" sz="2800" dirty="0" smtClean="0"/>
              <a:t>детей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31813" y="1017063"/>
            <a:ext cx="8003970" cy="18406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Информация для родителей </a:t>
            </a:r>
            <a:r>
              <a:rPr lang="ru-RU" dirty="0" smtClean="0">
                <a:solidFill>
                  <a:schemeClr val="tx2"/>
                </a:solidFill>
              </a:rPr>
              <a:t>должна быть вывешена в доступном месте (обеденный зал, холл, групповая ячейка):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Ежедневное меню на сутки для всех возрастных групп детей с указанием наименования приёма пищи, наименования блюда, массы порции, калорийности порции;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Рекомендации по организации здорового питания детей </a:t>
            </a:r>
            <a:r>
              <a:rPr lang="ru-RU" dirty="0" smtClean="0">
                <a:solidFill>
                  <a:srgbClr val="FF0000"/>
                </a:solidFill>
              </a:rPr>
              <a:t>(новое).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6967" y="3158835"/>
            <a:ext cx="8645236" cy="3170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Суточная проба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Отбор осуществляется назначенным ответственным работником пищеблока в специально выделенные обеззараженные и промаркированные ёмкости (плотно закрывающиеся).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Отдельно каждое блюдо и (или) кулинарное изделие.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Холодные закуски, первые блюда, и напитки (третьи блюда) должны отбираться в количестве не менее 100г.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Порционные блюда должны оставляться поштучно, целиком (в объёме одной порции).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Хранится не менее 48 часов в специально отведённом месте / холодильнике при температуре от +2</a:t>
            </a:r>
            <a:r>
              <a:rPr lang="ru-RU" dirty="0" smtClean="0">
                <a:solidFill>
                  <a:schemeClr val="tx2"/>
                </a:solidFill>
                <a:sym typeface="Symbol" panose="05050102010706020507" pitchFamily="18" charset="2"/>
              </a:rPr>
              <a:t>С</a:t>
            </a:r>
            <a:r>
              <a:rPr lang="ru-RU" dirty="0" smtClean="0">
                <a:solidFill>
                  <a:schemeClr val="tx2"/>
                </a:solidFill>
              </a:rPr>
              <a:t> до +6</a:t>
            </a:r>
            <a:r>
              <a:rPr lang="ru-RU" dirty="0" smtClean="0">
                <a:solidFill>
                  <a:schemeClr val="tx2"/>
                </a:solidFill>
                <a:sym typeface="Symbol" panose="05050102010706020507" pitchFamily="18" charset="2"/>
              </a:rPr>
              <a:t>С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09" y="3158835"/>
            <a:ext cx="1907631" cy="26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0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66" y="210788"/>
            <a:ext cx="10018713" cy="8698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Организация питания детей, нуждающихся в лечебном и диетическом питании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96290" y="1318160"/>
            <a:ext cx="9844645" cy="11637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Питание организовывается на основании и в соответствии с представленными родителями (законными представителями) назначениями лечащего врача. Индивидуальное меню должно быть разработано специалистом-диетологом с учётом заболевания ребёнка (по назначению лечащего врача) – п.8.2.1.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34360" y="2683826"/>
            <a:ext cx="973776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Выдача индивидуального питания осуществляется в соответствии с индивидуальным меню под контролем ответственных лиц, назначенных в организации – п.8.2.2.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68270" y="3813785"/>
            <a:ext cx="10165382" cy="12231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Допускается  употребление </a:t>
            </a:r>
            <a:r>
              <a:rPr lang="ru-RU" dirty="0" smtClean="0">
                <a:solidFill>
                  <a:schemeClr val="tx2"/>
                </a:solidFill>
              </a:rPr>
              <a:t>детьми </a:t>
            </a:r>
            <a:r>
              <a:rPr lang="ru-RU" b="1" dirty="0" smtClean="0">
                <a:solidFill>
                  <a:schemeClr val="tx2"/>
                </a:solidFill>
              </a:rPr>
              <a:t>готовых домашних блюд</a:t>
            </a:r>
            <a:r>
              <a:rPr lang="ru-RU" dirty="0" smtClean="0">
                <a:solidFill>
                  <a:schemeClr val="tx2"/>
                </a:solidFill>
              </a:rPr>
              <a:t>, предоставленных родителями детей, в обеденном зале или специально отведённых помещениях (местах), оборудованных столами и стульями, холодильником для временного хранения готовых блюд и пищевой продукции, микроволновыми печами для разогрева блюд, условиями для мытья рук – п.8.2.3.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997038" y="5036943"/>
            <a:ext cx="843148" cy="580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9816" y="5706413"/>
            <a:ext cx="3277591" cy="893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Внесение изменений в положение об организации питания детей в ДОО!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6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692" y="329540"/>
            <a:ext cx="10018711" cy="1190501"/>
          </a:xfrm>
        </p:spPr>
        <p:txBody>
          <a:bodyPr/>
          <a:lstStyle/>
          <a:p>
            <a:r>
              <a:rPr lang="ru-RU" dirty="0"/>
              <a:t>Особенности организации общественного питания </a:t>
            </a:r>
            <a:r>
              <a:rPr lang="ru-RU" dirty="0" smtClean="0"/>
              <a:t>детей: дополнительное питани</a:t>
            </a:r>
            <a:r>
              <a:rPr lang="ru-RU" dirty="0"/>
              <a:t>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0577" y="1520041"/>
            <a:ext cx="7766566" cy="47620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организации дополнительного питания детей в детских  организациях должны соблюдаться следующие требования: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Ассортимент дополнительного питания (буфетной продукции) должен приниматься с учётом ограничений, изложенных в приложении №6 к настоящим Правилам.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Сок, напитки, питьевая вода должны реализовываться в потребительской упаковке промышленного изготовления.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Допускается реализация пищевой продукции через аппараты для автоматической выдачи пищевой продукции.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Аппараты должны обрабатываться в соответствии с инструкцией изготовителя с применением моющих и дезинфицирующих средств не реже двух раз в месяц, а также по мере загрязнения.</a:t>
            </a:r>
          </a:p>
          <a:p>
            <a:pPr algn="just"/>
            <a:r>
              <a:rPr lang="ru-RU" dirty="0" smtClean="0"/>
              <a:t>В дошкольных образовательных организациях дополнительное питание детей (буфетная продукция) не предусмотрено.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143" y="1520041"/>
            <a:ext cx="1865250" cy="15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928" y="198911"/>
            <a:ext cx="6432786" cy="537358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Питьевой режим</a:t>
            </a:r>
            <a:endParaRPr lang="ru-RU" u="sng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7327" y="1562220"/>
            <a:ext cx="1714601" cy="31047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u="sng" dirty="0" smtClean="0">
                <a:solidFill>
                  <a:schemeClr val="tx2"/>
                </a:solidFill>
              </a:rPr>
              <a:t>Стационарный питьевой фонтанчик:</a:t>
            </a:r>
          </a:p>
          <a:p>
            <a:pPr algn="just"/>
            <a:r>
              <a:rPr lang="ru-RU" sz="1500" dirty="0" smtClean="0">
                <a:solidFill>
                  <a:schemeClr val="tx2"/>
                </a:solidFill>
              </a:rPr>
              <a:t>чаша фонтанчика должна ежедневно обрабатываться с применением моющих и дезинфицирующих средств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68883" y="1656941"/>
            <a:ext cx="1840672" cy="3135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u="sng" dirty="0" smtClean="0">
                <a:solidFill>
                  <a:schemeClr val="tx2"/>
                </a:solidFill>
              </a:rPr>
              <a:t>Упакованная питьевая вода в индивидуальной упаковке: </a:t>
            </a:r>
          </a:p>
          <a:p>
            <a:pPr algn="just"/>
            <a:r>
              <a:rPr lang="ru-RU" sz="1500" dirty="0" smtClean="0">
                <a:solidFill>
                  <a:schemeClr val="tx2"/>
                </a:solidFill>
              </a:rPr>
              <a:t>допускается </a:t>
            </a:r>
            <a:r>
              <a:rPr lang="ru-RU" sz="1500" dirty="0">
                <a:solidFill>
                  <a:schemeClr val="tx2"/>
                </a:solidFill>
              </a:rPr>
              <a:t>к выдаче при наличии документов, подтверждающих её происхождение, безопасность и </a:t>
            </a:r>
            <a:r>
              <a:rPr lang="ru-RU" sz="1500" dirty="0" smtClean="0">
                <a:solidFill>
                  <a:schemeClr val="tx2"/>
                </a:solidFill>
              </a:rPr>
              <a:t>качество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1416" y="1238820"/>
            <a:ext cx="3000164" cy="5494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2"/>
                </a:solidFill>
              </a:rPr>
              <a:t>Кипячёная питьевая вода: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Кипятить воду нужно не менее 5 минут.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До раздачи вода должна быть </a:t>
            </a:r>
            <a:r>
              <a:rPr lang="ru-RU" sz="1500" b="1" dirty="0" smtClean="0">
                <a:solidFill>
                  <a:schemeClr val="tx2"/>
                </a:solidFill>
              </a:rPr>
              <a:t>охлаждена</a:t>
            </a:r>
            <a:r>
              <a:rPr lang="ru-RU" sz="1500" dirty="0" smtClean="0">
                <a:solidFill>
                  <a:schemeClr val="tx2"/>
                </a:solidFill>
              </a:rPr>
              <a:t> до комнатной температуры </a:t>
            </a:r>
            <a:r>
              <a:rPr lang="ru-RU" sz="1500" b="1" dirty="0" smtClean="0">
                <a:solidFill>
                  <a:schemeClr val="tx2"/>
                </a:solidFill>
              </a:rPr>
              <a:t>непосредственно в ёмкости</a:t>
            </a:r>
            <a:r>
              <a:rPr lang="ru-RU" sz="1500" dirty="0" smtClean="0">
                <a:solidFill>
                  <a:schemeClr val="tx2"/>
                </a:solidFill>
              </a:rPr>
              <a:t>, где она кипятилась.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Смену воды в ёмкости необходимо проводить не реже, чем через 3 часа.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Перед сменой воды ёмкость должна полностью освобождаться от остатков воды, промываться в соответствии с инструкцией по правилам мытья кухонной посуды, ополаскиваться.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Время смены воды отмечается в графике произвольной формы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0717" y="1347229"/>
            <a:ext cx="3538847" cy="5386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u="sng" dirty="0" smtClean="0">
                <a:solidFill>
                  <a:schemeClr val="tx2"/>
                </a:solidFill>
              </a:rPr>
              <a:t>Устройство для выдачи воды с использованием упакованной питьевой воды промышленного производства</a:t>
            </a:r>
            <a:r>
              <a:rPr lang="ru-RU" sz="1500" dirty="0" smtClean="0">
                <a:solidFill>
                  <a:schemeClr val="tx2"/>
                </a:solidFill>
              </a:rPr>
              <a:t> (кулер, помпа):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Должны размещаться в местах, не подвергающихся попаданию прямых солнечных лучей;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Должны подвергаться мойке с периодичностью. Предусмотренной инструкцией по эксплуатации, но не реже одного раза в семь дней.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Мойка с применением дезинфекционного средства должна проводиться не реже одного раза в три месяца.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Вода допускается к выдаче при наличии документов, подтверждающих её происхождение, безопасность и качество.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Наличие посуды из расчёта списочного состава детей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3847318">
            <a:off x="3490849" y="144886"/>
            <a:ext cx="257943" cy="1789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11351" y="753461"/>
            <a:ext cx="301112" cy="576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654203" y="743063"/>
            <a:ext cx="285135" cy="80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471637">
            <a:off x="8648336" y="118706"/>
            <a:ext cx="274761" cy="1457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1773980" y="326143"/>
            <a:ext cx="1734659" cy="484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П.8.4.2 – 8.4.5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58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2737</TotalTime>
  <Words>2329</Words>
  <Application>Microsoft Office PowerPoint</Application>
  <PresentationFormat>Широкоэкранный</PresentationFormat>
  <Paragraphs>373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Impact</vt:lpstr>
      <vt:lpstr>Symbol</vt:lpstr>
      <vt:lpstr>Times New Roman</vt:lpstr>
      <vt:lpstr>Параллакс</vt:lpstr>
      <vt:lpstr>Санитарно-эпидемиологические требования, направленные на предотвращение вредного воздействия химических факторов</vt:lpstr>
      <vt:lpstr>Санитарно-эпидемиологические требования, направленные на предотвращение вредного воздействия физических факторов</vt:lpstr>
      <vt:lpstr>Особенности организации общественного питания детей</vt:lpstr>
      <vt:lpstr>Особенности организации общественного питания детей</vt:lpstr>
      <vt:lpstr>Особенности организации общественного питания детей: меню</vt:lpstr>
      <vt:lpstr>Особенности организации общественного питания детей</vt:lpstr>
      <vt:lpstr>Организация питания детей, нуждающихся в лечебном и диетическом питании</vt:lpstr>
      <vt:lpstr>Особенности организации общественного питания детей: дополнительное питание</vt:lpstr>
      <vt:lpstr>Питьевой режим</vt:lpstr>
      <vt:lpstr>Документация пищеблока (изменения)</vt:lpstr>
      <vt:lpstr>Приложение №2 Журнал учёта температурного режима холодильного оборудования (новая форма)</vt:lpstr>
      <vt:lpstr>Приложение №4 Журнал бракеража готовой пищевой продукции</vt:lpstr>
      <vt:lpstr>Приложение №13 (новая форма) Ведомость контроля за рационом питания  с ____________ по ________________ Режим питания: четырёхразовое Возрастная категория: _____________________ </vt:lpstr>
      <vt:lpstr>СанПиН 1.2.3685-21 «Гигиенические нормативы и требования к обеспечению безопасности и (или) безвредности для человека факторов среды обитания»</vt:lpstr>
      <vt:lpstr>СанПиН 1.2.3685-21 «Гигиенические нормативы и требования к обеспечению безопасности и (или) безвредности для человека факторов среды обитания»</vt:lpstr>
      <vt:lpstr>Раздел 6: Гигиенические нормативы по устройству, содержанию и режиму работы организаций воспитания и обучения, отдыха и оздоровления детей и молодёжи</vt:lpstr>
      <vt:lpstr>Требования к прогулке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Anna</cp:lastModifiedBy>
  <cp:revision>196</cp:revision>
  <dcterms:created xsi:type="dcterms:W3CDTF">2021-04-23T08:23:23Z</dcterms:created>
  <dcterms:modified xsi:type="dcterms:W3CDTF">2023-10-29T18:41:33Z</dcterms:modified>
</cp:coreProperties>
</file>