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74" r:id="rId3"/>
    <p:sldId id="275" r:id="rId4"/>
    <p:sldId id="276" r:id="rId5"/>
    <p:sldId id="277" r:id="rId6"/>
    <p:sldId id="270" r:id="rId7"/>
    <p:sldId id="271" r:id="rId8"/>
    <p:sldId id="27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6F3D-2015-4987-B904-2F1A13390A3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8A7D-3851-44F6-B392-3F861CB3E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Дидактические пособия трогать детям можно. Демонстрационный</a:t>
            </a:r>
            <a:r>
              <a:rPr lang="ru-RU" baseline="0" dirty="0" smtClean="0"/>
              <a:t> материал -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8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3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Откуда</a:t>
            </a:r>
            <a:r>
              <a:rPr lang="ru-RU" baseline="0" dirty="0" smtClean="0"/>
              <a:t> пошло требование о том, что пищу получать в халатах? И о том, что для мытья туалетов нужен отдельный халат?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1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0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0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4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6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7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77E7-AC62-4B7B-9886-EF9E644E10F6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60B5-ED0B-444C-ADD9-CD78A042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125" y="205220"/>
            <a:ext cx="7065819" cy="7273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Содержание помещений (п.2.11.2)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7544" y="1176026"/>
            <a:ext cx="2042554" cy="1496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Все помещения подлежат ежедневной влажной уборке с применением моющих средств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88160" y="938889"/>
            <a:ext cx="2671843" cy="1531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Влажная уборка в спальнях проводится после ночного и дневного сна, в спортивных залах и групповых не реже 2 раз в день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8065" y="1264722"/>
            <a:ext cx="2671947" cy="1496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Спортивный инвентарь и маты в спортивном зале ежедневно протираются с использованием мыльно-содового раствора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3264" y="2906483"/>
            <a:ext cx="3111334" cy="11994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Ковровые покрытия ежедневно очищаются с использованием пылесоса, не реже одного раза в месяц подвергаются влажной обработке.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21776" y="3117271"/>
            <a:ext cx="3390406" cy="1009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После каждого занятия спортивный / музыкальный зал проветривается в течении не менее 10 минут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87740" y="2844140"/>
            <a:ext cx="2921329" cy="12706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Столы в групповых помещениях промываются горячей водой с моющим средством </a:t>
            </a:r>
            <a:r>
              <a:rPr lang="ru-RU" sz="1600" b="1" dirty="0" smtClean="0">
                <a:solidFill>
                  <a:schemeClr val="tx1"/>
                </a:solidFill>
              </a:rPr>
              <a:t>ДО и ПОСЛЕ </a:t>
            </a:r>
            <a:r>
              <a:rPr lang="ru-RU" sz="1600" dirty="0" smtClean="0">
                <a:solidFill>
                  <a:schemeClr val="tx1"/>
                </a:solidFill>
              </a:rPr>
              <a:t>каждого приёма пищи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23264" y="4370118"/>
            <a:ext cx="5026231" cy="1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Стулья, пеленальные столы, манежи и другое оборудование, а также подкладочные клеенки, клеенчатые нагрудники после использования моются горячей водой с мылом или иным моющим средством; нагрудники из ткани – стираются.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20197" y="4334493"/>
            <a:ext cx="4191990" cy="1252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Уборка учебных и вспомогательных помещений проводится после окончания занятий, в отсутствие обучающихся, при открытых окнах или фрамугах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0707" y="5830784"/>
            <a:ext cx="824147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 всех видах помещений </a:t>
            </a:r>
            <a:r>
              <a:rPr lang="ru-RU" b="1" dirty="0" smtClean="0">
                <a:solidFill>
                  <a:schemeClr val="tx1"/>
                </a:solidFill>
              </a:rPr>
              <a:t>не реже одного раза в месяц </a:t>
            </a:r>
            <a:r>
              <a:rPr lang="ru-RU" dirty="0" smtClean="0">
                <a:solidFill>
                  <a:schemeClr val="tx1"/>
                </a:solidFill>
              </a:rPr>
              <a:t>проводится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генеральная уборка </a:t>
            </a:r>
            <a:r>
              <a:rPr lang="ru-RU" dirty="0" smtClean="0">
                <a:solidFill>
                  <a:schemeClr val="tx1"/>
                </a:solidFill>
              </a:rPr>
              <a:t>с применением моющих и дезинфицирующих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64287" y="755190"/>
            <a:ext cx="2208916" cy="1524872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Размещение аквариумов, животных, птиц в помещениях групповых </a:t>
            </a:r>
            <a:r>
              <a:rPr lang="ru-RU" sz="1600" dirty="0" smtClean="0">
                <a:solidFill>
                  <a:schemeClr val="tx1"/>
                </a:solidFill>
              </a:rPr>
              <a:t>больше </a:t>
            </a:r>
            <a:r>
              <a:rPr lang="ru-RU" sz="1600" b="1" dirty="0" smtClean="0">
                <a:solidFill>
                  <a:schemeClr val="tx1"/>
                </a:solidFill>
              </a:rPr>
              <a:t>не прописано!!!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569144" cy="442356"/>
          </a:xfrm>
        </p:spPr>
        <p:txBody>
          <a:bodyPr>
            <a:normAutofit/>
          </a:bodyPr>
          <a:lstStyle/>
          <a:p>
            <a:r>
              <a:rPr lang="ru-RU" sz="2000" dirty="0"/>
              <a:t>Требования к дошкольным образовательным </a:t>
            </a:r>
            <a:r>
              <a:rPr lang="ru-RU" sz="2000" dirty="0" smtClean="0"/>
              <a:t>организациям: оборудование помещений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50669" y="1294411"/>
            <a:ext cx="10165278" cy="605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Новое: </a:t>
            </a:r>
            <a:r>
              <a:rPr lang="ru-RU" sz="1600" dirty="0" smtClean="0">
                <a:solidFill>
                  <a:schemeClr val="tx1"/>
                </a:solidFill>
              </a:rPr>
              <a:t>Помещения постоянного пребывания детей для дезинфекции воздушной среды оборудуются приборами по обеззараживанию воздуха.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46803" y="2084118"/>
            <a:ext cx="10331637" cy="486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Полы в помещениях групповых, расположенных на первом этаже, должны быть утеплёнными или отапливаемыми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6803" y="2784765"/>
            <a:ext cx="10331637" cy="587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>
                <a:solidFill>
                  <a:schemeClr val="tx1"/>
                </a:solidFill>
              </a:rPr>
              <a:t>Для групповых ячеек, располагающихся выше первого этажа, раздевальные комнаты для детей могут размещаться на первом этаже.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8673" y="3627912"/>
            <a:ext cx="1074727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Для хранения верхней одежды раздевальные оборудуются шкафами для </a:t>
            </a:r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ерхней одежды детей с индивидуальными ячейками, полками для головных уборов, крючками. Количество индивидуальных ячеек должно соответствовать </a:t>
            </a:r>
            <a:r>
              <a:rPr lang="ru-RU" sz="1600" b="1" dirty="0" smtClean="0">
                <a:solidFill>
                  <a:schemeClr val="tx1"/>
                </a:solidFill>
              </a:rPr>
              <a:t>списочному количеству </a:t>
            </a:r>
            <a:r>
              <a:rPr lang="ru-RU" sz="1600" dirty="0" smtClean="0">
                <a:solidFill>
                  <a:schemeClr val="tx1"/>
                </a:solidFill>
              </a:rPr>
              <a:t>детей в группе.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8673" y="4797632"/>
            <a:ext cx="10747274" cy="510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В раздевальных комнатах или в отдельных помещениях создаются условия для сушки верхней одежды и обуви детей.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8180" y="5438898"/>
            <a:ext cx="9737767" cy="9975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игровых комнатах для детей от 1,5 лет и старше столы и стулья устанавливаются согласно </a:t>
            </a:r>
            <a:r>
              <a:rPr lang="ru-RU" sz="1600" b="1" dirty="0" smtClean="0">
                <a:solidFill>
                  <a:schemeClr val="tx1"/>
                </a:solidFill>
              </a:rPr>
              <a:t>общему количеству </a:t>
            </a:r>
            <a:r>
              <a:rPr lang="ru-RU" sz="1600" dirty="0" smtClean="0">
                <a:solidFill>
                  <a:schemeClr val="tx1"/>
                </a:solidFill>
              </a:rPr>
              <a:t>детей в группах.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Количество кроватей должно соответствовать </a:t>
            </a:r>
            <a:r>
              <a:rPr lang="ru-RU" sz="1600" b="1" dirty="0" smtClean="0">
                <a:solidFill>
                  <a:schemeClr val="tx1"/>
                </a:solidFill>
              </a:rPr>
              <a:t>общему количеству </a:t>
            </a:r>
            <a:r>
              <a:rPr lang="ru-RU" sz="1600" dirty="0" smtClean="0">
                <a:solidFill>
                  <a:schemeClr val="tx1"/>
                </a:solidFill>
              </a:rPr>
              <a:t>детей, находящихся в группе.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Раньше: по числу детей в группах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6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187036"/>
            <a:ext cx="10569039" cy="691737"/>
          </a:xfrm>
        </p:spPr>
        <p:txBody>
          <a:bodyPr>
            <a:normAutofit/>
          </a:bodyPr>
          <a:lstStyle/>
          <a:p>
            <a:r>
              <a:rPr lang="ru-RU" sz="2000" dirty="0"/>
              <a:t>Требования к дошкольным образовательным организациям: оборудование </a:t>
            </a:r>
            <a:r>
              <a:rPr lang="ru-RU" sz="2000" dirty="0" smtClean="0"/>
              <a:t>помещений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9729" y="950025"/>
            <a:ext cx="103968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Туалеты делятся на умывальную зону и зону санитарных узлов. В умывальной зоне размещаются детские умывальники и душевой поддон. В зоне санитарных узлов размещаются унитазы, которые обеспечиваются индивидуальными сидениями для каждого ребёнка. Вода в умывальные раковины подаётся через смеситель.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05345" y="2042555"/>
            <a:ext cx="10741232" cy="1175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Туалеты для детей раннего возраста оборудуются в одном помещении. В нём устанавливаются умывальные раковины для детей</a:t>
            </a:r>
            <a:r>
              <a:rPr lang="ru-RU" sz="1600" b="1" dirty="0" smtClean="0">
                <a:solidFill>
                  <a:schemeClr val="tx1"/>
                </a:solidFill>
              </a:rPr>
              <a:t>, раковина и унитаз (в отдельной кабине) для персонала, </a:t>
            </a:r>
            <a:r>
              <a:rPr lang="ru-RU" sz="1600" dirty="0" smtClean="0">
                <a:solidFill>
                  <a:schemeClr val="tx1"/>
                </a:solidFill>
              </a:rPr>
              <a:t>шкаф (стеллаж) с ячейками для хранения индивидуальных горшков и слив для их обработки, детская ванна (для детей ясельного возраста) </a:t>
            </a:r>
            <a:r>
              <a:rPr lang="ru-RU" sz="1600" b="1" dirty="0" smtClean="0">
                <a:solidFill>
                  <a:schemeClr val="tx1"/>
                </a:solidFill>
              </a:rPr>
              <a:t>или душевой поддон</a:t>
            </a:r>
            <a:r>
              <a:rPr lang="ru-RU" sz="1600" dirty="0" smtClean="0">
                <a:solidFill>
                  <a:schemeClr val="tx1"/>
                </a:solidFill>
              </a:rPr>
              <a:t>, а также хозяйственный шкаф. Индивидуальные горшки маркируются по общему количеству детей.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5346" y="3396343"/>
            <a:ext cx="10871860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туалетной умывальной зоне </a:t>
            </a:r>
            <a:r>
              <a:rPr lang="ru-RU" sz="1600" b="1" i="1" dirty="0" smtClean="0">
                <a:solidFill>
                  <a:schemeClr val="tx1"/>
                </a:solidFill>
              </a:rPr>
              <a:t>дошкольной</a:t>
            </a:r>
            <a:r>
              <a:rPr lang="ru-RU" sz="1600" i="1" dirty="0" smtClean="0">
                <a:solidFill>
                  <a:schemeClr val="tx1"/>
                </a:solidFill>
              </a:rPr>
              <a:t>,</a:t>
            </a:r>
            <a:r>
              <a:rPr lang="ru-RU" sz="1600" dirty="0" smtClean="0">
                <a:solidFill>
                  <a:schemeClr val="tx1"/>
                </a:solidFill>
              </a:rPr>
              <a:t> средней, старшей и подготовительной групп устанавливаются умывальные раковины для детей, </a:t>
            </a:r>
            <a:r>
              <a:rPr lang="ru-RU" sz="1600" b="1" dirty="0" smtClean="0">
                <a:solidFill>
                  <a:schemeClr val="tx1"/>
                </a:solidFill>
              </a:rPr>
              <a:t>раковину и унитаз (в отдельной кабине) для персонала</a:t>
            </a:r>
            <a:r>
              <a:rPr lang="ru-RU" sz="1600" dirty="0" smtClean="0">
                <a:solidFill>
                  <a:schemeClr val="tx1"/>
                </a:solidFill>
              </a:rPr>
              <a:t>, а также детские унитазы. В старших и подготовительных группах туалетные комнаты (отдельные кабинки) оборудуются отдельно для мальчиков и девочек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5345" y="4429497"/>
            <a:ext cx="6430489" cy="3206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допускается использование детского туалета персоналом.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6930" y="4928261"/>
            <a:ext cx="9725891" cy="1092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умывальной зоне устанавливаются вешалки для детских полотенец (отдельно для рук и ног), количество которых должно соответствовать </a:t>
            </a:r>
            <a:r>
              <a:rPr lang="ru-RU" sz="1600" b="1" dirty="0" smtClean="0">
                <a:solidFill>
                  <a:schemeClr val="tx1"/>
                </a:solidFill>
              </a:rPr>
              <a:t>общему количеству детей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Раньше:</a:t>
            </a:r>
            <a:r>
              <a:rPr lang="ru-RU" sz="1600" dirty="0" smtClean="0">
                <a:solidFill>
                  <a:srgbClr val="FF0000"/>
                </a:solidFill>
              </a:rPr>
              <a:t> устанавливаются вешалки для детских полотенец (отдельно для рук и для ног) </a:t>
            </a:r>
            <a:r>
              <a:rPr lang="ru-RU" sz="1600" b="1" dirty="0" smtClean="0">
                <a:solidFill>
                  <a:srgbClr val="FF0000"/>
                </a:solidFill>
              </a:rPr>
              <a:t>по списочному составу детей</a:t>
            </a:r>
            <a:r>
              <a:rPr lang="ru-RU" sz="1600" dirty="0" smtClean="0">
                <a:solidFill>
                  <a:srgbClr val="FF0000"/>
                </a:solidFill>
              </a:rPr>
              <a:t>, хозяйственный шкаф и шкаф для уборочного инвентаря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8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90" y="650175"/>
            <a:ext cx="10018713" cy="335477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Требование к одежде персонала ДОО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38691" y="1365662"/>
            <a:ext cx="4465226" cy="3728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Новый СанПиН (п. 3.1.9)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Воспитатели и помощники воспитателя обеспечиваются санитарной одеждой из расчёта не менее 2 комплектов на 1 человека.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У помощника воспитателя  дополнительно должны быть: фартук, колпак или косынка для надевания во время раздачи пищи, фартук для мытья посуды и отдельный халат для уборки помещений.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37070" y="1365663"/>
            <a:ext cx="4520333" cy="3728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Старый СанПиН (п.19.6, 19.8)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Воспитатели и помощники воспитателя обеспечиваются спецодеждой </a:t>
            </a:r>
            <a:r>
              <a:rPr lang="ru-RU" b="1" i="1" dirty="0" smtClean="0">
                <a:solidFill>
                  <a:schemeClr val="tx1"/>
                </a:solidFill>
              </a:rPr>
              <a:t>(халаты светлых тонов)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помощника воспитателя дополнительно должны быть: фартук, колпак или косынка для раздачи пищи, фартук для мытья посуды и специальный </a:t>
            </a:r>
            <a:r>
              <a:rPr lang="ru-RU" b="1" i="1" dirty="0" smtClean="0">
                <a:solidFill>
                  <a:schemeClr val="tx1"/>
                </a:solidFill>
              </a:rPr>
              <a:t>(тёмный) </a:t>
            </a:r>
            <a:r>
              <a:rPr lang="ru-RU" dirty="0" smtClean="0">
                <a:solidFill>
                  <a:schemeClr val="tx1"/>
                </a:solidFill>
              </a:rPr>
              <a:t>халат для уборки помещений.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6190846" y="277288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0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12" y="187037"/>
            <a:ext cx="10018713" cy="113112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Требования к дошкольным образовательным </a:t>
            </a:r>
            <a:r>
              <a:rPr lang="ru-RU" sz="2800" dirty="0" smtClean="0"/>
              <a:t>организациям, размещённым</a:t>
            </a:r>
            <a:r>
              <a:rPr lang="ru-RU" sz="2800" dirty="0"/>
              <a:t> в жилых и нежилых помещениях жилищного фонда и нежилых зданий, а также </a:t>
            </a:r>
            <a:r>
              <a:rPr lang="ru-RU" sz="2800" dirty="0" smtClean="0"/>
              <a:t>к семейным дошкольным группам (п.3.1.11)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9365" y="1494422"/>
            <a:ext cx="9923605" cy="4965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Предусматривается следующий набор помещений и (или) мест: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место (помещение), оборудованное шкафчиками или вешалками для раздельного хранения верхней одежды и полками для обуви воспитанников;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игровая комната для проведения игр;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помещение (место в игровой комнате) для сна;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кухня (при нахождении детей более 4 часов) для хранения пищевых продуктов, приготовления пищи, мытья и хранения посуды, разделочного инвентаря и столовых приборов;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помещение (место в игровой комнате или на кухне) для приёма пищи детьми (при нахождении детей более 4 часов);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место (в помещении кухни или игровой комнаты) для организации питьевого режима;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помещение (место) для хранения белья (при организации сна детей);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место или (шкаф) для хранения уборочного инвентаря;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туалет; умывальная комната. Возможно совмещение в одном помещении туалета и умывальной комнаты. </a:t>
            </a:r>
            <a:r>
              <a:rPr lang="ru-RU" b="1" dirty="0" smtClean="0">
                <a:solidFill>
                  <a:schemeClr val="tx1"/>
                </a:solidFill>
              </a:rPr>
              <a:t>Допускается совмещение</a:t>
            </a:r>
            <a:r>
              <a:rPr lang="ru-RU" dirty="0" smtClean="0">
                <a:solidFill>
                  <a:schemeClr val="tx1"/>
                </a:solidFill>
              </a:rPr>
              <a:t> в одном туалетном помещении </a:t>
            </a:r>
            <a:r>
              <a:rPr lang="ru-RU" b="1" dirty="0" smtClean="0">
                <a:solidFill>
                  <a:schemeClr val="tx1"/>
                </a:solidFill>
              </a:rPr>
              <a:t>туалета для детей и персонала </a:t>
            </a:r>
            <a:r>
              <a:rPr lang="ru-RU" dirty="0" smtClean="0">
                <a:solidFill>
                  <a:schemeClr val="tx1"/>
                </a:solidFill>
              </a:rPr>
              <a:t>или использование детьми туалета и умывальной комнаты персонала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35007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940" y="436418"/>
            <a:ext cx="10018713" cy="1142999"/>
          </a:xfrm>
        </p:spPr>
        <p:txBody>
          <a:bodyPr>
            <a:normAutofit/>
          </a:bodyPr>
          <a:lstStyle/>
          <a:p>
            <a:r>
              <a:rPr lang="ru-RU" sz="2400" dirty="0"/>
              <a:t>Требования к дошкольным образовательным организациям, размещённым в жилых и нежилых помещениях жилищного фонда и нежилых зданий, а также к семейным дошкольным </a:t>
            </a:r>
            <a:r>
              <a:rPr lang="ru-RU" sz="2400" dirty="0" smtClean="0"/>
              <a:t>группам (п.3.1.11)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48686" y="1721921"/>
            <a:ext cx="8669091" cy="1104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Каждый ребёнок обеспечивается индивидуальным полотенцем для рук, а при организации сна – индивидуальными постельными принадлежностями (комплект постельного белья, одеяло, подушка). Допускается использование одноразовых полотенец и личного постельного белья.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3844" y="3087585"/>
            <a:ext cx="10200904" cy="1258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Допускается осуществление питания детей в одном помещении (кухне), предназначенном как для приготовления пищи, так и для её приёма. Площадь помещений для приёма и (или) приготовления пищи должна составлять не менее 0,7 кв. м на одно посадочное место. Количество посадочных мест должно обеспечивать одновременный приём пищи всеми детьми.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2223" y="4607628"/>
            <a:ext cx="97615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отсутствии кухни организуются раздаточное помещение и место для мытья и хранения посуды, которое может быть оборудовано посудомоечной машиной.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61309" y="5670471"/>
            <a:ext cx="9773392" cy="706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допускается просушивание белья одежды и обуви в игровой комнате, спальне, кухне.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1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7613" y="2814186"/>
            <a:ext cx="82652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СанПиН 2.3/2.4.3590-20 «Санитарно-эпидемиологические требования к организации общественного питания населения»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7613" y="3719187"/>
            <a:ext cx="826522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 2.4.3648-20 «Санитарно-эпидемиологические требования к организациям воспитания и обучения, отдыха и оздоровления детей и молодёжи»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9313" y="141020"/>
            <a:ext cx="10018713" cy="777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Регламентация требований к организации питания в организациях для детей и молодёжи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9313" y="1309703"/>
            <a:ext cx="1392397" cy="88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НАССР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(ХАССП)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9398" y="1512593"/>
            <a:ext cx="1392396" cy="890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Меню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3761" y="1485557"/>
            <a:ext cx="1392396" cy="90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3133" y="1226220"/>
            <a:ext cx="1392398" cy="128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Химический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состав и натуральные нормы питания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2267" y="1524056"/>
            <a:ext cx="1482397" cy="780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Требования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к документации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8588" y="4910445"/>
            <a:ext cx="13618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Набор помещений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1710" y="5824845"/>
            <a:ext cx="133871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Оснащение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37328" y="4798337"/>
            <a:ext cx="163286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Естественная и искусственная освещённость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1779" y="5855947"/>
            <a:ext cx="163155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Водоснабжение и канализация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05226" y="4798911"/>
            <a:ext cx="1503767" cy="913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Микроклимат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4037" y="5855945"/>
            <a:ext cx="168249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Медицинские осмотры и гигиеническое обучение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6535" y="4851771"/>
            <a:ext cx="143274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Аттестация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26535" y="1191391"/>
            <a:ext cx="1432748" cy="891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Порядок контроля за питанием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224261">
            <a:off x="2030006" y="4535014"/>
            <a:ext cx="242331" cy="433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9608597">
            <a:off x="2244040" y="2319494"/>
            <a:ext cx="211396" cy="4634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3809254" y="2376989"/>
            <a:ext cx="212684" cy="415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5777096" y="2409573"/>
            <a:ext cx="84684" cy="375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7527410" y="2473622"/>
            <a:ext cx="142502" cy="375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9475666" y="2334531"/>
            <a:ext cx="131590" cy="4500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2055381">
            <a:off x="10764259" y="2158984"/>
            <a:ext cx="172871" cy="6641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371257" y="4733756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481557" y="4739449"/>
            <a:ext cx="21239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435914" y="4705266"/>
            <a:ext cx="238855" cy="1078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9347788">
            <a:off x="10612396" y="4567166"/>
            <a:ext cx="246765" cy="29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793190" y="4651231"/>
            <a:ext cx="163919" cy="10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005400" y="4661714"/>
            <a:ext cx="163919" cy="10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3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88" y="151411"/>
            <a:ext cx="10580915" cy="1000495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400" dirty="0" smtClean="0">
                <a:latin typeface="Impact" panose="020B0806030902050204" pitchFamily="34" charset="0"/>
              </a:rPr>
              <a:t>СанПиН </a:t>
            </a:r>
            <a:r>
              <a:rPr lang="ru-RU" sz="2400" dirty="0">
                <a:latin typeface="Impact" panose="020B0806030902050204" pitchFamily="34" charset="0"/>
              </a:rPr>
              <a:t>2.3/2.4.3590-20  </a:t>
            </a:r>
            <a:r>
              <a:rPr lang="ru-RU" sz="2400" dirty="0" smtClean="0">
                <a:latin typeface="Impact" panose="020B0806030902050204" pitchFamily="34" charset="0"/>
              </a:rPr>
              <a:t>«</a:t>
            </a:r>
            <a:r>
              <a:rPr lang="ru-RU" sz="2400" dirty="0">
                <a:latin typeface="Impact" panose="020B0806030902050204" pitchFamily="34" charset="0"/>
              </a:rPr>
              <a:t>Санитарно-эпидемиологические требования к организации общественного питания населения</a:t>
            </a:r>
            <a:r>
              <a:rPr lang="ru-RU" sz="2400" dirty="0" smtClean="0">
                <a:latin typeface="Impact" panose="020B0806030902050204" pitchFamily="34" charset="0"/>
              </a:rPr>
              <a:t>»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316" y="985651"/>
            <a:ext cx="926285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Структура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u="sng" dirty="0" smtClean="0"/>
              <a:t>Область применения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000" u="sng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b="1" u="sng" dirty="0" smtClean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000" b="1" u="sng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1" u="sng" dirty="0" smtClean="0"/>
              <a:t>Санитарно-эпидемиологические требования, направленные на предотвращение вредного воздействия биологических факторов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000" b="1" u="sng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1" u="sng" dirty="0" smtClean="0"/>
              <a:t>Санитарно-эпидемиологические требования, направленные на предотвращение вредного воздействия химических факторов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000" b="1" u="sng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1" u="sng" dirty="0" smtClean="0"/>
              <a:t>Санитарно-эпидемиологические </a:t>
            </a:r>
            <a:r>
              <a:rPr lang="ru-RU" b="1" u="sng" dirty="0"/>
              <a:t>требования, направленные на предотвращение вредного воздействия </a:t>
            </a:r>
            <a:r>
              <a:rPr lang="ru-RU" b="1" u="sng" dirty="0" smtClean="0"/>
              <a:t>физических факторов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000" u="sng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u="sng" dirty="0" smtClean="0"/>
              <a:t>Особенности организации питания при проведении кейтерингового обслуживания по организации общественного питания (кейтеринг)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000" u="sng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u="sng" dirty="0" smtClean="0"/>
              <a:t>Особые требования к организации питания отдельных категорий взрослого населения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000" u="sng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1" u="sng" dirty="0" smtClean="0"/>
              <a:t>Особенности организации общественного питания детей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62032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645" y="323603"/>
            <a:ext cx="10018713" cy="5373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Область применения 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9152" y="1223159"/>
            <a:ext cx="10189029" cy="14487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Устанавливают 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 и условий деятельности при оказании услуг общественного питания населению, несоблюдение которых создаёт угрозу жизни и здоровью человека, угрозу возникновения и распространения инфекционных и неинфекционных заболеваний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3839" y="2879766"/>
            <a:ext cx="872419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Распространяются на юридических лиц и граждан, в том числе индивидуальных предпринимателей, осуществляющих деятельность по оказанию услуг общественного питания населению (далее – предприятия общественного питания)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9765" y="4156364"/>
            <a:ext cx="9775529" cy="68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Организациям общественного питания населения </a:t>
            </a:r>
            <a:r>
              <a:rPr lang="ru-RU" b="1" dirty="0" smtClean="0">
                <a:solidFill>
                  <a:schemeClr val="tx1"/>
                </a:solidFill>
              </a:rPr>
              <a:t>рекомендуется</a:t>
            </a:r>
            <a:r>
              <a:rPr lang="ru-RU" dirty="0" smtClean="0">
                <a:solidFill>
                  <a:schemeClr val="tx1"/>
                </a:solidFill>
              </a:rPr>
              <a:t> в своей деятельности </a:t>
            </a:r>
            <a:r>
              <a:rPr lang="ru-RU" b="1" dirty="0" smtClean="0">
                <a:solidFill>
                  <a:schemeClr val="tx1"/>
                </a:solidFill>
              </a:rPr>
              <a:t>руководствоваться </a:t>
            </a:r>
            <a:r>
              <a:rPr lang="ru-RU" dirty="0" smtClean="0">
                <a:solidFill>
                  <a:schemeClr val="tx1"/>
                </a:solidFill>
              </a:rPr>
              <a:t>принципами здорового питания.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5518" y="5207331"/>
            <a:ext cx="792084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Оценка соблюдения рекомендательных норм</a:t>
            </a:r>
            <a:r>
              <a:rPr lang="ru-RU" dirty="0" smtClean="0">
                <a:solidFill>
                  <a:schemeClr val="tx1"/>
                </a:solidFill>
              </a:rPr>
              <a:t>, содержащихся в настоящих Правилах, </a:t>
            </a:r>
            <a:r>
              <a:rPr lang="ru-RU" b="1" dirty="0" smtClean="0">
                <a:solidFill>
                  <a:schemeClr val="tx1"/>
                </a:solidFill>
              </a:rPr>
              <a:t>не может являться предметом </a:t>
            </a:r>
            <a:r>
              <a:rPr lang="ru-RU" dirty="0" smtClean="0">
                <a:solidFill>
                  <a:schemeClr val="tx1"/>
                </a:solidFill>
              </a:rPr>
              <a:t>федерального государственного санитарно-эпидемического </a:t>
            </a:r>
            <a:r>
              <a:rPr lang="ru-RU" b="1" dirty="0" smtClean="0">
                <a:solidFill>
                  <a:schemeClr val="tx1"/>
                </a:solidFill>
              </a:rPr>
              <a:t>контроля </a:t>
            </a:r>
            <a:r>
              <a:rPr lang="ru-RU" dirty="0" smtClean="0">
                <a:solidFill>
                  <a:schemeClr val="tx1"/>
                </a:solidFill>
              </a:rPr>
              <a:t>(надзора)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9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309" y="293915"/>
            <a:ext cx="10569144" cy="1629888"/>
          </a:xfrm>
        </p:spPr>
        <p:txBody>
          <a:bodyPr>
            <a:noAutofit/>
          </a:bodyPr>
          <a:lstStyle/>
          <a:p>
            <a:r>
              <a:rPr lang="ru-RU" sz="2800" dirty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</a:t>
            </a:r>
            <a:r>
              <a:rPr lang="ru-RU" sz="2800" dirty="0" smtClean="0"/>
              <a:t>обитания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89309" y="1923803"/>
            <a:ext cx="97616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Предприятия общественного питания должны проводить производственный контроль, основанный на принципах ХАССП (НАССР – </a:t>
            </a:r>
            <a:r>
              <a:rPr lang="en-US" sz="1600" dirty="0" smtClean="0">
                <a:solidFill>
                  <a:schemeClr val="tx1"/>
                </a:solidFill>
              </a:rPr>
              <a:t>Hazard Analysis and Critical Control Points</a:t>
            </a:r>
            <a:r>
              <a:rPr lang="ru-RU" sz="1600" dirty="0" smtClean="0">
                <a:solidFill>
                  <a:schemeClr val="tx1"/>
                </a:solidFill>
              </a:rPr>
              <a:t>), в соответствии с порядком и периодичностью, установленными предприятием общественного питания (п.2.1)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0042" y="2998520"/>
            <a:ext cx="10438411" cy="1318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Приём пищевой продукции, в том числе продовольственного сырья, на предприятия общественного питания должен осуществляться при наличии маркировки и товаросопроводительной документации, сведений об оценке (подтверждении) соответствия, предусмотренных в том числе техническими регламентами. В случае нарушений условий и режима перевозки, а также отсутствия товаросопроводительной документации и маркировки пищевая продукция а продовольственное сырьё на предприятие общественного питания не принимается (п. 2.2)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9308" y="4476999"/>
            <a:ext cx="976162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Готовые блюда, напитки, кулинарные и кондитерские изделия, изготавливаемые на предприятиях общественного питания, должны соответствовать требованиям технических регламентов и единым санитарным требованиям. Пищевая продукция, срок годности которой истёк, подлежит утилизации (п.2.3)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5376" y="5551717"/>
            <a:ext cx="9613077" cy="105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При изготовлении блюд, кулинарных и кондитерских изделий необходимо обеспечивать последовательность и поточность технологических процессов, обеспечивающих химическую, биологическую и физическую (в том числе исключение попадания посторонних предметов и частиц в пищевую продукцию) безопасность (п.2.7)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90" y="305790"/>
            <a:ext cx="10018713" cy="1154875"/>
          </a:xfrm>
        </p:spPr>
        <p:txBody>
          <a:bodyPr>
            <a:normAutofit/>
          </a:bodyPr>
          <a:lstStyle/>
          <a:p>
            <a:r>
              <a:rPr lang="ru-RU" sz="2400" dirty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0562" y="1460665"/>
            <a:ext cx="9452862" cy="14250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Изготовление продукции должно производиться в соответствии с ассортиментом, утверждённым руководителем организации или уполномоченным им лицом, по техническим документам, в том числе </a:t>
            </a:r>
            <a:r>
              <a:rPr lang="ru-RU" sz="1600" b="1" dirty="0" smtClean="0">
                <a:solidFill>
                  <a:schemeClr val="tx1"/>
                </a:solidFill>
              </a:rPr>
              <a:t>технологической карте</a:t>
            </a:r>
            <a:r>
              <a:rPr lang="ru-RU" sz="1600" dirty="0" smtClean="0">
                <a:solidFill>
                  <a:schemeClr val="tx1"/>
                </a:solidFill>
              </a:rPr>
              <a:t>, разработанным и </a:t>
            </a:r>
            <a:r>
              <a:rPr lang="ru-RU" sz="1600" b="1" dirty="0" smtClean="0">
                <a:solidFill>
                  <a:schemeClr val="tx1"/>
                </a:solidFill>
              </a:rPr>
              <a:t>утверждённым руководителем организации или уполномоченным им лицом</a:t>
            </a:r>
            <a:r>
              <a:rPr lang="ru-RU" sz="1600" dirty="0" smtClean="0">
                <a:solidFill>
                  <a:schemeClr val="tx1"/>
                </a:solidFill>
              </a:rPr>
              <a:t>. Наименование блюд и кулинарных изделий, указываемых в меню, должны соответствовать наименованиям, указанным в технологических документах (п.2.8)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2530" y="2933201"/>
            <a:ext cx="10782794" cy="1520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Предприятия общественного питания для приготовления пищи</a:t>
            </a:r>
            <a:r>
              <a:rPr lang="ru-RU" sz="1600" dirty="0">
                <a:solidFill>
                  <a:schemeClr val="tx1"/>
                </a:solidFill>
              </a:rPr>
              <a:t> должны</a:t>
            </a:r>
            <a:r>
              <a:rPr lang="ru-RU" sz="1600" dirty="0" smtClean="0">
                <a:solidFill>
                  <a:schemeClr val="tx1"/>
                </a:solidFill>
              </a:rPr>
              <a:t> быть оснащены техническими средствами для реализации технологического процесса (технологическое оборудование), холодильным, моечным оборудованием, инвентарём, посудой (одноразового использования, при необходимости), тарой, изготовленными из материалов, соответствующих требованиям, предъявляемым к материалам, контактирующим с пищевой продукцией, устойчивыми к действию моющих и дезинфицирующих средств и обеспечивающими условия хранения, изготовления, перевозки (транспортировки) и реализации пищевой продукции (п.2.9)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60562" y="4572009"/>
            <a:ext cx="10272259" cy="9737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Должны быть оборудованы исправными системами холодного и горячего водоснабжения, водоотведения, теплоснабжения, вентиляции и освещения, которые должны быть выполнены так, чтобы исключить риск загрязнения пищевой продукции. Допускается использование автономных систем и оборудования для обеспечения горячего водоснабжения и теплоснабжения (п.2.15).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1938" y="5664558"/>
            <a:ext cx="9583386" cy="795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Внутренняя отделка помещений должна быть выполнена из материалов, позволяющих проводить ежедневную влажную уборку, обработку моющими и дезинфицирующими средствами, и не иметь повреждений (п.2.16).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6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860" y="207447"/>
            <a:ext cx="8277205" cy="561108"/>
          </a:xfrm>
        </p:spPr>
        <p:txBody>
          <a:bodyPr>
            <a:noAutofit/>
          </a:bodyPr>
          <a:lstStyle/>
          <a:p>
            <a:r>
              <a:rPr lang="ru-RU" sz="3200" dirty="0"/>
              <a:t>Содержание помещений (</a:t>
            </a:r>
            <a:r>
              <a:rPr lang="ru-RU" sz="3200" dirty="0" smtClean="0"/>
              <a:t>п.2.11.3, п.2.11.4)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9705" y="927386"/>
            <a:ext cx="9761519" cy="611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Уборочный инвентарь маркируется в зависимости от назначения помещений и видов работ. Инвентарь для уборки туалетов должен иметь иную маркировку и храниться отдельно от другого инвентаря.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875" y="1749383"/>
            <a:ext cx="9227181" cy="6026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 окончании уборки весь инвентарь промывается с использованием моющих средств, ополаскивается проточной водой и просушивается.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7535" y="2518309"/>
            <a:ext cx="9856521" cy="596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Инвентарь для туалетов после использования обрабатывается дезинфекционными средствами в соответствии с инструкцией по их применению.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5004" y="3273877"/>
            <a:ext cx="10770919" cy="1148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Ежедневная уборка туалетов, умывальных, душевых, помещений для оказания медицинской помощи, обеденных залов, столовых, буфетов, производственных цехов пищеблока, проводится с использованием дезинфицирующих средств. Дверные ручки, поручни, выключатели ежедневно протираются с использованием дезинфицирующих средств.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3776" y="4570887"/>
            <a:ext cx="9464633" cy="279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Для технических целей в туалетных помещениях устанавливается отдельный водопроводный кран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5004" y="5002479"/>
            <a:ext cx="10640321" cy="626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Санитарно-техническое оборудование ежедневно должно обеззараживаться. Сидения на унитазах, ручки сливных бачков и ручки дверей моются с мылом или иным моющим средством, безвредным для здоровья человека.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322" y="5781426"/>
            <a:ext cx="9369601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Горшки моются после каждого использования при помощи щёток и моющих средств. Ванны, раковины, унитазы чистят дважды в день или по мере загрязнения щётками с использованием моющих и дезинфицирующих средств.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6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201882"/>
            <a:ext cx="9840479" cy="1092528"/>
          </a:xfrm>
        </p:spPr>
        <p:txBody>
          <a:bodyPr>
            <a:normAutofit/>
          </a:bodyPr>
          <a:lstStyle/>
          <a:p>
            <a:r>
              <a:rPr lang="ru-RU" sz="2400" dirty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8171" y="1448790"/>
            <a:ext cx="1010590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Сбор и обращение отходов должны соответствовать требованиям по обращению с твёрдыми коммунальными отходами и содержанию территории (п.2.17) = СП </a:t>
            </a:r>
            <a:r>
              <a:rPr lang="ru-RU" sz="1600" dirty="0">
                <a:solidFill>
                  <a:schemeClr val="tx1"/>
                </a:solidFill>
              </a:rPr>
              <a:t>2.4.3648-20 «Санитарно-эпидемиологические требования к организациям воспитания и обучения, отдыха и оздоровления детей и молодёжи</a:t>
            </a:r>
            <a:r>
              <a:rPr lang="ru-RU" sz="1600" dirty="0" smtClean="0">
                <a:solidFill>
                  <a:schemeClr val="tx1"/>
                </a:solidFill>
              </a:rPr>
              <a:t>» пункт 2.1.11.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0659" y="2487876"/>
            <a:ext cx="10640291" cy="1080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производственных помещениях ежедневно проводится влажная уборка с применением моющих и дезинфицирующих средств. Для уборки производственных и санитарно-бытовых помещений должен выделяться отдельный промаркированный инвентарь, хранение которого должно осуществляться в специально отведённых местах. Уборочный инвентарь для туалета должен храниться отдельно от инвентаря для уборки других помещений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1276" y="3693217"/>
            <a:ext cx="9488386" cy="463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Запрещается ремонт производственных помещений одновременно с изготовлением продукции общественного питания в них (п.2.20).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0658" y="4281041"/>
            <a:ext cx="10640291" cy="1021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Лица, поступающие на работу должны соответствовать требованиям, касающимися прохождения ими профессиональных осмотров, вакцинации, установленным законодательством РФ. Ежедневно проводится осмотр на наличие гнойничковых заболеваний кожи рук и открытых поверхностей тела, признаков инфекционных заболеваний. Результаты осмотра заносятся в журнал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2143" y="5427008"/>
            <a:ext cx="947650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помещениях не должно быть насекомых и грызунов, а также не должны содержаться синантропные птицы и животные. Запрещается проживание физических лиц</a:t>
            </a:r>
            <a:r>
              <a:rPr lang="ru-RU" sz="1600" b="1" dirty="0" smtClean="0">
                <a:solidFill>
                  <a:schemeClr val="tx1"/>
                </a:solidFill>
              </a:rPr>
              <a:t>. В производственных помещениях не допускается хранение личных вещей и комнатных растений.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3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939" y="365167"/>
            <a:ext cx="10018713" cy="656111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Санитарно-эпидемиологические требования, направленные на предотвращение вредного воздействия биологических </a:t>
            </a:r>
            <a:r>
              <a:rPr lang="ru-RU" sz="2400" dirty="0" smtClean="0"/>
              <a:t>факторов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2539" y="1104400"/>
            <a:ext cx="10462163" cy="13419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перевозке и хранению</a:t>
            </a:r>
            <a:endParaRPr lang="ru-RU" sz="1600" dirty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Соблюдение температурно-влажностных режимов, герметичности упаковки, возможности совместной перевозки и хранения продуктов и продовольственного сырья (п.3.1)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Лица</a:t>
            </a:r>
            <a:r>
              <a:rPr lang="ru-RU" sz="1600" dirty="0">
                <a:solidFill>
                  <a:schemeClr val="tx2"/>
                </a:solidFill>
              </a:rPr>
              <a:t>, сопровождающие продовольственное сырьё и пищевую продукцию в пути следования и выполняющие их погрузку и выгрузку, должны использовать рабочую одежду с учётом её смены по мере загрязнения (п.3.14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18056" y="2526417"/>
            <a:ext cx="1011361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</a:t>
            </a:r>
            <a:r>
              <a:rPr lang="ru-RU" sz="1600" u="sng" dirty="0">
                <a:solidFill>
                  <a:schemeClr val="tx2"/>
                </a:solidFill>
              </a:rPr>
              <a:t>с</a:t>
            </a:r>
            <a:r>
              <a:rPr lang="ru-RU" sz="1600" u="sng" dirty="0" smtClean="0">
                <a:solidFill>
                  <a:schemeClr val="tx2"/>
                </a:solidFill>
              </a:rPr>
              <a:t>кладским помещениям</a:t>
            </a:r>
            <a:r>
              <a:rPr lang="ru-RU" sz="1600" dirty="0" smtClean="0">
                <a:solidFill>
                  <a:schemeClr val="tx2"/>
                </a:solidFill>
              </a:rPr>
              <a:t>: складские помещения для хранения продукции должны быть оборудованы приборами для измерения относительной влажности и температуры воздуха, холодильное оборудование – контрольными термометрами (п.3.13).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2539" y="3520916"/>
            <a:ext cx="10462163" cy="2286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работникам: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Хранение одежды второго и третьего, обуви, головных уборов и личных вещей отдельно от рабочей одежды и обуви;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Перед посещением туалета снимать рабочую одежду либо надевать сверху халаты, тщательно мыть руки с мылом или иным моющим средством для рук после посещения туалета;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Сообщать обо всех случаях заболевания кишечными инфекциями у членов семьи, проживающих совместно;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Использовать </a:t>
            </a:r>
            <a:r>
              <a:rPr lang="ru-RU" sz="1600" b="1" dirty="0" smtClean="0">
                <a:solidFill>
                  <a:schemeClr val="tx2"/>
                </a:solidFill>
              </a:rPr>
              <a:t>одноразовые перчатки </a:t>
            </a:r>
            <a:r>
              <a:rPr lang="ru-RU" sz="1600" dirty="0" smtClean="0">
                <a:solidFill>
                  <a:schemeClr val="tx2"/>
                </a:solidFill>
              </a:rPr>
              <a:t>при порционировании блюд, приготовлении холодных закусок, салатов, подлежащие замене на новые при нарушении их целостности и после санитарно-гигиенических перерывов в работе (касается и помощников воспитателя!)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63190" y="5990982"/>
            <a:ext cx="9674224" cy="69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готовой продукции</a:t>
            </a:r>
            <a:r>
              <a:rPr lang="ru-RU" sz="1600" dirty="0" smtClean="0">
                <a:solidFill>
                  <a:schemeClr val="tx2"/>
                </a:solidFill>
              </a:rPr>
              <a:t>. Соблюдение сроков реализации, заправка салатов, привлечение к приготовлению, порционированию и раздаче посторонних и. т. д. (п.3.5, п.3.6)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263" y="148421"/>
            <a:ext cx="10018713" cy="53735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Санитарно-эпидемиологические требования, направленные на предотвращение вредного воздействия биологических факторов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6647" y="3377000"/>
            <a:ext cx="10664043" cy="1900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обработке посуды (п.3.10)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Столовые приборы, столовая посуда, чайная посуда, подносы перед раздачей должны быть вымыты и высушены.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В конце рабочего дня проводится мойка всей посуды, столовых приборов, подносов в посудомоечных машинах с использованием режимов обработки, обеспечивающих дезинфекцию посуды и столовых приборов, и максимальных температурных режимов.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При отсутствии посудомоечной машины мытьё посуды должно осуществляться ручным способом с обработкой всей посуды и столовых приборов дезинфицирующими средствами в соответствии с инструкциями по их применению.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58528" y="902480"/>
            <a:ext cx="10462162" cy="2280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инвентарю, оборудованию и посуде.</a:t>
            </a:r>
            <a:r>
              <a:rPr lang="ru-RU" sz="1600" dirty="0" smtClean="0">
                <a:solidFill>
                  <a:schemeClr val="tx2"/>
                </a:solidFill>
              </a:rPr>
              <a:t> Для продовольственного сырья и готовой к употреблению пищевой продукции должны использоваться </a:t>
            </a:r>
            <a:r>
              <a:rPr lang="ru-RU" sz="1600" b="1" dirty="0" smtClean="0">
                <a:solidFill>
                  <a:schemeClr val="tx2"/>
                </a:solidFill>
              </a:rPr>
              <a:t>раздельное технологическое и холодильное оборудование</a:t>
            </a:r>
            <a:r>
              <a:rPr lang="ru-RU" sz="1600" dirty="0" smtClean="0">
                <a:solidFill>
                  <a:schemeClr val="tx2"/>
                </a:solidFill>
              </a:rPr>
              <a:t>, производственные столы, разделочный инвентарь (маркированный любым способом), многооборотные средства упаковки и кухонная посуда. Разделочный инвентарь для готовой и сырой продукции должен обрабатываться и храниться раздельно в производственных цехах (зонах, участках). Столовая и кухонная посуда и инвентарь одноразового использования должны применяться в соответствии с маркировкой по их применению. Повторное использование одноразовой посуды и инвентаря запрещается.</a:t>
            </a:r>
            <a:r>
              <a:rPr lang="ru-RU" sz="1600" dirty="0">
                <a:solidFill>
                  <a:schemeClr val="tx2"/>
                </a:solidFill>
              </a:rPr>
              <a:t> Допускается обработка продовольственного сырья и изготовление из него кулинарных полуфабрикатов в одном цехе при условии выделения раздельных зон (участков) и обеспечения раздельным инвентарём и </a:t>
            </a:r>
            <a:r>
              <a:rPr lang="ru-RU" sz="1600" dirty="0" smtClean="0">
                <a:solidFill>
                  <a:schemeClr val="tx2"/>
                </a:solidFill>
              </a:rPr>
              <a:t>оборудованием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91939" y="5471498"/>
            <a:ext cx="9749640" cy="1095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tx2"/>
                </a:solidFill>
              </a:rPr>
              <a:t>Требования к документации (п.3.8)</a:t>
            </a:r>
            <a:r>
              <a:rPr lang="ru-RU" sz="1600" dirty="0" smtClean="0">
                <a:solidFill>
                  <a:schemeClr val="tx2"/>
                </a:solidFill>
              </a:rPr>
              <a:t>: необходимо вести ежедневную регистрацию показателей температурного режима хранения пищевой продукции в холодильном оборудовании и складских помещениях на бумажном и (или) электронном носителях и влажности – в складских помещениях (образцы журналов указаны в приложениях №2 и №3)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800" y="341420"/>
            <a:ext cx="6543306" cy="656112"/>
          </a:xfrm>
        </p:spPr>
        <p:txBody>
          <a:bodyPr>
            <a:normAutofit/>
          </a:bodyPr>
          <a:lstStyle/>
          <a:p>
            <a:r>
              <a:rPr lang="ru-RU" sz="3200" dirty="0"/>
              <a:t>Содержание </a:t>
            </a:r>
            <a:r>
              <a:rPr lang="ru-RU" sz="3200" dirty="0" smtClean="0"/>
              <a:t>помещений (п.2.11.5)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6918" y="1212773"/>
            <a:ext cx="5913913" cy="736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Смена постельного белья и полотенец осуществляется по мере загрязнения, но не реже 1-го раза в 7 дней.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680" y="2109361"/>
            <a:ext cx="9725891" cy="1246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Грязное белье складывается в мешки и доставляется в прачечную. Для сбора и хранения грязного белья выделяется специальное помещение или место для временного хранения. Чистое бельё хранится в отдельном помещении, в гладильной или в специальном месте в закрытых стеллажах или шкафах.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0029" y="3516589"/>
            <a:ext cx="6638307" cy="742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Выдача чистого белья организуется так, чтобы было исключено его пересечение с грязным бельём.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3800" y="4413177"/>
            <a:ext cx="9832771" cy="1193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Постельные принадлежности проветриваются непосредственно в спальнях во время каждой генеральной уборки, а также на специально отведенных для этого площадках хозяйственной зоны. Постельные принадлежности подвергаются химической чистке или дезинфекционной обработке один раз в год.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9459" y="5761030"/>
            <a:ext cx="833241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Индивидуальные мочалки для тела после использования замачиваются в дезинфекционном растворе, промываются проточной водой, просушиваются и хранятся в индивидуальных чистых мешках.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067" y="341420"/>
            <a:ext cx="1946154" cy="14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525" y="448294"/>
            <a:ext cx="4049590" cy="751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Игрушки (п.2.11.2)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71795" y="1273625"/>
            <a:ext cx="3004457" cy="1341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Игрушки моются в специально выделенных, промаркированных ёмкостях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99407" y="2939141"/>
            <a:ext cx="4417621" cy="1193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Пенолатексные, ворсованные игрушки и мягконабивные игрушки обрабатываются согласно инструкции производителя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15080" y="1199408"/>
            <a:ext cx="4084735" cy="1561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Приобретенные игрушки (за исключением мягконабивных) перед использованием детьми моются проточной водой с мылом или иным моющим средством, безвредным для здоровья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8509" y="4750127"/>
            <a:ext cx="4417621" cy="1650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Игрушки моются ежедневно в конце дня, а в группах для детей раннего возраста – 2 раза в день. Кукольная одежда стирается по мере загрязнения с использованием детского мыла и проглаживается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6789" y="3046016"/>
            <a:ext cx="4251367" cy="12736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Игрушки, которые не подлежат влажной обработке (мытью, стирке), допускается использовать в качестве </a:t>
            </a:r>
            <a:r>
              <a:rPr lang="ru-RU" u="sng" dirty="0" smtClean="0">
                <a:solidFill>
                  <a:schemeClr val="tx1"/>
                </a:solidFill>
              </a:rPr>
              <a:t>демонстрационного материала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497" y="4559304"/>
            <a:ext cx="2803319" cy="2082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20" y="567042"/>
            <a:ext cx="2363647" cy="20484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92530" y="4319647"/>
            <a:ext cx="3265612" cy="14636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Старый СанПиН: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Мягконабивные и пенолатексные ворсованные игрушки только в качестве </a:t>
            </a:r>
            <a:r>
              <a:rPr lang="ru-RU" sz="1600" u="sng" dirty="0" smtClean="0">
                <a:solidFill>
                  <a:schemeClr val="tx1"/>
                </a:solidFill>
              </a:rPr>
              <a:t>дидактических пособий</a:t>
            </a:r>
            <a:endParaRPr lang="ru-RU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815" y="151411"/>
            <a:ext cx="10018713" cy="941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 3: Требования в отношении отдельных видов осуществляемой хозяйствующими субъектами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1058" y="1897083"/>
            <a:ext cx="3645724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Пункт 3.1 </a:t>
            </a:r>
            <a:r>
              <a:rPr lang="ru-RU" dirty="0" smtClean="0">
                <a:solidFill>
                  <a:schemeClr val="tx1"/>
                </a:solidFill>
              </a:rPr>
              <a:t>«Реализация образовательных программ дошкольного образования, осуществление присмотра и ухода за детьми»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881" y="1897082"/>
            <a:ext cx="3396344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Пункт 3.5 </a:t>
            </a:r>
            <a:r>
              <a:rPr lang="ru-RU" dirty="0" smtClean="0">
                <a:solidFill>
                  <a:schemeClr val="tx1"/>
                </a:solidFill>
              </a:rPr>
              <a:t>«Реализация образовательных программ с применением дистанционных образовательных технологий»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461604" y="1092531"/>
            <a:ext cx="484632" cy="58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692737" y="1092531"/>
            <a:ext cx="484632" cy="58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39544" y="3728852"/>
            <a:ext cx="5676404" cy="301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Одновременное использование на занятии более двух различных ЭСО не допускается.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Мобильные средства связи не используются для образовательных целей.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Размещение базовых станций подвижной сотовой связи на территории ОО не допускается.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 использовании электронного оборудования, в том числе сенсорного экрана, клавиатуры, компьютерной мыши, необходимо ежедневно дезинфицировать их в соответствии с рекомендациями производителя либо с использованием растворов или салфеток на спиртовой основе, содержащих не менее 70% спирта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692737" y="3426029"/>
            <a:ext cx="484632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00" y="3627691"/>
            <a:ext cx="1736394" cy="200649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878774" y="4269871"/>
            <a:ext cx="2185059" cy="124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выше третьего этажа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064" y="305789"/>
            <a:ext cx="10018713" cy="5967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Требования к дошкольным образовательным организациям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3064" y="1009403"/>
            <a:ext cx="10165383" cy="973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Количество детей в группах определяется  </a:t>
            </a:r>
            <a:r>
              <a:rPr lang="ru-RU" sz="1600" dirty="0" smtClean="0">
                <a:solidFill>
                  <a:schemeClr val="tx1"/>
                </a:solidFill>
              </a:rPr>
              <a:t>исходя из расчёта площади групповой (игровой) комнаты. Для групп раннего возраста (до 3 лет) – не менее 2,5 кв. м. на 1 ребёнка, для групп дошкольного возраста (с 3 до 7 лет) – не менее 2 кв. м. на одного ребёнка, </a:t>
            </a:r>
            <a:r>
              <a:rPr lang="ru-RU" sz="1600" b="1" dirty="0" smtClean="0">
                <a:solidFill>
                  <a:schemeClr val="tx1"/>
                </a:solidFill>
              </a:rPr>
              <a:t>БЕЗ УЧЁТА МЕБЕЛИ И ЕЁ РАССТАНОВКИ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907" y="2090058"/>
            <a:ext cx="10153403" cy="522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Новое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u="sng" dirty="0" smtClean="0">
                <a:solidFill>
                  <a:schemeClr val="tx1"/>
                </a:solidFill>
              </a:rPr>
              <a:t>площадь спальной </a:t>
            </a:r>
            <a:r>
              <a:rPr lang="ru-RU" sz="1600" dirty="0" smtClean="0">
                <a:solidFill>
                  <a:schemeClr val="tx1"/>
                </a:solidFill>
              </a:rPr>
              <a:t>для детей до 3 лет должна составлять не менее 1,8 кв. м на ребёнка, для детей от 3 до 7 лет – не менее 2,0 кв. м. </a:t>
            </a:r>
            <a:r>
              <a:rPr lang="ru-RU" sz="1600" u="sng" dirty="0" smtClean="0">
                <a:solidFill>
                  <a:schemeClr val="tx1"/>
                </a:solidFill>
              </a:rPr>
              <a:t>Физкультурный зал </a:t>
            </a:r>
            <a:r>
              <a:rPr lang="ru-RU" sz="1600" dirty="0" smtClean="0">
                <a:solidFill>
                  <a:schemeClr val="tx1"/>
                </a:solidFill>
              </a:rPr>
              <a:t>должен быть не менее 75 кв. м.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5081" y="2719450"/>
            <a:ext cx="8835242" cy="3906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Количество детей в группах компенсирующей направленности не должно превышать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Т</a:t>
            </a:r>
            <a:r>
              <a:rPr lang="ru-RU" sz="1600" dirty="0" smtClean="0">
                <a:solidFill>
                  <a:schemeClr val="tx1"/>
                </a:solidFill>
              </a:rPr>
              <a:t>НР – 6 детей в возрасте до 3 лет, 10 детей в возрасте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ФФНР – 12 детей в возрасте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Глухие – 6 детей обеих возрастных групп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Слабослышащие – 6 детей до 3 лет, 8 детей старше 3 лет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Слепые – 6 детей для обеих возрастных групп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Слабовидящие – 6 детей до 3 лет, 10 детей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Амблиопия, косоглазие - </a:t>
            </a:r>
            <a:r>
              <a:rPr lang="ru-RU" sz="1600" dirty="0">
                <a:solidFill>
                  <a:schemeClr val="tx1"/>
                </a:solidFill>
              </a:rPr>
              <a:t>6 детей в возрасте до 3 лет, 10 детей в возрасте старше 3 </a:t>
            </a:r>
            <a:r>
              <a:rPr lang="ru-RU" sz="1600" dirty="0" smtClean="0">
                <a:solidFill>
                  <a:schemeClr val="tx1"/>
                </a:solidFill>
              </a:rPr>
              <a:t>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НОДА - </a:t>
            </a:r>
            <a:r>
              <a:rPr lang="ru-RU" sz="1600" dirty="0">
                <a:solidFill>
                  <a:schemeClr val="tx1"/>
                </a:solidFill>
              </a:rPr>
              <a:t>6 детей до 3 лет, 8 детей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Задержка психоречевого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– 6 детей в возрасте </a:t>
            </a:r>
            <a:r>
              <a:rPr lang="ru-RU" sz="1600" b="1" dirty="0" smtClean="0">
                <a:solidFill>
                  <a:schemeClr val="tx1"/>
                </a:solidFill>
              </a:rPr>
              <a:t>до 3 лет </a:t>
            </a:r>
            <a:r>
              <a:rPr lang="ru-RU" sz="1600" dirty="0" smtClean="0">
                <a:solidFill>
                  <a:srgbClr val="FF0000"/>
                </a:solidFill>
              </a:rPr>
              <a:t>(новое)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ЗПР – 10 детей в возрасте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УО легкой степени </a:t>
            </a:r>
            <a:r>
              <a:rPr lang="ru-RU" sz="1600" dirty="0" smtClean="0">
                <a:solidFill>
                  <a:schemeClr val="tx1"/>
                </a:solidFill>
              </a:rPr>
              <a:t>– 10 детей </a:t>
            </a:r>
            <a:r>
              <a:rPr lang="ru-RU" sz="1600" b="1" dirty="0" smtClean="0">
                <a:solidFill>
                  <a:schemeClr val="tx1"/>
                </a:solidFill>
              </a:rPr>
              <a:t>старше 3 лет </a:t>
            </a:r>
            <a:r>
              <a:rPr lang="ru-RU" sz="1600" b="1" dirty="0" smtClean="0">
                <a:solidFill>
                  <a:srgbClr val="FF0000"/>
                </a:solidFill>
              </a:rPr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раньше были оба возраста)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УО умеренной, тяжёлой степени – 8 детей старше 3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РАС – 5 детей для обеих возрастных групп </a:t>
            </a:r>
            <a:r>
              <a:rPr lang="ru-RU" sz="1600" dirty="0" smtClean="0">
                <a:solidFill>
                  <a:srgbClr val="FF0000"/>
                </a:solidFill>
              </a:rPr>
              <a:t>(раньше только после 3 лет и только аутизм)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Сложный дефект (тяжёлые и множественные нарушения развития) – 5 детей для обеих возрастных групп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3153" y="3978234"/>
            <a:ext cx="1615044" cy="7362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Иные ОВЗ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33153" y="4025735"/>
            <a:ext cx="1567543" cy="653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33153" y="4025735"/>
            <a:ext cx="1567543" cy="653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4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94" y="198913"/>
            <a:ext cx="10018713" cy="513608"/>
          </a:xfrm>
        </p:spPr>
        <p:txBody>
          <a:bodyPr>
            <a:normAutofit/>
          </a:bodyPr>
          <a:lstStyle/>
          <a:p>
            <a:r>
              <a:rPr lang="ru-RU" sz="2800" dirty="0"/>
              <a:t>Требования к дошкольным образовательным организациям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9470" y="855024"/>
            <a:ext cx="10462160" cy="2363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Количество детей в группах комбинированной направленности не должно превышать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</a:rPr>
              <a:t>В возрасте до 3 лет </a:t>
            </a:r>
            <a:r>
              <a:rPr lang="ru-RU" sz="1600" dirty="0" smtClean="0">
                <a:solidFill>
                  <a:schemeClr val="tx1"/>
                </a:solidFill>
              </a:rPr>
              <a:t>– не более 10 детей, в том числе не более 3 детей с ОВЗ</a:t>
            </a: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</a:rPr>
              <a:t>В возрасте старше 3 лет: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 более </a:t>
            </a:r>
            <a:r>
              <a:rPr lang="ru-RU" sz="1600" u="sng" dirty="0" smtClean="0">
                <a:solidFill>
                  <a:schemeClr val="tx1"/>
                </a:solidFill>
              </a:rPr>
              <a:t>10 детей</a:t>
            </a:r>
            <a:r>
              <a:rPr lang="ru-RU" sz="1600" dirty="0" smtClean="0">
                <a:solidFill>
                  <a:schemeClr val="tx1"/>
                </a:solidFill>
              </a:rPr>
              <a:t>, в том числе не более 3 глухих детей, или слепых детей, или детей с НОДА, или детей с УО умеренной, тяжёлой степени, или </a:t>
            </a:r>
            <a:r>
              <a:rPr lang="ru-RU" sz="1600" b="1" dirty="0" smtClean="0">
                <a:solidFill>
                  <a:schemeClr val="tx1"/>
                </a:solidFill>
              </a:rPr>
              <a:t>с РАС</a:t>
            </a:r>
            <a:r>
              <a:rPr lang="ru-RU" sz="1600" dirty="0" smtClean="0">
                <a:solidFill>
                  <a:schemeClr val="tx1"/>
                </a:solidFill>
              </a:rPr>
              <a:t>, или детей со сложным дефектом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 более </a:t>
            </a:r>
            <a:r>
              <a:rPr lang="ru-RU" sz="1600" u="sng" dirty="0" smtClean="0">
                <a:solidFill>
                  <a:schemeClr val="tx1"/>
                </a:solidFill>
              </a:rPr>
              <a:t>15 детей</a:t>
            </a:r>
            <a:r>
              <a:rPr lang="ru-RU" sz="1600" dirty="0" smtClean="0">
                <a:solidFill>
                  <a:schemeClr val="tx1"/>
                </a:solidFill>
              </a:rPr>
              <a:t>, в том числе не более 4 слабовидящих и (или) детей с амблиопией и (или) косоглазием, или слабослышащих детей, или детей с ТНР, или детей с УО лёгкой степени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 более </a:t>
            </a:r>
            <a:r>
              <a:rPr lang="ru-RU" sz="1600" u="sng" dirty="0" smtClean="0">
                <a:solidFill>
                  <a:schemeClr val="tx1"/>
                </a:solidFill>
              </a:rPr>
              <a:t>17 детей</a:t>
            </a:r>
            <a:r>
              <a:rPr lang="ru-RU" sz="1600" dirty="0" smtClean="0">
                <a:solidFill>
                  <a:schemeClr val="tx1"/>
                </a:solidFill>
              </a:rPr>
              <a:t>, в том числе не более 5 детей с ЗПР, </a:t>
            </a:r>
            <a:r>
              <a:rPr lang="ru-RU" sz="1600" b="1" dirty="0" smtClean="0">
                <a:solidFill>
                  <a:schemeClr val="tx1"/>
                </a:solidFill>
              </a:rPr>
              <a:t>детей с ФФНР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9459" y="3467595"/>
            <a:ext cx="10620448" cy="1448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Допускается организация разновозрастных групп компенсирующей или комбинированной направленности для детей от 2 месяцев до 3 лет и от 3 лет и старше с учётом возможности соблюдения в них режима дня, соответствующего анатомическим и физиологическим особенностям детей каждой возрастной группы, с предельной наполняемостью 6 и 12 человек соответственно </a:t>
            </a:r>
            <a:r>
              <a:rPr lang="ru-RU" sz="1600" dirty="0" smtClean="0">
                <a:solidFill>
                  <a:srgbClr val="FF0000"/>
                </a:solidFill>
              </a:rPr>
              <a:t>(раньше разновозрастные группы можно было организовывать в ДОО компенсирующей направленности и не было ограничений по количеству детей)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793" y="5272645"/>
            <a:ext cx="8752114" cy="1270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НОВОЕ: </a:t>
            </a:r>
            <a:r>
              <a:rPr lang="ru-RU" sz="1600" dirty="0" smtClean="0">
                <a:solidFill>
                  <a:schemeClr val="tx1"/>
                </a:solidFill>
              </a:rPr>
              <a:t>При комплектовании групп комбинированной направленности </a:t>
            </a:r>
            <a:r>
              <a:rPr lang="ru-RU" sz="1600" b="1" dirty="0" smtClean="0">
                <a:solidFill>
                  <a:schemeClr val="tx1"/>
                </a:solidFill>
              </a:rPr>
              <a:t>не допускается смешение более 3 категорий детей с ОВЗ</a:t>
            </a:r>
            <a:r>
              <a:rPr lang="ru-RU" sz="1600" dirty="0" smtClean="0">
                <a:solidFill>
                  <a:schemeClr val="tx1"/>
                </a:solidFill>
              </a:rPr>
              <a:t>; при объединении детей с разными нарушениями в развитии учитываются направленность адаптированных образовательных программ дошкольного образования и возможность их одновременной реализации в одной группе.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12" y="483920"/>
            <a:ext cx="10018713" cy="66798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Требования к дошкольным образовательным </a:t>
            </a:r>
            <a:r>
              <a:rPr lang="ru-RU" sz="2800" dirty="0" smtClean="0"/>
              <a:t>организациям: площадка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1812" y="1330036"/>
            <a:ext cx="3752602" cy="9737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Больше нет требований к размеру групповой площадки. Она просто должна быть.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88281" y="1193470"/>
            <a:ext cx="419198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Должна быть собственная территория для прогулок детей (отдельно для каждой группы)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9952" y="2481942"/>
            <a:ext cx="4940239" cy="13894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территории должны быть игровая (групповые и физкультурно-оздоровительные площадки) и хозяйственная зоны, а также место для хранения колясок, велосипедов, санок </a:t>
            </a:r>
            <a:r>
              <a:rPr lang="ru-RU" sz="1600" dirty="0" smtClean="0">
                <a:solidFill>
                  <a:schemeClr val="accent4"/>
                </a:solidFill>
              </a:rPr>
              <a:t>(раньше было требование навеса, защищающего от осадков)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3954" y="2277094"/>
            <a:ext cx="4560125" cy="1472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территории групповых площадок устанавливают теневой навес площадью из расчёта не менее 1 кв. м на одного ребёнка, но не менее 20 кв. м, песочницы, а также иные приспособления для игр.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0030" y="4049484"/>
            <a:ext cx="3930733" cy="119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Теневой навес оборудуют полами из дерева или иных строительных материалов в соответствии с областью применения. Допускается установка сборно-разборных навесов, беседок.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8193" y="5522021"/>
            <a:ext cx="247006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Совмещать групповые площадки теперь нельзя!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8281" y="4102925"/>
            <a:ext cx="6127667" cy="1543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Спортивные и игровые площадки должны иметь полимерное или натуральное покрытие. Полимерные покрытия должны иметь документы об оценке (подтверждения) соответствия </a:t>
            </a:r>
            <a:r>
              <a:rPr lang="ru-RU" sz="1600" dirty="0" smtClean="0">
                <a:solidFill>
                  <a:schemeClr val="accent4"/>
                </a:solidFill>
              </a:rPr>
              <a:t>(</a:t>
            </a:r>
            <a:r>
              <a:rPr lang="ru-RU" sz="1600" b="1" dirty="0" smtClean="0">
                <a:solidFill>
                  <a:schemeClr val="accent4"/>
                </a:solidFill>
              </a:rPr>
              <a:t>Раньше: </a:t>
            </a:r>
            <a:r>
              <a:rPr lang="ru-RU" sz="1600" dirty="0" smtClean="0">
                <a:solidFill>
                  <a:schemeClr val="accent4"/>
                </a:solidFill>
              </a:rPr>
              <a:t>травяное, с утрамбованным грунтом, </a:t>
            </a:r>
            <a:r>
              <a:rPr lang="ru-RU" sz="1600" u="sng" dirty="0" smtClean="0">
                <a:solidFill>
                  <a:schemeClr val="accent4"/>
                </a:solidFill>
              </a:rPr>
              <a:t>беспыльное </a:t>
            </a:r>
            <a:r>
              <a:rPr lang="ru-RU" sz="1600" dirty="0" smtClean="0">
                <a:solidFill>
                  <a:schemeClr val="accent4"/>
                </a:solidFill>
              </a:rPr>
              <a:t>или из материалов, не оказывающих вредное воздействие на человека)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05153" y="5913913"/>
            <a:ext cx="6293922" cy="691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Игрушки, используемые на прогулке, хранятся отдельно от игрушек, используемых в группе, в специально отведённых местах.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320633"/>
            <a:ext cx="10030484" cy="522516"/>
          </a:xfrm>
        </p:spPr>
        <p:txBody>
          <a:bodyPr>
            <a:normAutofit/>
          </a:bodyPr>
          <a:lstStyle/>
          <a:p>
            <a:r>
              <a:rPr lang="ru-RU" sz="2800" dirty="0"/>
              <a:t>Требования к дошкольным образовательным организациям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2901" y="843149"/>
            <a:ext cx="7570518" cy="653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Планировка помещений отдельно стоящих ДО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(нормы площади и подробный перечень указаны в ГН таблица 6.1)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0031" y="1831768"/>
            <a:ext cx="3621974" cy="3322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Групповая: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должна обеспечить возможность формирования изолированных помещений для каждой детской групп (групповая ячейка) – раздевальная комната, групповая комната, спальня, буфет, туалет, совмещённый с </a:t>
            </a:r>
            <a:r>
              <a:rPr lang="ru-RU" sz="1500" dirty="0" smtClean="0">
                <a:solidFill>
                  <a:schemeClr val="tx1"/>
                </a:solidFill>
              </a:rPr>
              <a:t>умывальной.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</a:rPr>
              <a:t>Размещаются не выше третьего этажа. Для детей с ОВЗ – не выше второго этажа, для детей с НОДА и нарушением зрения – на первом этаже. Для детей до 3-х лет – на первом этаже.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2901" y="5334991"/>
            <a:ext cx="5242954" cy="13330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численности воспитанников более 120 человек предусматривается отдельный зал для занятий музыкой и отдельный зал для занятий физкультурой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8737" y="1900793"/>
            <a:ext cx="2664239" cy="11994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Кабинет </a:t>
            </a:r>
            <a:r>
              <a:rPr lang="ru-RU" dirty="0">
                <a:solidFill>
                  <a:schemeClr val="tx1"/>
                </a:solidFill>
              </a:rPr>
              <a:t>логопеда, помещения для иных дополнительных занятий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3541" y="3341418"/>
            <a:ext cx="2315689" cy="1116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Помещения </a:t>
            </a:r>
            <a:r>
              <a:rPr lang="ru-RU" dirty="0">
                <a:solidFill>
                  <a:schemeClr val="tx1"/>
                </a:solidFill>
              </a:rPr>
              <a:t>для оказания медицинской помощи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2643" y="2030680"/>
            <a:ext cx="1413164" cy="765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Пищеблок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53402" y="2072421"/>
            <a:ext cx="174567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Помещения </a:t>
            </a:r>
            <a:r>
              <a:rPr lang="ru-RU" dirty="0">
                <a:solidFill>
                  <a:schemeClr val="tx1"/>
                </a:solidFill>
              </a:rPr>
              <a:t>для стирки белья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55875" y="3366655"/>
            <a:ext cx="2090058" cy="1312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омещения </a:t>
            </a:r>
            <a:r>
              <a:rPr lang="ru-RU" dirty="0">
                <a:solidFill>
                  <a:schemeClr val="tx1"/>
                </a:solidFill>
              </a:rPr>
              <a:t>служебно-бытового назначения.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2120360">
            <a:off x="2766547" y="1200585"/>
            <a:ext cx="198711" cy="615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25787" y="1554927"/>
            <a:ext cx="243315" cy="440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00853" y="1534886"/>
            <a:ext cx="190004" cy="320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463419" y="1534886"/>
            <a:ext cx="159189" cy="449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911627" y="1534886"/>
            <a:ext cx="154380" cy="1811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73202" y="1527463"/>
            <a:ext cx="239719" cy="1772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856646" y="1554927"/>
            <a:ext cx="304981" cy="3682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99616" y="4970565"/>
            <a:ext cx="3099458" cy="12877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Групповые ячейки для детей младенческого и раннего возраста должны иметь самостоятельный вход на игровую площадку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98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3899</Words>
  <Application>Microsoft Office PowerPoint</Application>
  <PresentationFormat>Широкоэкранный</PresentationFormat>
  <Paragraphs>209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Тема Office</vt:lpstr>
      <vt:lpstr>Содержание помещений (п.2.11.2)</vt:lpstr>
      <vt:lpstr>Содержание помещений (п.2.11.3, п.2.11.4)</vt:lpstr>
      <vt:lpstr>Содержание помещений (п.2.11.5)</vt:lpstr>
      <vt:lpstr>Игрушки (п.2.11.2)</vt:lpstr>
      <vt:lpstr>Раздел 3: Требования в отношении отдельных видов осуществляемой хозяйствующими субъектами деятельности</vt:lpstr>
      <vt:lpstr>Требования к дошкольным образовательным организациям</vt:lpstr>
      <vt:lpstr>Требования к дошкольным образовательным организациям</vt:lpstr>
      <vt:lpstr>Требования к дошкольным образовательным организациям: площадка</vt:lpstr>
      <vt:lpstr>Требования к дошкольным образовательным организациям</vt:lpstr>
      <vt:lpstr>Требования к дошкольным образовательным организациям: оборудование помещений</vt:lpstr>
      <vt:lpstr>Требования к дошкольным образовательным организациям: оборудование помещений</vt:lpstr>
      <vt:lpstr>Требование к одежде персонала ДОО</vt:lpstr>
      <vt:lpstr>Требования к дошкольным образовательным организациям, размещённым в жилых и нежилых помещениях жилищного фонда и нежилых зданий, а также к семейным дошкольным группам (п.3.1.11)</vt:lpstr>
      <vt:lpstr>Требования к дошкольным образовательным организациям, размещённым в жилых и нежилых помещениях жилищного фонда и нежилых зданий, а также к семейным дошкольным группам (п.3.1.11)</vt:lpstr>
      <vt:lpstr>Регламентация требований к организации питания в организациях для детей и молодёжи</vt:lpstr>
      <vt:lpstr>СанПиН 2.3/2.4.3590-20  «Санитарно-эпидемиологические требования к организации общественного питания населения»</vt:lpstr>
      <vt:lpstr>Область применения </vt:lpstr>
      <vt:lpstr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vt:lpstr>
      <vt:lpstr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vt:lpstr>
      <vt:lpstr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vt:lpstr>
      <vt:lpstr>Санитарно-эпидемиологические требования, направленные на предотвращение вредного воздействия биологических факторов</vt:lpstr>
      <vt:lpstr>Санитарно-эпидемиологические требования, направленные на предотвращение вредного воздействия биологических факторов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дошкольным образовательным организациям</dc:title>
  <dc:creator>Anna</dc:creator>
  <cp:lastModifiedBy>Anna</cp:lastModifiedBy>
  <cp:revision>3</cp:revision>
  <dcterms:created xsi:type="dcterms:W3CDTF">2023-10-29T18:40:13Z</dcterms:created>
  <dcterms:modified xsi:type="dcterms:W3CDTF">2023-10-29T18:41:13Z</dcterms:modified>
</cp:coreProperties>
</file>