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D2DF4-9FCF-41F9-9C43-FF19EB640500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1B906-4D57-4844-8EC3-8C3AEF09E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5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23E1D-FF66-4D42-A1AD-08D0E44E678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1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пункту 2.4.11 есть уточнение</a:t>
            </a:r>
            <a:r>
              <a:rPr lang="ru-RU" baseline="0" dirty="0" smtClean="0"/>
              <a:t> в специальном разделе, питьевой режим подробно расписан в 3 разделе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23E1D-FF66-4D42-A1AD-08D0E44E678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ХБ и Д теперь использовать</a:t>
            </a:r>
            <a:r>
              <a:rPr lang="ru-RU" baseline="0" dirty="0" smtClean="0"/>
              <a:t> </a:t>
            </a:r>
            <a:r>
              <a:rPr lang="ru-RU" dirty="0" smtClean="0"/>
              <a:t>нельзя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23E1D-FF66-4D42-A1AD-08D0E44E678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0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связи с тем,</a:t>
            </a:r>
            <a:r>
              <a:rPr lang="ru-RU" baseline="0" dirty="0" smtClean="0"/>
              <a:t> что ЭСО до 5 лет теперь не используется, необходимо пересмотреть наши образовательные программы, а также убрать из помещений групп для детей до 5 лет любые ЭСО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23E1D-FF66-4D42-A1AD-08D0E44E678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1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1511-366F-47EB-8F5E-74BC0DF2E43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0953-BE1C-44F0-8313-96392347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3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1511-366F-47EB-8F5E-74BC0DF2E43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0953-BE1C-44F0-8313-96392347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2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1511-366F-47EB-8F5E-74BC0DF2E43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0953-BE1C-44F0-8313-96392347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82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FB54-FDF7-4586-A68F-8A01867DDA0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6131-4351-40D2-A800-9C7A7BCB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3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1511-366F-47EB-8F5E-74BC0DF2E43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0953-BE1C-44F0-8313-96392347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8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1511-366F-47EB-8F5E-74BC0DF2E43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0953-BE1C-44F0-8313-96392347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1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1511-366F-47EB-8F5E-74BC0DF2E43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0953-BE1C-44F0-8313-96392347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3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1511-366F-47EB-8F5E-74BC0DF2E43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0953-BE1C-44F0-8313-96392347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0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1511-366F-47EB-8F5E-74BC0DF2E43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0953-BE1C-44F0-8313-96392347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0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1511-366F-47EB-8F5E-74BC0DF2E43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0953-BE1C-44F0-8313-96392347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84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1511-366F-47EB-8F5E-74BC0DF2E43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0953-BE1C-44F0-8313-96392347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4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1511-366F-47EB-8F5E-74BC0DF2E43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0953-BE1C-44F0-8313-96392347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D1511-366F-47EB-8F5E-74BC0DF2E43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80953-BE1C-44F0-8313-96392347B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3142" y="451735"/>
            <a:ext cx="9151708" cy="155566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Impact" panose="020B0806030902050204" pitchFamily="34" charset="0"/>
              </a:rPr>
              <a:t>Обзор новых документов, регламентирующих деятельность ДОО</a:t>
            </a:r>
            <a:endParaRPr lang="ru-RU" sz="4000" dirty="0">
              <a:latin typeface="Impact" panose="020B080603090205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8844" y="2174243"/>
            <a:ext cx="10311897" cy="3978233"/>
          </a:xfrm>
        </p:spPr>
        <p:txBody>
          <a:bodyPr>
            <a:normAutofit fontScale="5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5100" dirty="0" smtClean="0"/>
              <a:t>СП 2.4.3648-20 «Санитарно-эпидемиологические требования к организациям воспитания и обучения, отдыха и оздоровления детей и молодёжи» (с 01.01.2021)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5100" dirty="0" smtClean="0"/>
              <a:t>СанПиН 2.3/2.4.3590-20 «Санитарно-эпидемиологические требования к организации общественного питания населения» (с 01.01.2021)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5100" dirty="0" smtClean="0"/>
              <a:t>СанПиН 1.2.3685-21 «Гигиенические нормативы и требования к обеспечению безопасности и (или) безвредности для человека факторов среды обитания» (с 01.03.2021)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3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931" y="305049"/>
            <a:ext cx="10018713" cy="667987"/>
          </a:xfrm>
        </p:spPr>
        <p:txBody>
          <a:bodyPr>
            <a:normAutofit fontScale="90000"/>
          </a:bodyPr>
          <a:lstStyle/>
          <a:p>
            <a:r>
              <a:rPr lang="ru-RU" dirty="0"/>
              <a:t>2.«Общие требования»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4723" y="1125934"/>
            <a:ext cx="10168922" cy="1798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Для приготовления дезинфекционных растворов</a:t>
            </a:r>
            <a:r>
              <a:rPr lang="ru-RU" dirty="0" smtClean="0">
                <a:solidFill>
                  <a:schemeClr val="tx1"/>
                </a:solidFill>
              </a:rPr>
              <a:t>, обработки и хранения уборочного инвентаря, моющих и дезинфекционных средств в недоступном для детей месте </a:t>
            </a:r>
            <a:r>
              <a:rPr lang="ru-RU" b="1" dirty="0" smtClean="0">
                <a:solidFill>
                  <a:schemeClr val="tx1"/>
                </a:solidFill>
              </a:rPr>
              <a:t>выделяется помещение </a:t>
            </a:r>
            <a:r>
              <a:rPr lang="ru-RU" dirty="0" smtClean="0">
                <a:solidFill>
                  <a:schemeClr val="tx1"/>
                </a:solidFill>
              </a:rPr>
              <a:t>либо оборудуется место, исключающее доступ к нему детей. Помещение оборудуют поддоном с холодной и горячей водой, подающейся через смеситель, а также системой водоотведения. Инструкции по приготовлению дезинфицирующих растворов должны размещаться в месте их приготовления (п. 2.4.12).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1497" y="3077194"/>
            <a:ext cx="10474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Туалетные кабины</a:t>
            </a:r>
            <a:r>
              <a:rPr lang="ru-RU" dirty="0" smtClean="0">
                <a:solidFill>
                  <a:schemeClr val="tx1"/>
                </a:solidFill>
              </a:rPr>
              <a:t> оснащаются мусорными вёдрами, держателями для туалетной бумаги, сиденьями на унитазы. Умывальные раковины обеспечиваются мылом, электро- или бумажными полотенцами, вёдрами для сбора мусора (п. 2.4.11)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0757" y="4120739"/>
            <a:ext cx="9662662" cy="12587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ОКНА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u="sng" dirty="0" smtClean="0">
                <a:solidFill>
                  <a:schemeClr val="tx1"/>
                </a:solidFill>
              </a:rPr>
              <a:t>шторы и жалюзи не ниже уровня подоконника</a:t>
            </a:r>
            <a:r>
              <a:rPr lang="ru-RU" dirty="0" smtClean="0">
                <a:solidFill>
                  <a:schemeClr val="tx1"/>
                </a:solidFill>
              </a:rPr>
              <a:t>, москитные сетки на весенний, летний и осенний периоды, зашторивание окон только во время сна, конструкция солнцезащитных устройств в исходном положении не должна уменьшать светоактивную площадь оконного проёма.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1251" y="5508668"/>
            <a:ext cx="7869487" cy="11489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Питьевой режим</a:t>
            </a:r>
            <a:r>
              <a:rPr lang="ru-RU" dirty="0" smtClean="0">
                <a:solidFill>
                  <a:schemeClr val="tx1"/>
                </a:solidFill>
              </a:rPr>
              <a:t>: стационарные фонтанчики, бутилированная или кипячёная вода. Прописана замена ёмкости с бутилированной водой  (по мере необходимости, но не реже, чем это предусмотрено сроком годности воды, установленным производителем) (п.2.6.6)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5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563" y="428998"/>
            <a:ext cx="10018713" cy="6798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«Общие требования»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2332" y="1389506"/>
            <a:ext cx="7303428" cy="5818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Проветривание в присутствии детей </a:t>
            </a:r>
            <a:r>
              <a:rPr lang="ru-RU" b="1" dirty="0">
                <a:solidFill>
                  <a:schemeClr val="tx1"/>
                </a:solidFill>
              </a:rPr>
              <a:t>не проводится</a:t>
            </a:r>
            <a:r>
              <a:rPr lang="ru-RU" dirty="0" smtClean="0">
                <a:solidFill>
                  <a:schemeClr val="tx1"/>
                </a:solidFill>
              </a:rPr>
              <a:t>!!! – п.2.7.2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5693" y="2213637"/>
            <a:ext cx="9298379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Контроль температуры </a:t>
            </a:r>
            <a:r>
              <a:rPr lang="ru-RU" dirty="0" smtClean="0">
                <a:solidFill>
                  <a:schemeClr val="tx1"/>
                </a:solidFill>
              </a:rPr>
              <a:t>воздуха </a:t>
            </a:r>
            <a:r>
              <a:rPr lang="ru-RU" b="1" dirty="0" smtClean="0">
                <a:solidFill>
                  <a:schemeClr val="tx1"/>
                </a:solidFill>
              </a:rPr>
              <a:t>во всех помещениях</a:t>
            </a:r>
            <a:r>
              <a:rPr lang="ru-RU" dirty="0" smtClean="0">
                <a:solidFill>
                  <a:schemeClr val="tx1"/>
                </a:solidFill>
              </a:rPr>
              <a:t>, предназначенных для пребывания детей осуществляется с помощью термометров (показатели допустимых температур указаны в СанПиН 1.2.3685-21 «Гигиенические нормативы…» ) – п.2.7.3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9832" y="3315258"/>
            <a:ext cx="10058400" cy="492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Не допускается </a:t>
            </a:r>
            <a:r>
              <a:rPr lang="ru-RU" dirty="0" smtClean="0">
                <a:solidFill>
                  <a:schemeClr val="tx2"/>
                </a:solidFill>
              </a:rPr>
              <a:t>использование переносных отопительных приборов с инфракрасным излучением.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4426" y="3960791"/>
            <a:ext cx="10070171" cy="439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Впервые:</a:t>
            </a:r>
            <a:r>
              <a:rPr lang="ru-RU" dirty="0" smtClean="0">
                <a:solidFill>
                  <a:schemeClr val="tx2"/>
                </a:solidFill>
              </a:rPr>
              <a:t> потолки не должны иметь следов протеканий и признаков поражений грибком (п. 2.5.3.)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6079" y="4705592"/>
            <a:ext cx="9951730" cy="7006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Впервые</a:t>
            </a:r>
            <a:r>
              <a:rPr lang="ru-RU" dirty="0" smtClean="0">
                <a:solidFill>
                  <a:schemeClr val="tx2"/>
                </a:solidFill>
              </a:rPr>
              <a:t> предусмотрена обязательность оборудования всех помещений ёмкостями для сбора мусора и своевременному (при заполнении на 2/3 </a:t>
            </a:r>
            <a:r>
              <a:rPr lang="ru-RU" dirty="0">
                <a:solidFill>
                  <a:schemeClr val="tx2"/>
                </a:solidFill>
              </a:rPr>
              <a:t>объёма) </a:t>
            </a:r>
            <a:r>
              <a:rPr lang="ru-RU" dirty="0" smtClean="0">
                <a:solidFill>
                  <a:schemeClr val="tx2"/>
                </a:solidFill>
              </a:rPr>
              <a:t>удалению мусора (п.2.11.1.)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1319" y="5689021"/>
            <a:ext cx="939327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Впервые</a:t>
            </a:r>
            <a:r>
              <a:rPr lang="ru-RU" dirty="0" smtClean="0">
                <a:solidFill>
                  <a:schemeClr val="tx2"/>
                </a:solidFill>
              </a:rPr>
              <a:t> предусмотрена возможность использования декоративных элементов с яркой цветовой палитрой (п.2.8.8). Их площадь не должна превышать 25% от общей площади поверхности стен.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568" y="270164"/>
            <a:ext cx="10018713" cy="656111"/>
          </a:xfrm>
        </p:spPr>
        <p:txBody>
          <a:bodyPr>
            <a:normAutofit/>
          </a:bodyPr>
          <a:lstStyle/>
          <a:p>
            <a:r>
              <a:rPr lang="ru-RU" sz="3600" dirty="0"/>
              <a:t>2. «Общие </a:t>
            </a:r>
            <a:r>
              <a:rPr lang="ru-RU" sz="3600" dirty="0" smtClean="0"/>
              <a:t>требования». Освещение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5668" y="926275"/>
            <a:ext cx="9286503" cy="2256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tx2"/>
                </a:solidFill>
              </a:rPr>
              <a:t>Впервые установлены чёткие требования к освещению: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Можно использовать люминесцентные или светодиодные лампы.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Определён спектр светоизлучения: белый (Б), тепло-белый (ТБ), естественно-белый (Е).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Не допускается использовать в одном помещении разные типы ламп, а также лампы с разным светоизлучением.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Уровень искусственной освещённости для детей дошкольного возраста в групповых (игровых) – не менее 400 люкс.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Осветительные приборы должны иметь светорассеивающую конструкцию: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5668" y="4215740"/>
            <a:ext cx="4286992" cy="14725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/>
                </a:solidFill>
              </a:rPr>
              <a:t>В России по ГОСТ 6825 установлено пять цветностей белого света: </a:t>
            </a:r>
            <a:r>
              <a:rPr lang="ru-RU" b="1" dirty="0">
                <a:solidFill>
                  <a:schemeClr val="tx2"/>
                </a:solidFill>
              </a:rPr>
              <a:t>тепло-белый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b="1" dirty="0">
                <a:solidFill>
                  <a:schemeClr val="tx2"/>
                </a:solidFill>
              </a:rPr>
              <a:t>белый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b="1" dirty="0">
                <a:solidFill>
                  <a:schemeClr val="tx2"/>
                </a:solidFill>
              </a:rPr>
              <a:t>естественный</a:t>
            </a:r>
            <a:r>
              <a:rPr lang="ru-RU" dirty="0">
                <a:solidFill>
                  <a:schemeClr val="tx2"/>
                </a:solidFill>
              </a:rPr>
              <a:t>, холодно-белый и дневной, обозначаемые буквами ТБ, Б, Е, ХБ и Д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581" y="3406314"/>
            <a:ext cx="4838700" cy="3091392"/>
          </a:xfrm>
          <a:prstGeom prst="rect">
            <a:avLst/>
          </a:prstGeom>
          <a:ln w="19050">
            <a:solidFill>
              <a:schemeClr val="accent1">
                <a:tint val="60000"/>
              </a:schemeClr>
            </a:solidFill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0070275" y="4678878"/>
            <a:ext cx="1543793" cy="1520041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0070275" y="4773881"/>
            <a:ext cx="1543793" cy="153191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271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072" y="224148"/>
            <a:ext cx="10018713" cy="691738"/>
          </a:xfrm>
        </p:spPr>
        <p:txBody>
          <a:bodyPr>
            <a:normAutofit fontScale="90000"/>
          </a:bodyPr>
          <a:lstStyle/>
          <a:p>
            <a:r>
              <a:rPr lang="ru-RU" dirty="0"/>
              <a:t>2. «Общие требования</a:t>
            </a:r>
            <a:r>
              <a:rPr lang="ru-RU" dirty="0" smtClean="0"/>
              <a:t>». ЭСО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4421" y="915886"/>
            <a:ext cx="10177153" cy="17916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Впервые </a:t>
            </a:r>
            <a:r>
              <a:rPr lang="ru-RU" dirty="0" smtClean="0">
                <a:solidFill>
                  <a:schemeClr val="tx2"/>
                </a:solidFill>
              </a:rPr>
              <a:t>регламентирована </a:t>
            </a:r>
            <a:r>
              <a:rPr lang="ru-RU" b="1" dirty="0" smtClean="0">
                <a:solidFill>
                  <a:schemeClr val="tx2"/>
                </a:solidFill>
              </a:rPr>
              <a:t>минимальная диагональ интерактивной доски </a:t>
            </a:r>
            <a:r>
              <a:rPr lang="ru-RU" dirty="0" smtClean="0">
                <a:solidFill>
                  <a:schemeClr val="tx2"/>
                </a:solidFill>
              </a:rPr>
              <a:t>(не менее 165,1см</a:t>
            </a:r>
            <a:r>
              <a:rPr lang="ru-RU" dirty="0">
                <a:solidFill>
                  <a:schemeClr val="tx2"/>
                </a:solidFill>
              </a:rPr>
              <a:t>),</a:t>
            </a:r>
            <a:r>
              <a:rPr lang="ru-RU" dirty="0" smtClean="0">
                <a:solidFill>
                  <a:schemeClr val="tx2"/>
                </a:solidFill>
              </a:rPr>
              <a:t>место размещения (</a:t>
            </a:r>
            <a:r>
              <a:rPr lang="ru-RU" b="1" dirty="0" smtClean="0">
                <a:solidFill>
                  <a:schemeClr val="tx2"/>
                </a:solidFill>
              </a:rPr>
              <a:t>по центру фронтальной стены</a:t>
            </a:r>
            <a:r>
              <a:rPr lang="ru-RU" dirty="0" smtClean="0">
                <a:solidFill>
                  <a:schemeClr val="tx2"/>
                </a:solidFill>
              </a:rPr>
              <a:t>), сформулированы требования к профилактике негативного воздействия на зрение обучающихся (</a:t>
            </a:r>
            <a:r>
              <a:rPr lang="ru-RU" b="1" dirty="0" smtClean="0">
                <a:solidFill>
                  <a:schemeClr val="tx2"/>
                </a:solidFill>
              </a:rPr>
              <a:t>равномерность освещения, отсутствие бликов доступность поверхности для работы обучающихся, матовая поверхность, отсутствие слепящего эффекта</a:t>
            </a:r>
            <a:r>
              <a:rPr lang="ru-RU" dirty="0" smtClean="0">
                <a:solidFill>
                  <a:schemeClr val="tx2"/>
                </a:solidFill>
              </a:rPr>
              <a:t>) </a:t>
            </a:r>
            <a:r>
              <a:rPr lang="ru-RU" b="1" dirty="0" smtClean="0">
                <a:solidFill>
                  <a:schemeClr val="tx2"/>
                </a:solidFill>
              </a:rPr>
              <a:t>– п.п.2.4.4, 2.8.2.</a:t>
            </a:r>
            <a:r>
              <a:rPr lang="ru-RU" dirty="0" smtClean="0">
                <a:solidFill>
                  <a:schemeClr val="tx2"/>
                </a:solidFill>
              </a:rPr>
              <a:t> Также регламентированы минимальные размеры диагонали мониторов остальной техники: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300" y="2971305"/>
            <a:ext cx="2744190" cy="26397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794" y="3123209"/>
            <a:ext cx="3099270" cy="2383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287" y="3253838"/>
            <a:ext cx="3439618" cy="21256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76300" y="5611091"/>
            <a:ext cx="2744189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Персональный компьютер / ноутбук – не менее 39,6 см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94514" y="5611091"/>
            <a:ext cx="3047550" cy="635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Планшет – не менее 26,6 см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16088" y="5611091"/>
            <a:ext cx="3235486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Интерактивная доска  - не менее 165,1 см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4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698" y="222664"/>
            <a:ext cx="10018713" cy="715488"/>
          </a:xfrm>
        </p:spPr>
        <p:txBody>
          <a:bodyPr/>
          <a:lstStyle/>
          <a:p>
            <a:r>
              <a:rPr lang="ru-RU" dirty="0"/>
              <a:t>2. «Общие требования». ЭСО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697" y="1379837"/>
            <a:ext cx="3934053" cy="218121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23696" y="1294410"/>
            <a:ext cx="3823857" cy="23750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745568" y="1056904"/>
            <a:ext cx="4001985" cy="3146962"/>
          </a:xfrm>
          <a:prstGeom prst="line">
            <a:avLst/>
          </a:prstGeom>
          <a:ln w="28575">
            <a:solidFill>
              <a:schemeClr val="accent1">
                <a:tint val="60000"/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23695" y="1379837"/>
            <a:ext cx="3823858" cy="21812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206953" y="4033749"/>
            <a:ext cx="5070763" cy="1333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Занятия с использованием ЭСО в возрастных группах до 5 лет </a:t>
            </a:r>
            <a:r>
              <a:rPr lang="ru-RU" b="1" dirty="0" smtClean="0">
                <a:solidFill>
                  <a:schemeClr val="tx1"/>
                </a:solidFill>
              </a:rPr>
              <a:t>НЕ ПРОВОДЯТСЯ </a:t>
            </a:r>
            <a:r>
              <a:rPr lang="ru-RU" dirty="0" smtClean="0">
                <a:solidFill>
                  <a:schemeClr val="tx1"/>
                </a:solidFill>
              </a:rPr>
              <a:t>(п.2.10.2)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Компьютер / ноутбук / планшет используется только с 1 класса.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794" y="938153"/>
            <a:ext cx="5664528" cy="21613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Определена </a:t>
            </a:r>
            <a:r>
              <a:rPr lang="ru-RU" b="1" dirty="0" smtClean="0">
                <a:solidFill>
                  <a:schemeClr val="tx1"/>
                </a:solidFill>
              </a:rPr>
              <a:t>общая продолжительность использования</a:t>
            </a:r>
            <a:r>
              <a:rPr lang="ru-RU" dirty="0" smtClean="0">
                <a:solidFill>
                  <a:schemeClr val="tx1"/>
                </a:solidFill>
              </a:rPr>
              <a:t> ЭСО на уроке (занятии):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Интерактивная доска – для детей до 10 лет – 20 минут, старше 10 лет – 30 минут.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Компьютер – для детей 1 – 2 классов – 20 минут, 3 – 4 классов – 25 минут, 5 – 9 классов – 30 минут, 10 – 11 классов – 35 минут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192" y="3336966"/>
            <a:ext cx="3291829" cy="229193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838204" y="5731920"/>
            <a:ext cx="5011386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Продолжительность </a:t>
            </a:r>
            <a:r>
              <a:rPr lang="ru-RU" b="1" dirty="0" smtClean="0">
                <a:solidFill>
                  <a:schemeClr val="tx1"/>
                </a:solidFill>
              </a:rPr>
              <a:t>непрерывного использования экрана </a:t>
            </a:r>
            <a:r>
              <a:rPr lang="ru-RU" dirty="0" smtClean="0">
                <a:solidFill>
                  <a:schemeClr val="tx1"/>
                </a:solidFill>
              </a:rPr>
              <a:t>не должна превышать для детей 5 – 7 лет – 5 – 7 минут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77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415" y="332510"/>
            <a:ext cx="10533412" cy="11296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Профилактические мероприятия по сохранению здоровья детей стали обязательны во всех организациях: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03066" y="1674421"/>
            <a:ext cx="10319761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целью профилактики нарушений зрения </a:t>
            </a:r>
            <a:r>
              <a:rPr lang="ru-RU" b="1" dirty="0" smtClean="0">
                <a:solidFill>
                  <a:schemeClr val="tx1"/>
                </a:solidFill>
              </a:rPr>
              <a:t>введено обязательное требование к проведению гимнастики для глаз</a:t>
            </a:r>
            <a:r>
              <a:rPr lang="ru-RU" dirty="0" smtClean="0">
                <a:solidFill>
                  <a:schemeClr val="tx1"/>
                </a:solidFill>
              </a:rPr>
              <a:t> при использовании ЭСО на уроке и перемене, а также при использовании книжных учебных изданий (п.2.10.2, п.2.10.3)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9415" y="2801091"/>
            <a:ext cx="2375064" cy="856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Физкультминутки во время занятий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7155" y="2801094"/>
            <a:ext cx="2202873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Гимнастика для глаз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90214" y="2801091"/>
            <a:ext cx="400198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Контроль за рабочей позой, в том числе, во время письма, рисования и использования гаджетов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5142" y="4117766"/>
            <a:ext cx="5807035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Распределение детей соответствии с заключением о принадлежности несовершеннолетнего к медицинской группе</a:t>
            </a:r>
            <a:r>
              <a:rPr lang="ru-RU" dirty="0">
                <a:solidFill>
                  <a:schemeClr val="tx1"/>
                </a:solidFill>
              </a:rPr>
              <a:t> для занятий физической культурой в</a:t>
            </a:r>
            <a:r>
              <a:rPr lang="ru-RU" dirty="0" smtClean="0">
                <a:solidFill>
                  <a:schemeClr val="tx1"/>
                </a:solidFill>
              </a:rPr>
              <a:t> (п.2.9.5)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26059" y="4117766"/>
            <a:ext cx="3570306" cy="9025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Формирование здорового образа жизни и реализация технологий сбережения здоровья (п.2.9.5)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8499" y="5437413"/>
            <a:ext cx="2856015" cy="8668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Контроль за соблюдением правил личной гигиены (п.2.9.5)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8592" y="5489366"/>
            <a:ext cx="6133606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Проведение мероприятий по закаливанию </a:t>
            </a:r>
            <a:r>
              <a:rPr lang="ru-RU" b="1" dirty="0" smtClean="0">
                <a:solidFill>
                  <a:schemeClr val="tx1"/>
                </a:solidFill>
              </a:rPr>
              <a:t>с обязательным согласием родителей </a:t>
            </a:r>
            <a:r>
              <a:rPr lang="ru-RU" dirty="0" smtClean="0">
                <a:solidFill>
                  <a:schemeClr val="tx1"/>
                </a:solidFill>
              </a:rPr>
              <a:t>(законных представителей) и учётом состояния здоровья детей (п.2.9.5)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8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latin typeface="Impact" panose="020B0806030902050204" pitchFamily="34" charset="0"/>
              </a:rPr>
              <a:t>СП 2.4.3648-20 «Санитарно-эпидемиологические требования к организациям воспитания и обучения, отдыха и оздоровления детей и молодёжи»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42504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Утверждены постановлением Главного санитарного врача Российской Федерации от 28.09.2020 №28, вступили в силу с 01.01.2021. Объединили в себе ВСЕ требования ко всем типам организаций обучения, воспитания, отдыха и оздоровления детей и молодёжи, с учётом специфики каждой организации. Отменили действие 34 нормативных документов, действовавших ранее, включая СанПиН 2.4.1.3049-13 «Санитарно-эпидемиологические требования к устройству, содержанию и организации режима работы дошкольных образовательных организаций»</a:t>
            </a:r>
          </a:p>
          <a:p>
            <a:pPr marL="0" indent="0">
              <a:buNone/>
            </a:pPr>
            <a:r>
              <a:rPr lang="ru-RU" dirty="0" smtClean="0"/>
              <a:t>Срок действия до 01.01.2027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9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703613"/>
          </a:xfrm>
        </p:spPr>
        <p:txBody>
          <a:bodyPr>
            <a:normAutofit/>
          </a:bodyPr>
          <a:lstStyle/>
          <a:p>
            <a:r>
              <a:rPr lang="ru-RU" dirty="0" smtClean="0"/>
              <a:t>Санитарные правила: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84312" y="1543792"/>
            <a:ext cx="10018713" cy="424740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НЕ СОДЕРЖАТ рекомендательных норм, все нормы носят ОБЯЗАТЕЛЬНЫЙ характер</a:t>
            </a:r>
            <a:r>
              <a:rPr lang="ru-RU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По отдельным нормам указаны ДОПУСКИ, определяющие возможность вариативного и наиболее оптимального функционирования организаций без рисков для здоровья детей и молодёжи.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Базируются на результатах гигиенических исследований факторов воспитания и обучения детей.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Учитывают ключевые тренды развития конструкторских и инженерных инноваций в системе строительства и реконструкции зданий, разработке современных методик обучения.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ВПЕРВЫЕ установили требования к детским игровым комнатам, организациям высшего и среднего профессионального образования, организациям, предоставляющим услуги временного проживания детей, проведению массовых мероприятий с участием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4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09" y="234537"/>
            <a:ext cx="10018713" cy="107174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Структура Санитарных правил</a:t>
            </a:r>
            <a:r>
              <a:rPr lang="ru-RU" sz="3600" dirty="0">
                <a:latin typeface="Impact" panose="020B0806030902050204" pitchFamily="34" charset="0"/>
              </a:rPr>
              <a:t> </a:t>
            </a:r>
            <a:r>
              <a:rPr lang="ru-RU" sz="3600" dirty="0" smtClean="0"/>
              <a:t>(СП 2.4.3648-20)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4310" y="1306286"/>
            <a:ext cx="10018713" cy="54032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Санитарные правила в своей структуре содержат три раздела: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применения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о</a:t>
            </a:r>
            <a:r>
              <a:rPr lang="ru-RU" dirty="0" smtClean="0"/>
              <a:t>пределены типы организаций;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определён перечень видов деятельности, на которые распространяется регулирующее действие санитарных правил.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требования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регламентированы общие требования для всех типов организаций.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в соответствии со спецификой организаций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определены специальные требования (ключевые и типоспецифичные) по отдельным типам организаций и реализуемой ими деятельности;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детализированы требования с учётом специфики функционирования всех типов организаций с учётом области применения СП;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при регламентации специальных требований, они имеют первостепенное значение относительно аналогичных требований, приведённых в разделе «Общие требования»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8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106" y="285008"/>
            <a:ext cx="10018711" cy="653143"/>
          </a:xfrm>
        </p:spPr>
        <p:txBody>
          <a:bodyPr>
            <a:normAutofit/>
          </a:bodyPr>
          <a:lstStyle/>
          <a:p>
            <a:r>
              <a:rPr lang="ru-RU" dirty="0" smtClean="0"/>
              <a:t>1. «</a:t>
            </a:r>
            <a:r>
              <a:rPr lang="ru-RU" sz="3600" dirty="0" smtClean="0"/>
              <a:t>Область применения»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484312" y="938151"/>
            <a:ext cx="10018713" cy="4853049"/>
          </a:xfrm>
        </p:spPr>
        <p:txBody>
          <a:bodyPr>
            <a:normAutofit lnSpcReduction="10000"/>
          </a:bodyPr>
          <a:lstStyle/>
          <a:p>
            <a:pPr algn="l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Санитарные правила направлены на: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Охрану здоровья детей и молодёжи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Предотвращение инфекционных, массовых неинфекционных заболеваний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Реализацию гарантов здоровьесбережения</a:t>
            </a:r>
          </a:p>
          <a:p>
            <a:pPr algn="just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Устанавливают требования к обеспечению безопасных условий к: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образовательной деятельности;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оказанию социальных услуг, услуг по воспитанию и обучению, спортивной подготовке, уходу и присмотру за детьми;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организации и проведению временного досуга детей в помещениях (торговые, культурно-досуговые центры, аэропорты, ж/д вокзалы, иные объекты нежилого назначения;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перевозкам организованных групп детей ж/д транспортом;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культурно-массовым мероприятиям;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отдыху и </a:t>
            </a:r>
            <a:r>
              <a:rPr lang="ru-RU" dirty="0" smtClean="0"/>
              <a:t>оздоровлению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97578" y="5937662"/>
            <a:ext cx="8740239" cy="767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Замена термина «организации» на «хозяйствующие субъекты»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79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6707" y="201882"/>
            <a:ext cx="10018713" cy="58486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dirty="0" smtClean="0"/>
              <a:t>«Область применения»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36707" y="1976255"/>
            <a:ext cx="4809610" cy="31242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Работники ДОЛЖНЫ проходить:</a:t>
            </a:r>
          </a:p>
          <a:p>
            <a:r>
              <a:rPr lang="ru-RU" dirty="0" smtClean="0"/>
              <a:t>Предварительный (при поступлении на работу) медицинский осмотр.</a:t>
            </a:r>
          </a:p>
          <a:p>
            <a:r>
              <a:rPr lang="ru-RU" dirty="0" smtClean="0"/>
              <a:t>Периодические медицинские осмотры.</a:t>
            </a:r>
          </a:p>
          <a:p>
            <a:r>
              <a:rPr lang="ru-RU" u="sng" dirty="0" smtClean="0"/>
              <a:t>Профессиональную гигиеническую подготовку и аттестацию.</a:t>
            </a:r>
          </a:p>
          <a:p>
            <a:r>
              <a:rPr lang="ru-RU" dirty="0" smtClean="0"/>
              <a:t>Вакцинацию (национальный календарь прививок).</a:t>
            </a:r>
          </a:p>
          <a:p>
            <a:r>
              <a:rPr lang="ru-RU" dirty="0" smtClean="0"/>
              <a:t>Иметь личную медицинскую книжку со всеми результатами.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91191" y="948049"/>
            <a:ext cx="9864229" cy="9025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Санитарные правила вводят единые требования к срокам прохождения гигиенической подготовки и аттестации всех работников хозяйствующих субъектов (п. 1.5.)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7874" y="1952508"/>
            <a:ext cx="3182872" cy="1457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Все работники за исключением работников, связанных с питанием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 раз в 2 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37874" y="3771855"/>
            <a:ext cx="3182872" cy="1460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Работники занятые в приготовлении пищи и её раздаче (помощники воспитателя)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 раз в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3409" y="5190362"/>
            <a:ext cx="3241100" cy="151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части количественных значений факторов Санитарные правила дают отсылку на </a:t>
            </a:r>
            <a:r>
              <a:rPr lang="ru-RU" b="1" dirty="0" smtClean="0">
                <a:solidFill>
                  <a:schemeClr val="tx1"/>
                </a:solidFill>
              </a:rPr>
              <a:t>гигиенические нормативы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0417432">
            <a:off x="5533272" y="2886122"/>
            <a:ext cx="1825581" cy="122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569827">
            <a:off x="5391981" y="3851711"/>
            <a:ext cx="1921976" cy="101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1720" y="5462107"/>
            <a:ext cx="6032977" cy="12387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/>
                </a:solidFill>
              </a:rPr>
              <a:t>Предусмотрена возможность использования территории и помещений хозяйствующих субъектов иными юридическими и физическими лицами (в соответствии с заявленным видом деятельности) – п.1.6.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1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10491"/>
          </a:xfrm>
        </p:spPr>
        <p:txBody>
          <a:bodyPr/>
          <a:lstStyle/>
          <a:p>
            <a:r>
              <a:rPr lang="ru-RU" dirty="0" smtClean="0"/>
              <a:t>2. «Общие требования»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03168" y="1496291"/>
            <a:ext cx="3598224" cy="2363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Обязательный характер </a:t>
            </a:r>
            <a:r>
              <a:rPr lang="ru-RU" dirty="0" smtClean="0">
                <a:solidFill>
                  <a:schemeClr val="tx1"/>
                </a:solidFill>
              </a:rPr>
              <a:t>приобрели требования к территориальной доступности школ и детских садов (п.2.1) – расстояние до жилых зданий должно быть не более 500 м, в условиях стеснённой городской застройки – 800 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0681" y="4168239"/>
            <a:ext cx="3526971" cy="2161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Периметральное ограждение собственной территории зелёными насаждениями (наряду с забором) с целью шумоизоляции и защиты от химического загрязнения – </a:t>
            </a:r>
            <a:r>
              <a:rPr lang="ru-RU" b="1" dirty="0" smtClean="0">
                <a:solidFill>
                  <a:schemeClr val="tx1"/>
                </a:solidFill>
              </a:rPr>
              <a:t>ОБЯЗАТЕЛЬНО</a:t>
            </a:r>
            <a:r>
              <a:rPr lang="ru-RU" dirty="0" smtClean="0">
                <a:solidFill>
                  <a:schemeClr val="tx1"/>
                </a:solidFill>
              </a:rPr>
              <a:t> (п.2.2.1)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0795" y="1662545"/>
            <a:ext cx="4465122" cy="1793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Допускается </a:t>
            </a:r>
            <a:r>
              <a:rPr lang="ru-RU" dirty="0" smtClean="0">
                <a:solidFill>
                  <a:schemeClr val="tx1"/>
                </a:solidFill>
              </a:rPr>
              <a:t>использование спортивных сооружений и площадок за пределами собственной территории для проведения занятий по физической культуре и спортивных соревнований (п.2.2.2)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30785" y="3776354"/>
            <a:ext cx="3075709" cy="1472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Допускается</a:t>
            </a:r>
            <a:r>
              <a:rPr lang="ru-RU" dirty="0" smtClean="0">
                <a:solidFill>
                  <a:schemeClr val="tx1"/>
                </a:solidFill>
              </a:rPr>
              <a:t> использование мусорных контейнерных площадок жилой застройки (п.2.2.3)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72748" y="4168238"/>
            <a:ext cx="3004457" cy="1852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 должно быть </a:t>
            </a:r>
            <a:r>
              <a:rPr lang="ru-RU" sz="1600" dirty="0" smtClean="0">
                <a:solidFill>
                  <a:schemeClr val="tx1"/>
                </a:solidFill>
              </a:rPr>
              <a:t>плодоносящих ядовитыми плодами деревьев и кустарников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(раньше: </a:t>
            </a:r>
            <a:r>
              <a:rPr lang="ru-RU" sz="1600" dirty="0" smtClean="0">
                <a:solidFill>
                  <a:srgbClr val="FF0000"/>
                </a:solidFill>
              </a:rPr>
              <a:t>не проводится посадка плодоносящих деревьев и кустарников, ядовитых и колючих растений) 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6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817" y="403760"/>
            <a:ext cx="10018713" cy="760021"/>
          </a:xfrm>
        </p:spPr>
        <p:txBody>
          <a:bodyPr/>
          <a:lstStyle/>
          <a:p>
            <a:r>
              <a:rPr lang="ru-RU" dirty="0" smtClean="0"/>
              <a:t>2.«Общие </a:t>
            </a:r>
            <a:r>
              <a:rPr lang="ru-RU" dirty="0"/>
              <a:t>требования»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7544" y="1163782"/>
            <a:ext cx="10426530" cy="869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Впервые появился термин «трансформируемые пространства» (допускается предусматривать трансформируемые пространства для многофункционального назначения в соответствии с задачами образовательного процесса при условии оборудования согласно СП</a:t>
            </a:r>
            <a:r>
              <a:rPr lang="ru-RU" sz="1600" dirty="0">
                <a:solidFill>
                  <a:schemeClr val="tx1"/>
                </a:solidFill>
              </a:rPr>
              <a:t>). Мебель тоже может </a:t>
            </a:r>
            <a:r>
              <a:rPr lang="ru-RU" sz="1600" dirty="0" smtClean="0">
                <a:solidFill>
                  <a:schemeClr val="tx1"/>
                </a:solidFill>
              </a:rPr>
              <a:t>быть многофункциональной </a:t>
            </a:r>
            <a:r>
              <a:rPr lang="ru-RU" sz="1600" dirty="0">
                <a:solidFill>
                  <a:schemeClr val="tx1"/>
                </a:solidFill>
              </a:rPr>
              <a:t>(трансформируемой</a:t>
            </a:r>
            <a:r>
              <a:rPr lang="ru-RU" sz="1600" dirty="0" smtClean="0">
                <a:solidFill>
                  <a:schemeClr val="tx1"/>
                </a:solidFill>
              </a:rPr>
              <a:t>).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0555" y="2208811"/>
            <a:ext cx="9714120" cy="857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Изменилась маркировка мебели: была цифровой стала </a:t>
            </a:r>
            <a:r>
              <a:rPr lang="ru-RU" sz="1600" b="1" dirty="0" smtClean="0">
                <a:solidFill>
                  <a:schemeClr val="tx1"/>
                </a:solidFill>
              </a:rPr>
              <a:t>ЦВЕТОВОЙ</a:t>
            </a:r>
            <a:r>
              <a:rPr lang="ru-RU" sz="1600" dirty="0" smtClean="0">
                <a:solidFill>
                  <a:schemeClr val="tx1"/>
                </a:solidFill>
              </a:rPr>
              <a:t> (дана в гигиенических нормативах). Появилось требование рассаживать детей с учётом роста, наличия заболеваний органов дыхания, слуха и зрения (п.2.4.3)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4302" y="3249388"/>
            <a:ext cx="10402888" cy="313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Термин «компьютерная техника» заменён на «электронные средства обучения» (ЭСО). Указаны требования к ЭСО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2737" y="3706594"/>
            <a:ext cx="10974983" cy="6709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На пищеблоке </a:t>
            </a:r>
            <a:r>
              <a:rPr lang="ru-RU" sz="1600" dirty="0" smtClean="0">
                <a:solidFill>
                  <a:schemeClr val="tx1"/>
                </a:solidFill>
              </a:rPr>
              <a:t>для обеззараживания воздуха в холодном цехе устанавливается </a:t>
            </a:r>
            <a:r>
              <a:rPr lang="ru-RU" sz="1600" b="1" dirty="0" smtClean="0">
                <a:solidFill>
                  <a:schemeClr val="tx1"/>
                </a:solidFill>
              </a:rPr>
              <a:t>бактерицидная установка </a:t>
            </a:r>
            <a:r>
              <a:rPr lang="ru-RU" sz="1600" dirty="0" smtClean="0">
                <a:solidFill>
                  <a:srgbClr val="FF0000"/>
                </a:solidFill>
              </a:rPr>
              <a:t>(теперь это обязательное условие)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</a:rPr>
              <a:t>Покрытие стола для работы с тестом </a:t>
            </a:r>
            <a:r>
              <a:rPr lang="ru-RU" sz="1600" dirty="0" smtClean="0">
                <a:solidFill>
                  <a:schemeClr val="tx1"/>
                </a:solidFill>
              </a:rPr>
              <a:t>должно быть из твёрдых лиственных пород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2320" y="4521543"/>
            <a:ext cx="10606852" cy="764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Кровати должны иметь твёрдое ложе. Допускается  использование раскладных кроватей с жёстким ложем или трансформируемых кроватей. Трансформируемые кровати не должны превышать трёх уровней и </a:t>
            </a:r>
            <a:r>
              <a:rPr lang="ru-RU" sz="1600" b="1" dirty="0" smtClean="0">
                <a:solidFill>
                  <a:schemeClr val="tx1"/>
                </a:solidFill>
              </a:rPr>
              <a:t>иметь самостоятельный заход на них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5055" y="5468601"/>
            <a:ext cx="10113817" cy="11637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Каждое спальное место обеспечивается комплектом постельных принадлежностей (матрацем с наматрасником, </a:t>
            </a:r>
            <a:r>
              <a:rPr lang="ru-RU" sz="1600" b="1" dirty="0" smtClean="0">
                <a:solidFill>
                  <a:schemeClr val="tx1"/>
                </a:solidFill>
              </a:rPr>
              <a:t>подушкой</a:t>
            </a:r>
            <a:r>
              <a:rPr lang="ru-RU" sz="1600" dirty="0" smtClean="0">
                <a:solidFill>
                  <a:schemeClr val="tx1"/>
                </a:solidFill>
              </a:rPr>
              <a:t>, одеялом), постельным бельём (наволочкой, простынёй, пододеяльником) и полотенцами (для лица и для ног, а также банными). Допускается использование одноразовых полотенец для лица, рук и ног. Количество комплектов постельного белья, наматрасников и полотенец должно быть не менее 2 комплектов на одного человека.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0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ркировка парт по СанПиНу в школе: сколько размеров предусмотрено для  школьной мебели, номера, ростовки, табл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28" y="215616"/>
            <a:ext cx="5928668" cy="592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52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1743</Words>
  <Application>Microsoft Office PowerPoint</Application>
  <PresentationFormat>Широкоэкранный</PresentationFormat>
  <Paragraphs>113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Impact</vt:lpstr>
      <vt:lpstr>Тема Office</vt:lpstr>
      <vt:lpstr>Обзор новых документов, регламентирующих деятельность ДОО</vt:lpstr>
      <vt:lpstr>СП 2.4.3648-20 «Санитарно-эпидемиологические требования к организациям воспитания и обучения, отдыха и оздоровления детей и молодёжи»</vt:lpstr>
      <vt:lpstr>Санитарные правила:</vt:lpstr>
      <vt:lpstr>Структура Санитарных правил (СП 2.4.3648-20)</vt:lpstr>
      <vt:lpstr>1. «Область применения»</vt:lpstr>
      <vt:lpstr>«Область применения»</vt:lpstr>
      <vt:lpstr>2. «Общие требования»</vt:lpstr>
      <vt:lpstr>2.«Общие требования»</vt:lpstr>
      <vt:lpstr>Презентация PowerPoint</vt:lpstr>
      <vt:lpstr>2.«Общие требования»</vt:lpstr>
      <vt:lpstr>2. «Общие требования»</vt:lpstr>
      <vt:lpstr>2. «Общие требования». Освещение</vt:lpstr>
      <vt:lpstr>2. «Общие требования». ЭСО</vt:lpstr>
      <vt:lpstr>2. «Общие требования». ЭСО</vt:lpstr>
      <vt:lpstr>Профилактические мероприятия по сохранению здоровья детей стали обязательны во всех организациях: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новых документов, регламентирующих деятельность ДОО</dc:title>
  <dc:creator>Anna</dc:creator>
  <cp:lastModifiedBy>Anna</cp:lastModifiedBy>
  <cp:revision>2</cp:revision>
  <dcterms:created xsi:type="dcterms:W3CDTF">2023-10-29T18:37:49Z</dcterms:created>
  <dcterms:modified xsi:type="dcterms:W3CDTF">2023-10-29T18:42:09Z</dcterms:modified>
</cp:coreProperties>
</file>