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6B1E5-0BB0-448D-8023-A85FBCAAF09A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E712E-9F0C-4F60-AE0B-A0C37EEC54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20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Последний</a:t>
            </a:r>
            <a:r>
              <a:rPr lang="ru-RU" baseline="0" dirty="0" smtClean="0"/>
              <a:t> пункт указывает нам на то, что теперь мы должны знать, почему ребёнок сидит дома. Вдруг, он заболел, а родители к врачу не пошли.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3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Раньше п.3.19.</a:t>
            </a:r>
            <a:r>
              <a:rPr lang="ru-RU" baseline="0" dirty="0" smtClean="0"/>
              <a:t> Уборка проводится ежедневно: утром за 1-2 часа до прихода детей или вечером после ухода детей домой. При сухой и жаркой погоде полив территории рекомендуется проводить не менее 2 раз в день.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23E1D-FF66-4D42-A1AD-08D0E44E67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42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1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1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7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3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4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58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5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3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4D8A4-2E98-4941-96DC-849C19243943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08A6-0619-4C80-BEA5-76907ACB4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6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69" y="237507"/>
            <a:ext cx="10149236" cy="115190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Профилактические и противоэпидемиологические мероприятия (п.2.9, п.3.1.8)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49932" y="2128653"/>
            <a:ext cx="9852353" cy="1822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При выявлении лиц с признаками инфекционных заболеваний во время их нахождения на объекте хозяйствующим субъектом должны быть приняты меры по ограничению или исключению их контакта с иными лицами посредством размещения в помещения для оказания медицинской помощи или иные помещения, кроме вспомогательных до приезда родителей (законных представителей), до перевода в медицинскую организацию или до приезда скорой помощи.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76302" y="1389414"/>
            <a:ext cx="7932718" cy="498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Лица с признаками инфекционных заболеваний в объекты не допускаются.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71356" y="4138551"/>
            <a:ext cx="8027719" cy="13003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Ежедневный утренний приём детей проводится воспитателем и (или) медицинским работником, которые должны опрашивать родителей о состоянии здоровья детей, а также проводить бесконтактную термометрию. Заболевшие дети, а также дети с подозрением на наличие инфекционного заболевания к посещению </a:t>
            </a:r>
            <a:r>
              <a:rPr lang="ru-RU" b="1" dirty="0" smtClean="0">
                <a:solidFill>
                  <a:schemeClr val="tx1"/>
                </a:solidFill>
              </a:rPr>
              <a:t>НЕ ДОПУСКАЮТСЯ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4472" y="5599213"/>
            <a:ext cx="8478981" cy="688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После перенесённого заболевания дети допускаются к посещению при наличии медицинского заключения (медицинской справки) – п. 2.9.4.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82153" y="973776"/>
            <a:ext cx="1670251" cy="7540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дней без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справки!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0656" y="4138550"/>
            <a:ext cx="2327562" cy="1736767"/>
          </a:xfrm>
          <a:prstGeom prst="roundRect">
            <a:avLst>
              <a:gd name="adj" fmla="val 2204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Приём детей</a:t>
            </a:r>
            <a:r>
              <a:rPr lang="ru-RU" sz="1600" dirty="0" smtClean="0">
                <a:solidFill>
                  <a:schemeClr val="tx1"/>
                </a:solidFill>
              </a:rPr>
              <a:t>, впервые поступающих в ДОО, осуществляется на основании </a:t>
            </a:r>
            <a:r>
              <a:rPr lang="ru-RU" sz="1600" b="1" dirty="0" smtClean="0">
                <a:solidFill>
                  <a:schemeClr val="tx1"/>
                </a:solidFill>
              </a:rPr>
              <a:t>медицинского заключения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9715" y="4181598"/>
            <a:ext cx="2529443" cy="14606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979715" y="4209059"/>
            <a:ext cx="2493816" cy="1549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4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568" y="282039"/>
            <a:ext cx="10018713" cy="893618"/>
          </a:xfrm>
        </p:spPr>
        <p:txBody>
          <a:bodyPr>
            <a:noAutofit/>
          </a:bodyPr>
          <a:lstStyle/>
          <a:p>
            <a:r>
              <a:rPr lang="ru-RU" sz="2800" dirty="0">
                <a:cs typeface="Times New Roman" panose="02020603050405020304" pitchFamily="18" charset="0"/>
              </a:rPr>
              <a:t>Профилактические и противоэпидемиологические мероприятия (</a:t>
            </a:r>
            <a:r>
              <a:rPr lang="ru-RU" sz="2800" dirty="0" smtClean="0">
                <a:cs typeface="Times New Roman" panose="02020603050405020304" pitchFamily="18" charset="0"/>
              </a:rPr>
              <a:t>п.2.9.5)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5458" y="1304805"/>
            <a:ext cx="9879960" cy="6679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8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целях предотвращения возникновения и распространения инфекционных и неинфекционных заболеваний и пищевых отравлений хозяйствующим субъектом </a:t>
            </a:r>
            <a:r>
              <a:rPr lang="ru-RU" b="1" dirty="0" smtClean="0">
                <a:solidFill>
                  <a:schemeClr val="tx1"/>
                </a:solidFill>
              </a:rPr>
              <a:t>проводится: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8043" y="5516093"/>
            <a:ext cx="862737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Контроль </a:t>
            </a:r>
            <a:r>
              <a:rPr lang="ru-RU" dirty="0">
                <a:solidFill>
                  <a:schemeClr val="tx1"/>
                </a:solidFill>
              </a:rPr>
              <a:t>за информированием хозяйствующего субъекта и медицинских работников обо всех случаях в своей семье и обращением за медицинской помощью в случае возникновения заболеваний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77672" y="2244070"/>
            <a:ext cx="8977746" cy="54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Контроль за санитарным состоянием и содержанием собственной территории и всех объектов, за соблюдением правил личной гигиены лицами, находящимися в них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161" y="3037118"/>
            <a:ext cx="6460800" cy="486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Организация профилактических и противоэпидемических мероприятий и контроль за их проведением.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8337" y="3682095"/>
            <a:ext cx="7517081" cy="6219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Организация и контроль мероприятий по дезинфекции, дезинсекции и дератизации, противоклещевых (акарицидных) обработок.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161" y="4574602"/>
            <a:ext cx="9548384" cy="769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Осмотры детей с целью выявления инфекционных заболеваний (в том числе на педикулёз), профилактические осмотры, проведение профилактических прививок, профилактика контагиозных гельминтозов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745568" y="5673812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26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946" y="290705"/>
            <a:ext cx="10018713" cy="6917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Содержание территории (п.2.11.1)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2954" y="1163008"/>
            <a:ext cx="3930732" cy="11044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допускается </a:t>
            </a:r>
            <a:r>
              <a:rPr lang="ru-RU" dirty="0" smtClean="0">
                <a:solidFill>
                  <a:schemeClr val="tx1"/>
                </a:solidFill>
              </a:rPr>
              <a:t>скопление мусора. Уборка территории проводится ежедневно или по мере загрязнения.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72234" y="1165724"/>
            <a:ext cx="2790700" cy="13119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очистки территории от снега использование химических реагентов </a:t>
            </a:r>
            <a:r>
              <a:rPr lang="ru-RU" b="1" dirty="0" smtClean="0">
                <a:solidFill>
                  <a:schemeClr val="tx1"/>
                </a:solidFill>
              </a:rPr>
              <a:t>не допускается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29515" y="2546926"/>
            <a:ext cx="3883233" cy="17664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игровых, спортивных и прогулочных площадках проводятся </a:t>
            </a:r>
            <a:r>
              <a:rPr lang="ru-RU" b="1" dirty="0" smtClean="0">
                <a:solidFill>
                  <a:schemeClr val="tx1"/>
                </a:solidFill>
              </a:rPr>
              <a:t>мероприятия по профилактике </a:t>
            </a:r>
            <a:r>
              <a:rPr lang="ru-RU" dirty="0" smtClean="0">
                <a:solidFill>
                  <a:schemeClr val="tx1"/>
                </a:solidFill>
              </a:rPr>
              <a:t>инфекционных, паразитарных и массовых неинфекционных заболеваний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76900" y="1180399"/>
            <a:ext cx="2897581" cy="13181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допускается </a:t>
            </a:r>
            <a:r>
              <a:rPr lang="ru-RU" dirty="0" smtClean="0">
                <a:solidFill>
                  <a:schemeClr val="tx1"/>
                </a:solidFill>
              </a:rPr>
              <a:t>сжигание мусора на собственной территории, в том числе в мусоросборниках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28702" y="2650836"/>
            <a:ext cx="5296396" cy="16625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Ежегодно</a:t>
            </a:r>
            <a:r>
              <a:rPr lang="ru-RU" dirty="0" smtClean="0">
                <a:solidFill>
                  <a:schemeClr val="tx1"/>
                </a:solidFill>
              </a:rPr>
              <a:t>, в весенний период, в песочницах, на игровых площадках проводится </a:t>
            </a:r>
            <a:r>
              <a:rPr lang="ru-RU" b="1" dirty="0" smtClean="0">
                <a:solidFill>
                  <a:schemeClr val="tx1"/>
                </a:solidFill>
              </a:rPr>
              <a:t>полная смена песка</a:t>
            </a:r>
            <a:r>
              <a:rPr lang="ru-RU" dirty="0" smtClean="0">
                <a:solidFill>
                  <a:schemeClr val="tx1"/>
                </a:solidFill>
              </a:rPr>
              <a:t>. Песок должен соответствовать гигиеническим нормативам. При обнаружении возбудителей паразитарных и инфекционных болезней проводится внеочередная замена песка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93860" y="4746166"/>
            <a:ext cx="4219702" cy="1404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Песочницы</a:t>
            </a:r>
            <a:r>
              <a:rPr lang="ru-RU" dirty="0" smtClean="0">
                <a:solidFill>
                  <a:schemeClr val="tx1"/>
                </a:solidFill>
              </a:rPr>
              <a:t> в отсутствие детей во избежание загрязнения песка </a:t>
            </a:r>
            <a:r>
              <a:rPr lang="ru-RU" b="1" dirty="0" smtClean="0">
                <a:solidFill>
                  <a:schemeClr val="tx1"/>
                </a:solidFill>
              </a:rPr>
              <a:t>закрываются</a:t>
            </a:r>
            <a:r>
              <a:rPr lang="ru-RU" dirty="0" smtClean="0">
                <a:solidFill>
                  <a:schemeClr val="tx1"/>
                </a:solidFill>
              </a:rPr>
              <a:t> крышками, полимерными плёнками или иными </a:t>
            </a:r>
            <a:r>
              <a:rPr lang="ru-RU" b="1" dirty="0" smtClean="0">
                <a:solidFill>
                  <a:schemeClr val="tx1"/>
                </a:solidFill>
              </a:rPr>
              <a:t>защитными приспособлениями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379" y="4411074"/>
            <a:ext cx="2523070" cy="22616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299" y="4478362"/>
            <a:ext cx="2442722" cy="183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079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Широкоэкранный</PresentationFormat>
  <Paragraphs>26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Профилактические и противоэпидемиологические мероприятия (п.2.9, п.3.1.8)</vt:lpstr>
      <vt:lpstr>Профилактические и противоэпидемиологические мероприятия (п.2.9.5)</vt:lpstr>
      <vt:lpstr>Содержание территории (п.2.11.1)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«Общие требования». ЭСО</dc:title>
  <dc:creator>Anna</dc:creator>
  <cp:lastModifiedBy>Anna</cp:lastModifiedBy>
  <cp:revision>4</cp:revision>
  <dcterms:created xsi:type="dcterms:W3CDTF">2023-10-29T18:39:23Z</dcterms:created>
  <dcterms:modified xsi:type="dcterms:W3CDTF">2023-10-29T18:41:58Z</dcterms:modified>
</cp:coreProperties>
</file>