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269" r:id="rId4"/>
    <p:sldId id="292" r:id="rId5"/>
    <p:sldId id="293" r:id="rId6"/>
    <p:sldId id="294" r:id="rId7"/>
    <p:sldId id="297" r:id="rId8"/>
    <p:sldId id="295" r:id="rId9"/>
    <p:sldId id="296" r:id="rId10"/>
    <p:sldId id="263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1" r:id="rId44"/>
    <p:sldId id="338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7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6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2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4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4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0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0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9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BF6B3-76B1-4642-A0E4-552E565FC30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1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pb.ru/gov/otrasl/educ/prioritetnyj-nacionalnyj-proekt-obrazovanie/regionalnyj-proekt-uspeh-kazhdogo-rebenka/" TargetMode="External"/><Relationship Id="rId2" Type="http://schemas.openxmlformats.org/officeDocument/2006/relationships/hyperlink" Target="https://www.gov.spb.ru/gov/otrasl/educ/prioritetnyj-nacionalnyj-proekt-obrazovanie/regionalnyj-proekt-sovremennaya-shkol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pb.ru/gov/otrasl/educ/prioritetnyj-nacionalnyj-proekt-obrazovanie/regionalnyj-proekt-patrioticheskoe-vospitanie-grazhdan-rossijskoj-fede/" TargetMode="External"/><Relationship Id="rId5" Type="http://schemas.openxmlformats.org/officeDocument/2006/relationships/hyperlink" Target="https://www.gov.spb.ru/gov/otrasl/educ/prioritetnyj-nacionalnyj-proekt-obrazovanie/regionalnyj-proekt-molodye-professionaly-povyshenie-konkurentosposobno/" TargetMode="External"/><Relationship Id="rId4" Type="http://schemas.openxmlformats.org/officeDocument/2006/relationships/hyperlink" Target="https://www.gov.spb.ru/gov/otrasl/educ/prioritetnyj-nacionalnyj-proekt-obrazovanie/regionalnyj-proekt-cifrovaya-obrazovatelnaya-sre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Нормативно-правовое обеспечение деятельности воспитателя ДОО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67608" y="4135317"/>
            <a:ext cx="6400800" cy="1566858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Материалы подготовила </a:t>
            </a:r>
            <a:r>
              <a:rPr lang="ru-RU" dirty="0"/>
              <a:t>преподаватель ГБУ ДППО ЦКПС  Информационно методический центр Красногвардейского района Санкт-Петербурга</a:t>
            </a:r>
          </a:p>
          <a:p>
            <a:pPr algn="r"/>
            <a:r>
              <a:rPr lang="ru-RU" dirty="0"/>
              <a:t> </a:t>
            </a:r>
            <a:r>
              <a:rPr lang="ru-RU" dirty="0" err="1"/>
              <a:t>к.п.н.Туркина</a:t>
            </a:r>
            <a:r>
              <a:rPr lang="ru-RU" dirty="0"/>
              <a:t>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84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2"/>
          <a:stretch/>
        </p:blipFill>
        <p:spPr>
          <a:xfrm>
            <a:off x="583948" y="0"/>
            <a:ext cx="10253050" cy="671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58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1159" y="1169009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образовательный стандарт дошкольного образования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526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документы, определяющие требования </a:t>
            </a:r>
            <a:b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переходу на новые образовательные стандарты</a:t>
            </a:r>
            <a:endParaRPr lang="ru-RU" sz="2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000108"/>
            <a:ext cx="8500872" cy="5098940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latin typeface="+mj-lt"/>
            </a:endParaRPr>
          </a:p>
          <a:p>
            <a:r>
              <a:rPr lang="ru-RU" sz="8800" dirty="0">
                <a:latin typeface="+mj-lt"/>
                <a:cs typeface="Times New Roman" pitchFamily="18" charset="0"/>
              </a:rPr>
              <a:t>-Федеральный закон от 29.12.2012 № 273-ФЗ «Об образовании в Российской федерации» </a:t>
            </a:r>
          </a:p>
          <a:p>
            <a:r>
              <a:rPr lang="ru-RU" sz="8800" dirty="0">
                <a:latin typeface="+mj-lt"/>
                <a:cs typeface="Times New Roman" pitchFamily="18" charset="0"/>
              </a:rPr>
              <a:t>-Федеральный государственный образовательный стандарт дошкольного образования (приказ МОиН РФ от 17.10.2013 г. № 1155) ФГОС ДО </a:t>
            </a:r>
          </a:p>
          <a:p>
            <a:r>
              <a:rPr lang="ru-RU" sz="8800" dirty="0">
                <a:latin typeface="+mj-lt"/>
                <a:cs typeface="Times New Roman" pitchFamily="18" charset="0"/>
              </a:rPr>
              <a:t>-Порядок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(приказ МОиН РФ от 30.08.2013г. № 1014) </a:t>
            </a:r>
          </a:p>
          <a:p>
            <a:r>
              <a:rPr lang="ru-RU" sz="8800" dirty="0">
                <a:latin typeface="+mj-lt"/>
                <a:cs typeface="Times New Roman" pitchFamily="18" charset="0"/>
              </a:rPr>
              <a:t>-Государственный реестр Примерных образовательных программ общего образования в соответствии с ФГОС (сайт Фгосреестр) </a:t>
            </a:r>
          </a:p>
          <a:p>
            <a:r>
              <a:rPr lang="ru-RU" sz="8800" dirty="0">
                <a:latin typeface="+mj-lt"/>
                <a:cs typeface="Times New Roman" pitchFamily="18" charset="0"/>
              </a:rPr>
              <a:t>-</a:t>
            </a:r>
            <a:r>
              <a:rPr lang="ru-RU" sz="8800" dirty="0"/>
              <a:t> СП 2.4.3648-20 «Санитарно-эпидемиологические требования к организациям воспитания и обучения, отдыха и оздоровления детей и молодёжи» </a:t>
            </a: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5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документа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ДО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596" y="1428737"/>
            <a:ext cx="8229600" cy="4025897"/>
          </a:xfrm>
        </p:spPr>
        <p:txBody>
          <a:bodyPr>
            <a:normAutofit/>
          </a:bodyPr>
          <a:lstStyle/>
          <a:p>
            <a:r>
              <a:rPr lang="ru-RU" dirty="0" smtClean="0"/>
              <a:t>1.Общие положения, </a:t>
            </a:r>
          </a:p>
          <a:p>
            <a:r>
              <a:rPr lang="ru-RU" dirty="0" smtClean="0"/>
              <a:t>2. Требования к структуре образовательной программы и её объему, </a:t>
            </a:r>
          </a:p>
          <a:p>
            <a:r>
              <a:rPr lang="ru-RU" dirty="0" smtClean="0"/>
              <a:t>3. Требования к условиям реализации образовательной программы, </a:t>
            </a:r>
          </a:p>
          <a:p>
            <a:r>
              <a:rPr lang="ru-RU" dirty="0" smtClean="0"/>
              <a:t>4. Требования к результатам освоения образовательной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8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 повышение социального статуса дошкольного образования;</a:t>
            </a:r>
          </a:p>
          <a:p>
            <a:pPr>
              <a:buNone/>
            </a:pPr>
            <a:r>
              <a:rPr lang="ru-RU" dirty="0" smtClean="0"/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>
              <a:buNone/>
            </a:pPr>
            <a:r>
              <a:rPr lang="ru-RU" dirty="0" smtClean="0"/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>
              <a:buNone/>
            </a:pPr>
            <a:r>
              <a:rPr lang="ru-RU" dirty="0" smtClean="0"/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787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26" y="857232"/>
            <a:ext cx="8644030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200" dirty="0"/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2) обеспечения равных возможностей для полноценного развития каждого ребенка в период дошкольного детства</a:t>
            </a:r>
          </a:p>
          <a:p>
            <a:pPr>
              <a:buNone/>
            </a:pPr>
            <a:r>
              <a:rPr lang="ru-RU" sz="5200" dirty="0"/>
              <a:t>независимо от места жительства, пола, нации, языка, социального статуса, психофизиологических и других</a:t>
            </a:r>
          </a:p>
          <a:p>
            <a:pPr>
              <a:buNone/>
            </a:pPr>
            <a:r>
              <a:rPr lang="ru-RU" sz="5200" dirty="0"/>
              <a:t>особенностей;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3) обеспечения преемственности целей, задач и содержания образования, реализуемых в рамках образовательных </a:t>
            </a:r>
          </a:p>
          <a:p>
            <a:pPr>
              <a:buNone/>
            </a:pPr>
            <a:r>
              <a:rPr lang="ru-RU" sz="5200" dirty="0"/>
              <a:t>программ различных уровней (далее - преемственность основных образовательных программ дошкольного и </a:t>
            </a:r>
          </a:p>
          <a:p>
            <a:pPr>
              <a:buNone/>
            </a:pPr>
            <a:r>
              <a:rPr lang="ru-RU" sz="5200" dirty="0"/>
              <a:t>начального общего образования);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4) создания благоприятных условий развития детей в соответствии с их возрастными и индивидуальными</a:t>
            </a:r>
          </a:p>
          <a:p>
            <a:pPr>
              <a:buNone/>
            </a:pPr>
            <a:r>
              <a:rPr lang="ru-RU" sz="5200" dirty="0"/>
              <a:t>особенностями и склонностями, развития способностей и творческого потенциала каждого ребенка как субъекта</a:t>
            </a:r>
          </a:p>
          <a:p>
            <a:pPr>
              <a:buNone/>
            </a:pPr>
            <a:r>
              <a:rPr lang="ru-RU" sz="5200" dirty="0"/>
              <a:t>отношений с самим собой, другими детьми, взрослыми и миром;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5) объединения обучения и воспитания в целостный образовательный процесс на основе духовно-нравственных и </a:t>
            </a:r>
          </a:p>
          <a:p>
            <a:pPr>
              <a:buNone/>
            </a:pPr>
            <a:r>
              <a:rPr lang="ru-RU" sz="5200" dirty="0" err="1"/>
              <a:t>социокультурных</a:t>
            </a:r>
            <a:r>
              <a:rPr lang="ru-RU" sz="5200" dirty="0"/>
              <a:t> ценностей и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6) формирования общей культуры личности детей, в том числе ценностей здорового образа жизни, развития их </a:t>
            </a:r>
          </a:p>
          <a:p>
            <a:pPr>
              <a:buNone/>
            </a:pPr>
            <a:r>
              <a:rPr lang="ru-RU" sz="5200" dirty="0"/>
              <a:t>социальных, нравственных, эстетических, интеллектуальных, физических качеств, инициативности, самостоятельности</a:t>
            </a:r>
          </a:p>
          <a:p>
            <a:pPr>
              <a:buNone/>
            </a:pPr>
            <a:r>
              <a:rPr lang="ru-RU" sz="5200" dirty="0"/>
              <a:t>и ответственности ребенка, формирования предпосылок учебной деятельности;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7) обеспечения вариативности и разнообразия содержания Программ и организационных форм дошкольного </a:t>
            </a:r>
          </a:p>
          <a:p>
            <a:pPr>
              <a:buNone/>
            </a:pPr>
            <a:r>
              <a:rPr lang="ru-RU" sz="5200" dirty="0"/>
              <a:t>образования, возможности формирования Программ различной направленности с учетом образовательных </a:t>
            </a:r>
          </a:p>
          <a:p>
            <a:pPr>
              <a:buNone/>
            </a:pPr>
            <a:r>
              <a:rPr lang="ru-RU" sz="5200" dirty="0"/>
              <a:t>потребностей, способностей и состояния здоровья детей;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8) формирования </a:t>
            </a:r>
            <a:r>
              <a:rPr lang="ru-RU" sz="5200" dirty="0" err="1"/>
              <a:t>социокультурной</a:t>
            </a:r>
            <a:r>
              <a:rPr lang="ru-RU" sz="5200" dirty="0"/>
              <a:t> среды, соответствующей возрастным, индивидуальным, психологическим и </a:t>
            </a:r>
          </a:p>
          <a:p>
            <a:pPr>
              <a:buNone/>
            </a:pPr>
            <a:r>
              <a:rPr lang="ru-RU" sz="5200" dirty="0"/>
              <a:t>физиологическим особенностям детей;</a:t>
            </a:r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ru-RU" sz="5200" dirty="0"/>
              <a:t>9) обеспечения психолого-педагогической поддержки семьи и повышения компетентности родителей (законных </a:t>
            </a:r>
          </a:p>
          <a:p>
            <a:pPr>
              <a:buNone/>
            </a:pPr>
            <a:r>
              <a:rPr lang="ru-RU" sz="5200" dirty="0"/>
              <a:t>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518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dirty="0" smtClean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dirty="0" smtClean="0"/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dirty="0" smtClean="0"/>
              <a:t>4) поддержка инициативы детей в различных видах деятельности;</a:t>
            </a:r>
          </a:p>
          <a:p>
            <a:r>
              <a:rPr lang="ru-RU" dirty="0" smtClean="0"/>
              <a:t>5) сотрудничество Организации с семьей;</a:t>
            </a:r>
          </a:p>
          <a:p>
            <a:r>
              <a:rPr lang="ru-RU" dirty="0" smtClean="0"/>
              <a:t>6) приобщение детей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нормам, традициям семьи, общества и государства;</a:t>
            </a:r>
          </a:p>
          <a:p>
            <a:r>
              <a:rPr lang="ru-RU" dirty="0" smtClean="0"/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dirty="0" smtClean="0"/>
              <a:t>9) учет этнокультурной ситуации развития детей.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92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Теоретические основания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управление педагогом деятельностью ребенка при решении им специально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организованых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учебных задач разной сложности и проблематики, развивающие разные виды компетентностей ребенка и самого ребенка как личность.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Л.Г.Петерсон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28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изменилось с введением ФГОС ДО?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Подход к образованию дошкольников</a:t>
            </a:r>
          </a:p>
          <a:p>
            <a:r>
              <a:rPr lang="ru-RU" dirty="0" smtClean="0"/>
              <a:t>Количество образовательных областей</a:t>
            </a:r>
          </a:p>
          <a:p>
            <a:r>
              <a:rPr lang="ru-RU" dirty="0" smtClean="0"/>
              <a:t>Структура образовательной программы ДОУ</a:t>
            </a:r>
          </a:p>
          <a:p>
            <a:r>
              <a:rPr lang="ru-RU" dirty="0" smtClean="0"/>
              <a:t>Требования к образовательной программе  (ОП) ДОУ</a:t>
            </a:r>
          </a:p>
          <a:p>
            <a:r>
              <a:rPr lang="ru-RU" dirty="0" smtClean="0"/>
              <a:t>Требования к результатам освоения ОП</a:t>
            </a:r>
          </a:p>
          <a:p>
            <a:r>
              <a:rPr lang="ru-RU" dirty="0" smtClean="0"/>
              <a:t>Требования к условиям внедрения ФГОС ДО</a:t>
            </a:r>
          </a:p>
          <a:p>
            <a:r>
              <a:rPr lang="ru-RU" dirty="0" smtClean="0"/>
              <a:t>Виды детской деятельности</a:t>
            </a:r>
          </a:p>
          <a:p>
            <a:r>
              <a:rPr lang="ru-RU" dirty="0" smtClean="0"/>
              <a:t>Возрастные характеристики обучаемых</a:t>
            </a:r>
          </a:p>
          <a:p>
            <a:r>
              <a:rPr lang="ru-RU" dirty="0" smtClean="0"/>
              <a:t>Документация педагога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30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 к образованию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проблемной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Целевая установка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Мотивирование к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проблемной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действий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результатов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54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нормативно-правового обеспечения деятельности воспитателя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0755" y="2623559"/>
            <a:ext cx="293120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Федеральные законы, распоряжения, постановления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00886" y="2623559"/>
            <a:ext cx="293120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84591" y="2623559"/>
            <a:ext cx="293120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Региональные законы, распоряжения, постановления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90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вовлечения в деятельность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Что-то внести,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тоб большинство детей заинтересовалось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Что-то убрать, оставив пустое место (нет кукол, машин…)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Приходит кто-то в гости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Эффект неожиданности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Делать в присутствии детей что-то необычное с просьбой отойти и не мешать (пристально смотреть в окно…)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Специально организованная ситуация (что-то заменить…)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Воспитателю необходима помощь, он обращается с просьбой к детям.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Проектирование решений проблемной ситуации, выполнение действий, анализ результатов, подведение итогов.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Выдвижение различных вариантов, что сделать, чтобы разрешить проблему.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Ответы детей не оценивать, принимать любые, не предлагать что-то делать или не делать, а предлагать что-то сделать на выбор.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Опираться на личный опыт детей, выбирая помощников или консультантов.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процессе деятельности воспитатель всегда спрашивает детей: «Зачем, почему ты это делаешь?», чтоб ребенок осмысливал каждый шаг.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Если ребенок что-то делает не так, дать ему возможность самому понять, что именно, можно на помощь отправить более смышленого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 спрашивать у детей: понравилось или нет. Спросить «Зачем вы все это сделали?», чтоб понять осознал ли ребенок цель.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Найти кого за что похвалить (не только за результат, но и за деятельность в процессе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8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области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ФГОС (5 образ. обл.)</a:t>
            </a:r>
          </a:p>
          <a:p>
            <a:r>
              <a:rPr lang="ru-RU" dirty="0" smtClean="0"/>
              <a:t>1 Социально-коммуникативное развитие, </a:t>
            </a:r>
          </a:p>
          <a:p>
            <a:r>
              <a:rPr lang="ru-RU" dirty="0" smtClean="0"/>
              <a:t>2 Познавательное развитие, </a:t>
            </a:r>
          </a:p>
          <a:p>
            <a:r>
              <a:rPr lang="ru-RU" dirty="0" smtClean="0"/>
              <a:t>3 Речевое развитие, </a:t>
            </a:r>
          </a:p>
          <a:p>
            <a:r>
              <a:rPr lang="ru-RU" dirty="0" smtClean="0"/>
              <a:t>4 Художественно эстетическое развитие, </a:t>
            </a:r>
          </a:p>
          <a:p>
            <a:r>
              <a:rPr lang="ru-RU" dirty="0" smtClean="0"/>
              <a:t>5 Физическое развитие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037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образовательной деятельности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двигательная, </a:t>
            </a:r>
          </a:p>
          <a:p>
            <a:r>
              <a:rPr lang="ru-RU" dirty="0" smtClean="0"/>
              <a:t>2 игровая, </a:t>
            </a:r>
          </a:p>
          <a:p>
            <a:r>
              <a:rPr lang="ru-RU" dirty="0" smtClean="0"/>
              <a:t>3 коммуникативная, </a:t>
            </a:r>
          </a:p>
          <a:p>
            <a:r>
              <a:rPr lang="ru-RU" dirty="0" smtClean="0"/>
              <a:t>4 познавательно-исследовательская, </a:t>
            </a:r>
          </a:p>
          <a:p>
            <a:r>
              <a:rPr lang="ru-RU" dirty="0" smtClean="0"/>
              <a:t>5 восприятие художественной литературы и, фольклора, </a:t>
            </a:r>
          </a:p>
          <a:p>
            <a:r>
              <a:rPr lang="ru-RU" dirty="0" smtClean="0"/>
              <a:t>6 самообслуживание и элементарный бытовой труд, </a:t>
            </a:r>
          </a:p>
          <a:p>
            <a:r>
              <a:rPr lang="ru-RU" dirty="0" smtClean="0"/>
              <a:t>7 конструирование из различных материалов, </a:t>
            </a:r>
          </a:p>
          <a:p>
            <a:r>
              <a:rPr lang="ru-RU" dirty="0" smtClean="0"/>
              <a:t>8 изобразительная, </a:t>
            </a:r>
          </a:p>
          <a:p>
            <a:r>
              <a:rPr lang="ru-RU" dirty="0" smtClean="0"/>
              <a:t>9 музыкальная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11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Возрастные особенности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Образовательная деятельность зависит от возрастных и индивидуальных особенностей детей (младенческий возраст от 2мес-1год, ранний возраст 1-3 года, дошкольный 3-8 лет)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857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 освоения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Требования Стандарта к результатам освоения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596" y="2285993"/>
            <a:ext cx="8229600" cy="4268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Программы 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Целевые ориентиры (6 пунктов) 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 Целевые ориентиры не подлежат непосредственной оценке. Освоение Программы не сопровождается проведением промежуточных аттестаций и итоговой аттестации воспитанников.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040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условиям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психолого-педагогические условия, </a:t>
            </a:r>
          </a:p>
          <a:p>
            <a:r>
              <a:rPr lang="ru-RU" dirty="0" smtClean="0"/>
              <a:t>2 кадровые условия, </a:t>
            </a:r>
          </a:p>
          <a:p>
            <a:r>
              <a:rPr lang="ru-RU" dirty="0" smtClean="0"/>
              <a:t>3 материально-технические условия, </a:t>
            </a:r>
          </a:p>
          <a:p>
            <a:r>
              <a:rPr lang="ru-RU" dirty="0" smtClean="0"/>
              <a:t>4 финансовые условия реализации программы, </a:t>
            </a:r>
          </a:p>
          <a:p>
            <a:r>
              <a:rPr lang="ru-RU" dirty="0" smtClean="0"/>
              <a:t>5 предметно-пространственная среда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656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0" y="0"/>
            <a:ext cx="8915400" cy="632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образовательной программы в соответствие с ФГОС ДО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Образовательные программы </a:t>
            </a:r>
            <a:r>
              <a:rPr lang="ru-RU" sz="2400" b="1" dirty="0"/>
              <a:t>дошкольного образования разрабатываются и утверждаются организацией, осуществляющей образовательную деятельность, </a:t>
            </a:r>
            <a:r>
              <a:rPr lang="ru-RU" sz="2400" b="1" dirty="0">
                <a:solidFill>
                  <a:srgbClr val="FF0000"/>
                </a:solidFill>
              </a:rPr>
              <a:t>в соответствии с ФГОС дошкольного образования и с учетом соответствующих Примерных основных образовательных программ дошкольного образования. </a:t>
            </a:r>
          </a:p>
          <a:p>
            <a:r>
              <a:rPr lang="ru-RU" sz="2400" b="1" dirty="0"/>
              <a:t>Примерные основные ОП включаются по результатам экспертизы </a:t>
            </a:r>
            <a:r>
              <a:rPr lang="ru-RU" sz="2400" b="1" dirty="0">
                <a:solidFill>
                  <a:srgbClr val="FF0000"/>
                </a:solidFill>
              </a:rPr>
              <a:t>в реестр Примерных </a:t>
            </a:r>
            <a:r>
              <a:rPr lang="ru-RU" sz="2400" b="1" dirty="0"/>
              <a:t>основных ОП, являющихся государственной информационной системой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Примерная основная образовательная программа дошкольного образования-одобрена решением федерального учебно-методического объединения по общему образованию (протокол от 20 мая 2015 г. № 2/15)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847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программы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ФГОС (3 основных разделов)</a:t>
            </a:r>
          </a:p>
          <a:p>
            <a:r>
              <a:rPr lang="ru-RU" dirty="0" smtClean="0"/>
              <a:t>1 Целевой (2 пункта), </a:t>
            </a:r>
          </a:p>
          <a:p>
            <a:r>
              <a:rPr lang="ru-RU" dirty="0" smtClean="0"/>
              <a:t>2Содержательный (5 областей), </a:t>
            </a:r>
          </a:p>
          <a:p>
            <a:r>
              <a:rPr lang="ru-RU" dirty="0" smtClean="0"/>
              <a:t>3 Организационный (5 разделов),</a:t>
            </a:r>
          </a:p>
          <a:p>
            <a:r>
              <a:rPr lang="ru-RU" dirty="0" smtClean="0"/>
              <a:t>4 Дополнительный раздел- краткая презентация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283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структуре образовательной программы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ФГОС обязательная ( не менее 60% от общего объема) часть формируемой участником образовательных отношений (не более 40%) дополнительный раздел, краткая презентация (ориентирована на родителей)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282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Рабочая программа педагога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Федеральный закон РФ от 29.12.2012 г. № 273-ФЗ «Об образовании в Российской Федерации» </a:t>
            </a:r>
          </a:p>
          <a:p>
            <a:pPr>
              <a:buNone/>
            </a:pPr>
            <a:r>
              <a:rPr lang="ru-RU" b="1" dirty="0" smtClean="0"/>
              <a:t>Ст.48 «Педагогические работники обязаны: осуществлять свою деятельность на высоком профессиональном уровне, обеспечивать в полном объеме реализацию (предмета, курса, образовательной области) </a:t>
            </a:r>
            <a:r>
              <a:rPr lang="ru-RU" b="1" dirty="0" smtClean="0">
                <a:solidFill>
                  <a:srgbClr val="C00000"/>
                </a:solidFill>
              </a:rPr>
              <a:t>в соответствии с утвержденной рабочей программой….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-1426" r="-238" b="54396"/>
          <a:stretch/>
        </p:blipFill>
        <p:spPr>
          <a:xfrm>
            <a:off x="95061" y="671089"/>
            <a:ext cx="11316102" cy="39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0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Общие требования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371600"/>
            <a:ext cx="8424672" cy="4727448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Рабочая программа – обязательный педагогический документ, обеспечивает систему образовательной работы с детьми по реализации образовательной программы дошкольного образования (адаптированной образовательной программы). </a:t>
            </a:r>
          </a:p>
          <a:p>
            <a:r>
              <a:rPr lang="ru-RU" dirty="0" smtClean="0"/>
              <a:t>Разработчики рабочей программы – все педагоги ДОУ (воспитатели, музыкальные руководители, инструкторы по физ.культуре, педагоги-психологи, учителя-логопеды, учителя-дефектологи, педагоги дополнительного образования). </a:t>
            </a:r>
          </a:p>
          <a:p>
            <a:r>
              <a:rPr lang="ru-RU" dirty="0" smtClean="0"/>
              <a:t>В ДОУ разрабатывается Положение о рабочей программе </a:t>
            </a:r>
          </a:p>
          <a:p>
            <a:pPr>
              <a:buNone/>
            </a:pPr>
            <a:r>
              <a:rPr lang="ru-RU" dirty="0" smtClean="0"/>
              <a:t>(образец оформления, сроки реализации, структура рабочей программы, внесение изменений, хранение и др.)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600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рабочей программы педагога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Титульный лист </a:t>
            </a:r>
          </a:p>
          <a:p>
            <a:r>
              <a:rPr lang="ru-RU" dirty="0" smtClean="0"/>
              <a:t>Целевой раздел </a:t>
            </a:r>
          </a:p>
          <a:p>
            <a:pPr>
              <a:buNone/>
            </a:pPr>
            <a:r>
              <a:rPr lang="ru-RU" dirty="0" smtClean="0"/>
              <a:t>(пояснительная записка; целевые ориентиры освоения воспитанниками ОП) </a:t>
            </a:r>
          </a:p>
          <a:p>
            <a:r>
              <a:rPr lang="ru-RU" dirty="0" smtClean="0"/>
              <a:t>Содержательный раздел (содержание образовательной работы, перспективное планирование, модель организаации образовательной работы, формы работы) </a:t>
            </a:r>
          </a:p>
          <a:p>
            <a:r>
              <a:rPr lang="ru-RU" dirty="0" smtClean="0"/>
              <a:t>Организационный раздел (условия реализации ОП ДО) </a:t>
            </a:r>
          </a:p>
          <a:p>
            <a:r>
              <a:rPr lang="ru-RU" dirty="0" smtClean="0"/>
              <a:t>В содержание включается учебный план, расписание (непрерывной образовательной деятельности, занятий)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50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Размещение рабочих программ </a:t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 сайте ДОУ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>
                <a:solidFill>
                  <a:srgbClr val="FF0000"/>
                </a:solidFill>
              </a:rPr>
              <a:t>Аннотация</a:t>
            </a:r>
            <a:r>
              <a:rPr lang="ru-RU" sz="3200" b="1" dirty="0"/>
              <a:t> </a:t>
            </a:r>
            <a:r>
              <a:rPr lang="ru-RU" sz="3200" b="1" u="sng" dirty="0"/>
              <a:t>к каждой </a:t>
            </a:r>
            <a:r>
              <a:rPr lang="ru-RU" sz="3200" b="1" dirty="0"/>
              <a:t>рабочей программе </a:t>
            </a:r>
          </a:p>
          <a:p>
            <a:r>
              <a:rPr lang="ru-RU" sz="3200" b="1" dirty="0"/>
              <a:t>Копия каждой рабочей программы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153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473" y="0"/>
            <a:ext cx="8218617" cy="634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4776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305800" cy="85270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576" y="1772817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Самоанализ</a:t>
            </a: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/>
              <a:t>Локальные акты</a:t>
            </a:r>
          </a:p>
          <a:p>
            <a:pPr marL="342900" indent="-342900">
              <a:buAutoNum type="arabicPeriod"/>
            </a:pPr>
            <a:r>
              <a:rPr lang="ru-RU" sz="2400" b="1" dirty="0"/>
              <a:t>Годовой план</a:t>
            </a:r>
          </a:p>
          <a:p>
            <a:pPr marL="342900" indent="-342900">
              <a:buAutoNum type="arabicPeriod"/>
            </a:pPr>
            <a:r>
              <a:rPr lang="ru-RU" sz="2400" b="1" dirty="0"/>
              <a:t>Работа с кадрами</a:t>
            </a:r>
          </a:p>
          <a:p>
            <a:pPr marL="342900" indent="-342900">
              <a:buAutoNum type="arabicPeriod"/>
            </a:pPr>
            <a:r>
              <a:rPr lang="ru-RU" sz="2400" b="1" dirty="0"/>
              <a:t>Оптимизация РППС (включая участки, территорию)</a:t>
            </a:r>
          </a:p>
          <a:p>
            <a:pPr marL="342900" indent="-342900">
              <a:buAutoNum type="arabicPeriod"/>
            </a:pPr>
            <a:r>
              <a:rPr lang="ru-RU" sz="2400" b="1" dirty="0"/>
              <a:t>Разработка образовательной программы ДО</a:t>
            </a:r>
          </a:p>
          <a:p>
            <a:pPr marL="342900" indent="-342900">
              <a:buAutoNum type="arabicPeriod"/>
            </a:pPr>
            <a:r>
              <a:rPr lang="ru-RU" sz="2400" b="1" dirty="0"/>
              <a:t>Педагогическая диагностика</a:t>
            </a:r>
          </a:p>
          <a:p>
            <a:pPr marL="342900" indent="-342900">
              <a:buAutoNum type="arabicPeriod"/>
            </a:pPr>
            <a:r>
              <a:rPr lang="ru-RU" sz="2400" b="1" dirty="0"/>
              <a:t>Работа с семьей</a:t>
            </a:r>
          </a:p>
          <a:p>
            <a:pPr marL="342900" indent="-342900">
              <a:buAutoNum type="arabicPeriod"/>
            </a:pPr>
            <a:r>
              <a:rPr lang="ru-RU" sz="2400" b="1" dirty="0"/>
              <a:t>Информационное сопровождение (сайт)</a:t>
            </a:r>
          </a:p>
          <a:p>
            <a:pPr marL="342900" indent="-342900">
              <a:buAutoNum type="arabicPeriod"/>
            </a:pPr>
            <a:r>
              <a:rPr lang="ru-RU" sz="2400" b="1" dirty="0"/>
              <a:t> Рабочие программы педагогов</a:t>
            </a:r>
          </a:p>
          <a:p>
            <a:pPr marL="342900" indent="-342900">
              <a:buAutoNum type="arabicPeriod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82765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Приведение в соответствие с ФГОС ДО </a:t>
            </a:r>
            <a:r>
              <a:rPr lang="ru-RU" b="1" dirty="0" smtClean="0"/>
              <a:t>документов </a:t>
            </a:r>
            <a:r>
              <a:rPr lang="ru-RU" b="1" dirty="0" smtClean="0"/>
              <a:t>и локальных актов учреждения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Обеспечение постоянного и доступного </a:t>
            </a:r>
            <a:r>
              <a:rPr lang="ru-RU" b="1" dirty="0" smtClean="0"/>
              <a:t> информационного </a:t>
            </a:r>
            <a:r>
              <a:rPr lang="ru-RU" b="1" dirty="0" smtClean="0"/>
              <a:t>сопровождения реализации </a:t>
            </a:r>
            <a:r>
              <a:rPr lang="ru-RU" b="1" dirty="0" smtClean="0"/>
              <a:t> ФГОС </a:t>
            </a:r>
            <a:r>
              <a:rPr lang="ru-RU" b="1" dirty="0" smtClean="0"/>
              <a:t>ДО в дошкольном учреждении </a:t>
            </a:r>
          </a:p>
          <a:p>
            <a:pPr>
              <a:buNone/>
            </a:pPr>
            <a:r>
              <a:rPr lang="ru-RU" b="1" dirty="0" smtClean="0"/>
              <a:t>3</a:t>
            </a:r>
            <a:r>
              <a:rPr lang="ru-RU" b="1" dirty="0" smtClean="0"/>
              <a:t>. Прохождение </a:t>
            </a:r>
            <a:r>
              <a:rPr lang="ru-RU" b="1" dirty="0" smtClean="0"/>
              <a:t>всеми сотрудниками </a:t>
            </a:r>
            <a:r>
              <a:rPr lang="ru-RU" b="1" dirty="0" smtClean="0"/>
              <a:t>обучения по  </a:t>
            </a:r>
            <a:r>
              <a:rPr lang="ru-RU" b="1" dirty="0" smtClean="0"/>
              <a:t>ФГОС ДО</a:t>
            </a:r>
          </a:p>
          <a:p>
            <a:pPr>
              <a:buNone/>
            </a:pPr>
            <a:r>
              <a:rPr lang="ru-RU" b="1" dirty="0" smtClean="0"/>
              <a:t>4. Обеспечение необходимой </a:t>
            </a:r>
            <a:r>
              <a:rPr lang="ru-RU" b="1" dirty="0" smtClean="0"/>
              <a:t>материально-технической </a:t>
            </a:r>
            <a:r>
              <a:rPr lang="ru-RU" b="1" dirty="0" smtClean="0"/>
              <a:t>базы ДОУ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357166"/>
            <a:ext cx="8534400" cy="10113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готовности ДОУ к реализации ФГОС ДО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955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66"/>
          <a:stretch/>
        </p:blipFill>
        <p:spPr>
          <a:xfrm>
            <a:off x="692589" y="191255"/>
            <a:ext cx="9990499" cy="543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65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59"/>
          <a:stretch/>
        </p:blipFill>
        <p:spPr>
          <a:xfrm>
            <a:off x="1281065" y="135802"/>
            <a:ext cx="9800376" cy="63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637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0"/>
          <a:stretch/>
        </p:blipFill>
        <p:spPr>
          <a:xfrm>
            <a:off x="1217690" y="200308"/>
            <a:ext cx="9148527" cy="56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570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1"/>
          <a:stretch/>
        </p:blipFill>
        <p:spPr>
          <a:xfrm>
            <a:off x="583947" y="145987"/>
            <a:ext cx="10243997" cy="646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4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0217" y="1300785"/>
            <a:ext cx="10340411" cy="25092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Проекты в области образования. Ориентиры современной педагогики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777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32"/>
          <a:stretch/>
        </p:blipFill>
        <p:spPr>
          <a:xfrm>
            <a:off x="1045674" y="200308"/>
            <a:ext cx="9555933" cy="639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873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64"/>
          <a:stretch/>
        </p:blipFill>
        <p:spPr>
          <a:xfrm>
            <a:off x="1154317" y="299896"/>
            <a:ext cx="10512036" cy="460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129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74"/>
          <a:stretch/>
        </p:blipFill>
        <p:spPr>
          <a:xfrm>
            <a:off x="1769951" y="245576"/>
            <a:ext cx="8959325" cy="587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08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5"/>
          <a:stretch/>
        </p:blipFill>
        <p:spPr>
          <a:xfrm>
            <a:off x="728804" y="73559"/>
            <a:ext cx="10541868" cy="525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006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Использованные в презентации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>
                <a:latin typeface="+mj-lt"/>
              </a:rPr>
              <a:t>Егорова Т.И. методист городского методического центра</a:t>
            </a:r>
            <a:r>
              <a:rPr lang="ru-RU" sz="21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ru-RU" sz="21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«Примерный перечень нормативно-правовых документов  федерального, регионального уровней, локальных актов образовательных организаций, регламентирующих введение и реализацию Федерального государственного образовательного стандарта дошкольного образования»</a:t>
            </a:r>
          </a:p>
          <a:p>
            <a:r>
              <a:rPr lang="ru-RU" sz="21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Лягушина</a:t>
            </a:r>
            <a:r>
              <a:rPr lang="ru-RU" sz="21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Т.А., </a:t>
            </a:r>
            <a:r>
              <a:rPr lang="ru-RU" sz="2100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Бабухадия</a:t>
            </a:r>
            <a:r>
              <a:rPr lang="ru-RU" sz="21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В.В. Методист ИМЦ Красногвардейского района «</a:t>
            </a:r>
            <a:r>
              <a:rPr lang="ru-RU" sz="2100" b="1" dirty="0" err="1">
                <a:latin typeface="+mj-lt"/>
                <a:cs typeface="Times New Roman" pitchFamily="18" charset="0"/>
              </a:rPr>
              <a:t>Системно-деятельностный</a:t>
            </a:r>
            <a:r>
              <a:rPr lang="ru-RU" sz="2100" b="1" dirty="0">
                <a:latin typeface="+mj-lt"/>
                <a:cs typeface="Times New Roman" pitchFamily="18" charset="0"/>
              </a:rPr>
              <a:t> подход в практике работы ДОО на этапе введения ФГОС ДО»</a:t>
            </a:r>
          </a:p>
          <a:p>
            <a:r>
              <a:rPr lang="ru-RU" sz="2100" dirty="0">
                <a:latin typeface="+mj-lt"/>
              </a:rPr>
              <a:t> Овечкина Т.А. методист АППО «</a:t>
            </a:r>
            <a:r>
              <a:rPr lang="ru-RU" sz="2100" b="1" dirty="0">
                <a:latin typeface="+mj-lt"/>
              </a:rPr>
              <a:t>Требования к разработке образовательной программы дошкольного образования»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04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155711"/>
            <a:ext cx="10364451" cy="1596177"/>
          </a:xfrm>
        </p:spPr>
        <p:txBody>
          <a:bodyPr/>
          <a:lstStyle/>
          <a:p>
            <a:r>
              <a:rPr lang="ru-RU" dirty="0" smtClean="0"/>
              <a:t>Национальный проект «Образование»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13774" y="1751888"/>
            <a:ext cx="10363826" cy="4039311"/>
          </a:xfrm>
        </p:spPr>
        <p:txBody>
          <a:bodyPr>
            <a:normAutofit fontScale="62500" lnSpcReduction="20000"/>
          </a:bodyPr>
          <a:lstStyle/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Нацпроект «Образование»: ответственные за реализацию: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куратор национального проекта – заместитель председателя правительства РФ Татьяна Голикова;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национального проекта – министр просвещения РФ Сергей Кравцов.</a:t>
            </a:r>
          </a:p>
          <a:p>
            <a:endParaRPr lang="ru-RU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начала: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2019</a:t>
            </a:r>
          </a:p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Год окончания: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2024</a:t>
            </a:r>
          </a:p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Статус проекта: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Реализуется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Паспорт проекта утверждён: 24 декабря 2018 года.</a:t>
            </a:r>
          </a:p>
          <a:p>
            <a:pPr marL="0" indent="0"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Цели национального проекта РФ «Образование»: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глобальной конкурентоспособности российского образования, вхождение РФ в число 10 ведущих стран мира по качеству общего образования.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77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764" y="165591"/>
            <a:ext cx="11597894" cy="7744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национального проекта РФ «Образование»: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74764" y="743484"/>
            <a:ext cx="11597894" cy="5939327"/>
          </a:xfrm>
        </p:spPr>
        <p:txBody>
          <a:bodyPr>
            <a:normAutofit fontScale="62500" lnSpcReduction="20000"/>
          </a:bodyPr>
          <a:lstStyle/>
          <a:p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на уровнях основного общего и среднего общего образования новых методов обучения и воспитания, образовательных технологий, обеспечивающих освоение обучающимися базовых навыков и умений. Повышение их мотивации к обучению и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вовлечённости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 образовательный процесс, а также обновление содержания и совершенствование методов обучения предметной области «Технология».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эффективной системы выявления, поддержки и развития способностей и талантов у детей и молодёжи, основанной на принципах справедливости, всеобщности и направленной на самоопределение и профессиональную ориентацию всех обучающихся.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раннего развития детей в возрасте до трёх лет, реализация программы психолого-педагогической, методической и консультативной помощи родителям детей, получающих дошкольное образование в семье.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Создание к 2024 году современной и безопасной цифровой образовательной среды, обеспечивающей высокое качество и доступность образования всех видов и уровней.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национальной системы профессионального роста педагогических работников, охватывающей не менее 50 процентов учителей общеобразовательных организаций.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Модернизация профессионального образования, в том числе посредством внедрения адаптивных, практико-ориентированных и гибких образовательных программ.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системы непрерывного обновления работающими гражданами своих профессиональных знаний и приобретения ими новых профессиональных навыков, включая овладение компетенциями в области цифровой экономики всеми желающими.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развития наставничества, поддержки общественных инициатив и проектов, в том числе в сфере добровольчества (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волонтёрства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не менее чем в два раза количества иностранных граждан, обучающихся в образовательных организациях высшего образования и научных организациях. А также реализация комплекса мер по трудоустройству лучших из них в Российской Федерации.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системы профессиональных конкурсов в целях предоставления гражданам возможностей для профессионального и карьерного роста.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62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353082" y="2042447"/>
          <a:ext cx="9485831" cy="4495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2408">
                  <a:extLst>
                    <a:ext uri="{9D8B030D-6E8A-4147-A177-3AD203B41FA5}">
                      <a16:colId xmlns:a16="http://schemas.microsoft.com/office/drawing/2014/main" val="2881701371"/>
                    </a:ext>
                  </a:extLst>
                </a:gridCol>
                <a:gridCol w="4743423">
                  <a:extLst>
                    <a:ext uri="{9D8B030D-6E8A-4147-A177-3AD203B41FA5}">
                      <a16:colId xmlns:a16="http://schemas.microsoft.com/office/drawing/2014/main" val="100601927"/>
                    </a:ext>
                  </a:extLst>
                </a:gridCol>
              </a:tblGrid>
              <a:tr h="2996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ИНФРАСТРУКТУРА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95454"/>
                  </a:ext>
                </a:extLst>
              </a:tr>
              <a:tr h="299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новых места в школах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1 034 252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78049"/>
                  </a:ext>
                </a:extLst>
              </a:tr>
              <a:tr h="59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детских технопарков «Кванториум»,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 том числе 224 в школах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359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199486"/>
                  </a:ext>
                </a:extLst>
              </a:tr>
              <a:tr h="59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новых мест дополнительного 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1 350 000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060430"/>
                  </a:ext>
                </a:extLst>
              </a:tr>
              <a:tr h="299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центров «Точка роста»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24 950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7410091"/>
                  </a:ext>
                </a:extLst>
              </a:tr>
              <a:tr h="59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коррекционных школ с обновленной материально-технической базой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900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0384001"/>
                  </a:ext>
                </a:extLst>
              </a:tr>
              <a:tr h="59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центров выявления и поддержки одаренных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70973"/>
                  </a:ext>
                </a:extLst>
              </a:tr>
              <a:tr h="299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центров «IT-куб»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>
                          <a:effectLst/>
                        </a:rPr>
                        <a:t>340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751209"/>
                  </a:ext>
                </a:extLst>
              </a:tr>
              <a:tr h="89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образовательных организаций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внедрят цифровую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образовательную среду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cap="all" dirty="0">
                          <a:effectLst/>
                        </a:rPr>
                        <a:t>29 549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64954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15131" y="792641"/>
            <a:ext cx="856173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национального проекта «Образование» включают в себя работу по направлениям, обеспечивающим совершенствование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инфраструктуры, повышение профессионального мастерства педагогических работников и управленческих кадров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системы образования и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содержания образования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Ключевые результаты национального проекта «Образование» в разрезе основных направлений его реализации к концу 2024 года: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4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18" y="9988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Федеральные проекты, действующие в рамках нацпроекта «Образование</a:t>
            </a:r>
            <a:r>
              <a:rPr lang="ru-RU" b="1" dirty="0" smtClean="0"/>
              <a:t>» с 01.01.2021: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68309" y="2489703"/>
            <a:ext cx="76139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«Цифровая образовательная среда»;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«Современная школа»;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«Успех каждого ребёнка»;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«Молодые профессионалы»;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«Социальная активность»;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Социальные лифты для каждого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граждан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78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Санкт-Петербурге реализуется </a:t>
            </a:r>
            <a:r>
              <a:rPr lang="ru-RU" dirty="0" smtClean="0"/>
              <a:t>5 </a:t>
            </a:r>
            <a:r>
              <a:rPr lang="ru-RU" dirty="0"/>
              <a:t>региональных проектов Санкт-Петербурга: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1271" y="2274838"/>
            <a:ext cx="9451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2"/>
              </a:rPr>
              <a:t>Региональный проект «Современная школа»</a:t>
            </a:r>
            <a:endParaRPr lang="ru-RU" dirty="0"/>
          </a:p>
          <a:p>
            <a:r>
              <a:rPr lang="ru-RU" b="1" dirty="0">
                <a:hlinkClick r:id="rId3"/>
              </a:rPr>
              <a:t>Региональный проект «Успех каждого ребенка»</a:t>
            </a:r>
            <a:endParaRPr lang="ru-RU" dirty="0"/>
          </a:p>
          <a:p>
            <a:r>
              <a:rPr lang="ru-RU" b="1" dirty="0">
                <a:hlinkClick r:id="rId4"/>
              </a:rPr>
              <a:t>Региональный проект «Цифровая образовательная среда»</a:t>
            </a:r>
            <a:endParaRPr lang="ru-RU" dirty="0"/>
          </a:p>
          <a:p>
            <a:r>
              <a:rPr lang="ru-RU" b="1" dirty="0">
                <a:hlinkClick r:id="rId5"/>
              </a:rPr>
              <a:t>Региональный проект «Молодые профессионалы (Повышение конкурентоспособности профессионального образования)»</a:t>
            </a:r>
            <a:endParaRPr lang="ru-RU" dirty="0"/>
          </a:p>
          <a:p>
            <a:r>
              <a:rPr lang="ru-RU" b="1" dirty="0">
                <a:hlinkClick r:id="rId6"/>
              </a:rPr>
              <a:t>Региональный проект «Патриотическое воспитание граждан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111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1858</Words>
  <Application>Microsoft Office PowerPoint</Application>
  <PresentationFormat>Широкоэкранный</PresentationFormat>
  <Paragraphs>246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Тема Office</vt:lpstr>
      <vt:lpstr>Нормативно-правовое обеспечение деятельности воспитателя ДОО</vt:lpstr>
      <vt:lpstr>Структура нормативно-правового обеспечения деятельности воспитателя</vt:lpstr>
      <vt:lpstr>Презентация PowerPoint</vt:lpstr>
      <vt:lpstr>Проекты в области образования. Ориентиры современной педагогики</vt:lpstr>
      <vt:lpstr>Национальный проект «Образование»</vt:lpstr>
      <vt:lpstr>Задачи национального проекта РФ «Образование»: </vt:lpstr>
      <vt:lpstr>Презентация PowerPoint</vt:lpstr>
      <vt:lpstr>Федеральные проекты, действующие в рамках нацпроекта «Образование» с 01.01.2021: </vt:lpstr>
      <vt:lpstr>В Санкт-Петербурге реализуется 5 региональных проектов Санкт-Петербурга:</vt:lpstr>
      <vt:lpstr>Презентация PowerPoint</vt:lpstr>
      <vt:lpstr>Федеральный государственный образовательный стандарт дошкольного образования</vt:lpstr>
      <vt:lpstr>Нормативные документы, определяющие требования  к переходу на новые образовательные стандарты</vt:lpstr>
      <vt:lpstr>Структура документа ФГОС ДО</vt:lpstr>
      <vt:lpstr>Цели ФГОС ДО</vt:lpstr>
      <vt:lpstr>Задачи ФГОС ДО</vt:lpstr>
      <vt:lpstr>Основные принципы ФГОС ДО</vt:lpstr>
      <vt:lpstr>Теоретические основания ФГОС ДО</vt:lpstr>
      <vt:lpstr>Что же изменилось с введением ФГОС ДО?</vt:lpstr>
      <vt:lpstr>Системно-деятельностный подход к образованию дошкольников </vt:lpstr>
      <vt:lpstr>Процесс вовлечения в деятельность</vt:lpstr>
      <vt:lpstr> Образовательные области</vt:lpstr>
      <vt:lpstr>Виды образовательной деятельности ФГОС </vt:lpstr>
      <vt:lpstr>Возрастные особенности ФГОС ДО</vt:lpstr>
      <vt:lpstr>Требования к результатам освоения ФГОС Требования Стандарта к результатам освоения  </vt:lpstr>
      <vt:lpstr>Требования к условиям ФГОС </vt:lpstr>
      <vt:lpstr>Презентация PowerPoint</vt:lpstr>
      <vt:lpstr>Структура программы</vt:lpstr>
      <vt:lpstr>Требования к структуре образовательной программы</vt:lpstr>
      <vt:lpstr>Рабочая программа педагога</vt:lpstr>
      <vt:lpstr>Общие требования</vt:lpstr>
      <vt:lpstr>Структура рабочей программы педагога</vt:lpstr>
      <vt:lpstr>Размещение рабочих программ  на сайте ДОУ</vt:lpstr>
      <vt:lpstr>Презентация PowerPoint</vt:lpstr>
      <vt:lpstr>Реализация ФГОС ДО</vt:lpstr>
      <vt:lpstr>Показатели готовности ДОУ к реализации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в презентации материалы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деятельности воспитателя</dc:title>
  <dc:creator>Anna</dc:creator>
  <cp:lastModifiedBy>Anna</cp:lastModifiedBy>
  <cp:revision>13</cp:revision>
  <dcterms:created xsi:type="dcterms:W3CDTF">2021-10-02T14:57:12Z</dcterms:created>
  <dcterms:modified xsi:type="dcterms:W3CDTF">2021-10-04T21:05:50Z</dcterms:modified>
</cp:coreProperties>
</file>