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59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03EC-B518-4116-885B-44919D933515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4EE-18A7-4345-B21C-66F60BF9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55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03EC-B518-4116-885B-44919D933515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4EE-18A7-4345-B21C-66F60BF9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43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03EC-B518-4116-885B-44919D933515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4EE-18A7-4345-B21C-66F60BF9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91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03EC-B518-4116-885B-44919D933515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4EE-18A7-4345-B21C-66F60BF9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95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03EC-B518-4116-885B-44919D933515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4EE-18A7-4345-B21C-66F60BF9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68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03EC-B518-4116-885B-44919D933515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4EE-18A7-4345-B21C-66F60BF9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4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03EC-B518-4116-885B-44919D933515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4EE-18A7-4345-B21C-66F60BF9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07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03EC-B518-4116-885B-44919D933515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4EE-18A7-4345-B21C-66F60BF9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94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03EC-B518-4116-885B-44919D933515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4EE-18A7-4345-B21C-66F60BF9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7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03EC-B518-4116-885B-44919D933515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4EE-18A7-4345-B21C-66F60BF9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1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03EC-B518-4116-885B-44919D933515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A64EE-18A7-4345-B21C-66F60BF9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36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903EC-B518-4116-885B-44919D933515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A64EE-18A7-4345-B21C-66F60BF998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87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55170507/53f89421bbdaf741eb2d1ecc4ddb4c33/#friend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vo.garant.ru/#/document/5632903/entry/0" TargetMode="External"/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Основное общее образование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РФ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Нормативные документы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935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dirty="0" smtClean="0"/>
              <a:t>Раздел </a:t>
            </a:r>
            <a:r>
              <a:rPr lang="ru-RU" b="1" dirty="0"/>
              <a:t>II. Требования к результатам освоения основной образовательной программы основного общего образования</a:t>
            </a:r>
            <a:endParaRPr lang="ru-RU" b="1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ООО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4221088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2"/>
              </a:rPr>
              <a:t>https://base.garant.ru/55170507/53f89421bbdaf741eb2d1ecc4ddb4c33/#friends</a:t>
            </a: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194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ООО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8" r="12359"/>
          <a:stretch/>
        </p:blipFill>
        <p:spPr bwMode="auto">
          <a:xfrm>
            <a:off x="683568" y="908720"/>
            <a:ext cx="7704856" cy="5759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2256" y="2953305"/>
            <a:ext cx="6858000" cy="79264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Конституция Российской Федерации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4154" y="3853192"/>
            <a:ext cx="6858000" cy="165576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(Принята всенародным голосованием 12 декабря 1993 года с изменениями, одобренными в ходе общероссийского голосования 1 июля 2020 года) </a:t>
            </a:r>
          </a:p>
          <a:p>
            <a:r>
              <a:rPr lang="en-US" dirty="0"/>
              <a:t>https://yadi.sk/i/kYuYHg1Gn1VUCA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21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 43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76064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2400" b="1" u="sng" dirty="0" smtClean="0"/>
              <a:t>Каждый имеет право на образование.</a:t>
            </a:r>
          </a:p>
          <a:p>
            <a:pPr marL="514350" indent="-514350">
              <a:buAutoNum type="arabicPeriod"/>
            </a:pPr>
            <a:r>
              <a:rPr lang="ru-RU" sz="2400" b="1" u="sng" dirty="0" smtClean="0"/>
              <a:t>Гарантируются общедоступность и бесплатность </a:t>
            </a:r>
            <a:r>
              <a:rPr lang="ru-RU" sz="2400" dirty="0" smtClean="0"/>
              <a:t>дошкольного, </a:t>
            </a:r>
            <a:r>
              <a:rPr lang="ru-RU" sz="2400" b="1" u="sng" dirty="0" smtClean="0"/>
              <a:t>основного общего и среднего </a:t>
            </a:r>
            <a:r>
              <a:rPr lang="ru-RU" sz="2400" dirty="0" smtClean="0"/>
              <a:t>профессионального образования </a:t>
            </a:r>
            <a:r>
              <a:rPr lang="ru-RU" sz="2400" b="1" u="sng" dirty="0" smtClean="0"/>
              <a:t>в государственных </a:t>
            </a:r>
            <a:r>
              <a:rPr lang="ru-RU" sz="2400" dirty="0" smtClean="0"/>
              <a:t>или муниципальных </a:t>
            </a:r>
            <a:r>
              <a:rPr lang="ru-RU" sz="2400" b="1" u="sng" dirty="0" smtClean="0"/>
              <a:t>образовательных учреждениях </a:t>
            </a:r>
            <a:r>
              <a:rPr lang="ru-RU" sz="2400" dirty="0" smtClean="0"/>
              <a:t>и на предприятиях.</a:t>
            </a:r>
          </a:p>
          <a:p>
            <a:pPr marL="514350" indent="-514350">
              <a:buAutoNum type="arabicPeriod"/>
            </a:pPr>
            <a:r>
              <a:rPr lang="ru-RU" sz="1200" dirty="0" smtClean="0"/>
              <a:t>Каждый вправе на конкурсной основе бесплатно получить высшее образование в государственном или муниципальном образовательном учреждении и на предприятии.</a:t>
            </a:r>
          </a:p>
          <a:p>
            <a:pPr marL="514350" indent="-514350">
              <a:buAutoNum type="arabicPeriod"/>
            </a:pPr>
            <a:r>
              <a:rPr lang="ru-RU" sz="2400" b="1" u="sng" dirty="0" smtClean="0"/>
              <a:t>Основное общее образование обязательно. </a:t>
            </a:r>
            <a:r>
              <a:rPr lang="ru-RU" sz="2400" dirty="0" smtClean="0"/>
              <a:t>Родители или лица, их заменяющие, обеспечивают получение детьми основного общего образования.</a:t>
            </a:r>
          </a:p>
          <a:p>
            <a:pPr marL="514350" indent="-514350">
              <a:buAutoNum type="arabicPeriod"/>
            </a:pPr>
            <a:r>
              <a:rPr lang="ru-RU" sz="2400" b="1" u="sng" dirty="0" smtClean="0"/>
              <a:t>Российская Федерация устанавливает федеральные государственные образовательные стандарты, поддерживает различные формы образования и самообразования.</a:t>
            </a:r>
            <a:endParaRPr lang="ru-RU" sz="2400" b="1" u="sng" dirty="0"/>
          </a:p>
        </p:txBody>
      </p:sp>
    </p:spTree>
    <p:extLst>
      <p:ext uri="{BB962C8B-B14F-4D97-AF65-F5344CB8AC3E}">
        <p14:creationId xmlns:p14="http://schemas.microsoft.com/office/powerpoint/2010/main" val="3680465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361" y="-27384"/>
            <a:ext cx="7886700" cy="1872208"/>
          </a:xfrm>
        </p:spPr>
        <p:txBody>
          <a:bodyPr>
            <a:normAutofit fontScale="90000"/>
          </a:bodyPr>
          <a:lstStyle/>
          <a:p>
            <a:r>
              <a:rPr lang="ru-RU" sz="3600" b="1" u="sng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Федеральный </a:t>
            </a:r>
            <a:r>
              <a:rPr lang="ru-RU" sz="3600" b="1" u="sng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закон от 29.12.2012 N 273-ФЗ (ред. от 01.05.2019) "Об образовании в Российской Федерации"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8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/>
              <a:t>Статья 5. Право на образование. Государственные гарантии реализации права на образование в Российской </a:t>
            </a:r>
            <a:r>
              <a:rPr lang="ru-RU" sz="2200" b="1" dirty="0" smtClean="0"/>
              <a:t>Федерации</a:t>
            </a:r>
          </a:p>
          <a:p>
            <a:pPr marL="0" indent="0">
              <a:buNone/>
            </a:pPr>
            <a:endParaRPr lang="ru-RU" sz="2200" b="1" dirty="0"/>
          </a:p>
          <a:p>
            <a:pPr marL="0" indent="0" algn="ctr">
              <a:buNone/>
            </a:pPr>
            <a:r>
              <a:rPr lang="ru-RU" sz="2200" b="1" dirty="0" smtClean="0"/>
              <a:t>Государственные гарантии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200" dirty="0" smtClean="0"/>
              <a:t>3</a:t>
            </a:r>
            <a:r>
              <a:rPr lang="ru-RU" sz="2200" dirty="0"/>
              <a:t>. </a:t>
            </a:r>
            <a:r>
              <a:rPr lang="ru-RU" sz="2200" b="1" u="sng" dirty="0"/>
              <a:t>В Российской Федерации гарантируются общедоступность и бесплатность в соответствии с </a:t>
            </a:r>
            <a:r>
              <a:rPr lang="ru-RU" sz="2200" b="1" u="sng" dirty="0">
                <a:hlinkClick r:id="rId3"/>
              </a:rPr>
              <a:t>федеральными государственными образовательными стандартами</a:t>
            </a:r>
            <a:r>
              <a:rPr lang="ru-RU" sz="2200" dirty="0"/>
              <a:t> дошкольного, начального общего, </a:t>
            </a:r>
            <a:r>
              <a:rPr lang="ru-RU" sz="2200" b="1" u="sng" dirty="0"/>
              <a:t>основного общего и среднего общего образования</a:t>
            </a:r>
            <a:r>
              <a:rPr lang="ru-RU" sz="2200" dirty="0"/>
              <a:t>, среднего профессионального образования, а также на конкурсной основе бесплатность высшего образования, если образование данного уровня гражданин получает впервые.</a:t>
            </a:r>
          </a:p>
        </p:txBody>
      </p:sp>
    </p:spTree>
    <p:extLst>
      <p:ext uri="{BB962C8B-B14F-4D97-AF65-F5344CB8AC3E}">
        <p14:creationId xmlns:p14="http://schemas.microsoft.com/office/powerpoint/2010/main" val="314283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361" y="-27384"/>
            <a:ext cx="7886700" cy="1872208"/>
          </a:xfrm>
        </p:spPr>
        <p:txBody>
          <a:bodyPr>
            <a:normAutofit fontScale="90000"/>
          </a:bodyPr>
          <a:lstStyle/>
          <a:p>
            <a:r>
              <a:rPr lang="ru-RU" sz="3600" b="1" u="sng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Федеральный </a:t>
            </a:r>
            <a:r>
              <a:rPr lang="ru-RU" sz="3600" b="1" u="sng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закон от 29.12.2012 N 273-ФЗ (ред. от 01.05.2019) "Об образовании в Российской Федерации"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825" y="2015129"/>
            <a:ext cx="8398647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Что такое качество образования?</a:t>
            </a:r>
          </a:p>
          <a:p>
            <a:endParaRPr lang="ru-RU" sz="2400" dirty="0" smtClean="0"/>
          </a:p>
          <a:p>
            <a:r>
              <a:rPr lang="ru-RU" sz="2400" dirty="0" smtClean="0"/>
              <a:t>Качество образования – комплексная характеристика образовательной деятельности и подготовки обучающегося, выражающая степень их соответствия федеральным государственным стандартам, образовательным потребностям </a:t>
            </a:r>
            <a:r>
              <a:rPr lang="ru-RU" sz="2400" dirty="0" err="1" smtClean="0"/>
              <a:t>физичесткого</a:t>
            </a:r>
            <a:r>
              <a:rPr lang="ru-RU" sz="2400" dirty="0" smtClean="0"/>
              <a:t>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4420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государственный образовательный стандарт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основного общего образования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(утв. приказом Министерства образования и науки РФ от 17 декабря 2010 г. N 1897)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3573016"/>
            <a:ext cx="87849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Раздел </a:t>
            </a:r>
            <a:r>
              <a:rPr lang="en-US" sz="2800" b="1" dirty="0" smtClean="0"/>
              <a:t>I</a:t>
            </a:r>
            <a:r>
              <a:rPr lang="ru-RU" sz="2800" b="1" dirty="0" smtClean="0"/>
              <a:t>. статья 1</a:t>
            </a:r>
          </a:p>
          <a:p>
            <a:r>
              <a:rPr lang="ru-RU" sz="2800" b="1" dirty="0" smtClean="0"/>
              <a:t>Федеральный </a:t>
            </a:r>
            <a:r>
              <a:rPr lang="ru-RU" sz="2800" b="1" dirty="0"/>
              <a:t>государственный образовательный стандарт основного общего образования (далее - Стандарт) представляет собой совокупность требований, обязательных при реализации основной образовательной программы основного общего </a:t>
            </a:r>
            <a:r>
              <a:rPr lang="ru-RU" sz="2800" b="1" dirty="0" smtClean="0"/>
              <a:t>образования.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3108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ООО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579296" cy="554461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4400" b="1" dirty="0" smtClean="0"/>
              <a:t>Стандарт включает в себя требования</a:t>
            </a:r>
            <a:r>
              <a:rPr lang="ru-RU" sz="4400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ru-RU" sz="4400" b="1" dirty="0" smtClean="0"/>
              <a:t>к результатам </a:t>
            </a:r>
            <a:r>
              <a:rPr lang="ru-RU" sz="4400" dirty="0" smtClean="0"/>
              <a:t>освоения основной образовательной программы основного общего образования;</a:t>
            </a:r>
          </a:p>
          <a:p>
            <a:pPr>
              <a:lnSpc>
                <a:spcPct val="120000"/>
              </a:lnSpc>
            </a:pPr>
            <a:r>
              <a:rPr lang="ru-RU" sz="4400" b="1" dirty="0" smtClean="0"/>
              <a:t>к структуре основной образовательной программы </a:t>
            </a:r>
            <a:r>
              <a:rPr lang="ru-RU" sz="4400" dirty="0" smtClean="0"/>
              <a:t>основного общего образования, в том числе требования к соотношению частей основной образовательной программы и их объему, а также к соотношению обязательной части основной образовательной программы и части, формируемой участниками образовательных отношений;</a:t>
            </a:r>
          </a:p>
          <a:p>
            <a:pPr>
              <a:lnSpc>
                <a:spcPct val="120000"/>
              </a:lnSpc>
            </a:pPr>
            <a:r>
              <a:rPr lang="ru-RU" sz="4400" b="1" dirty="0" smtClean="0"/>
              <a:t>к условиям реализации основной образовательной </a:t>
            </a:r>
            <a:r>
              <a:rPr lang="ru-RU" sz="4400" dirty="0" smtClean="0"/>
              <a:t>программы основного общего образования, в том числе к кадровым, финансовым, материально-техническим и иным условиям.</a:t>
            </a:r>
          </a:p>
        </p:txBody>
      </p:sp>
    </p:spTree>
    <p:extLst>
      <p:ext uri="{BB962C8B-B14F-4D97-AF65-F5344CB8AC3E}">
        <p14:creationId xmlns:p14="http://schemas.microsoft.com/office/powerpoint/2010/main" val="213256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b="1" dirty="0" smtClean="0"/>
              <a:t>Требования к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результатам,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структуре и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b="1" u="sng" dirty="0">
                <a:solidFill>
                  <a:srgbClr val="FF0000"/>
                </a:solidFill>
              </a:rPr>
              <a:t>у</a:t>
            </a:r>
            <a:r>
              <a:rPr lang="ru-RU" b="1" u="sng" dirty="0" smtClean="0">
                <a:solidFill>
                  <a:srgbClr val="FF0000"/>
                </a:solidFill>
              </a:rPr>
              <a:t>словиям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b="1" dirty="0" smtClean="0"/>
              <a:t>освоения основной образовательной программы основного общего образования учитывают возрастные и индивидуальные особенности обучающихся при получении основного общего образования, включая образовательные потребности обучающихся с ограниченными возможностями здоровья и инвалидов, а также значимость общего образования для дальнейшего развития обучающихся.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ООО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8336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dirty="0" smtClean="0"/>
              <a:t>Раздел 1. статья 2</a:t>
            </a:r>
            <a:endParaRPr lang="ru-RU" dirty="0"/>
          </a:p>
          <a:p>
            <a:pPr marL="0" indent="0">
              <a:lnSpc>
                <a:spcPct val="120000"/>
              </a:lnSpc>
              <a:buNone/>
            </a:pPr>
            <a:r>
              <a:rPr lang="ru-RU" b="1" dirty="0" smtClean="0"/>
              <a:t>Стандарт </a:t>
            </a:r>
            <a:r>
              <a:rPr lang="ru-RU" b="1" dirty="0"/>
              <a:t>является основой объективной оценки соответствия установленным требованиям образовательной деятельности </a:t>
            </a:r>
            <a:r>
              <a:rPr lang="ru-RU" dirty="0"/>
              <a:t>и подготовки обучающихся, освоивших основную образовательную программу основного общего образования, независимо от формы получения образования и формы </a:t>
            </a:r>
            <a:r>
              <a:rPr lang="ru-RU" dirty="0" smtClean="0"/>
              <a:t>обучения….</a:t>
            </a:r>
            <a:endParaRPr lang="ru-RU" b="1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ООО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94175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428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Основное общее образование в РФ</vt:lpstr>
      <vt:lpstr>Конституция Российской Федерации</vt:lpstr>
      <vt:lpstr>Статья 43 </vt:lpstr>
      <vt:lpstr>Федеральный закон от 29.12.2012 N 273-ФЗ (ред. от 01.05.2019) "Об образовании в Российской Федерации"</vt:lpstr>
      <vt:lpstr>Федеральный закон от 29.12.2012 N 273-ФЗ (ред. от 01.05.2019) "Об образовании в Российской Федерации"</vt:lpstr>
      <vt:lpstr>Федеральный государственный образовательный стандарт основного общего образования (утв. приказом Министерства образования и науки РФ от 17 декабря 2010 г. N 1897)</vt:lpstr>
      <vt:lpstr>ФГОС ООО</vt:lpstr>
      <vt:lpstr>ФГОС ООО</vt:lpstr>
      <vt:lpstr>ФГОС ООО</vt:lpstr>
      <vt:lpstr>ФГОС ООО</vt:lpstr>
      <vt:lpstr>ФГОС ООО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Общее образование</dc:title>
  <dc:creator>eka.sido</dc:creator>
  <cp:lastModifiedBy>СидороваЕВ</cp:lastModifiedBy>
  <cp:revision>13</cp:revision>
  <dcterms:created xsi:type="dcterms:W3CDTF">2021-03-31T06:18:55Z</dcterms:created>
  <dcterms:modified xsi:type="dcterms:W3CDTF">2021-04-06T16:23:00Z</dcterms:modified>
</cp:coreProperties>
</file>