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Average"/>
      <p:regular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Averag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964583371_0_6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964583371_0_6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964583371_0_7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964583371_0_7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964583371_0_7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964583371_0_7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964583371_0_7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964583371_0_7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964583371_0_7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964583371_0_7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c964583371_0_7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c964583371_0_7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c964583371_0_7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c964583371_0_7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15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0" Type="http://schemas.openxmlformats.org/officeDocument/2006/relationships/image" Target="../media/image17.png"/><Relationship Id="rId9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11.png"/><Relationship Id="rId8" Type="http://schemas.openxmlformats.org/officeDocument/2006/relationships/image" Target="../media/image1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1.png"/><Relationship Id="rId5" Type="http://schemas.openxmlformats.org/officeDocument/2006/relationships/image" Target="../media/image12.png"/><Relationship Id="rId6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43050" y="2027700"/>
            <a:ext cx="90579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3780"/>
              <a:t>Кейс 5: </a:t>
            </a:r>
            <a:r>
              <a:rPr lang="ru" sz="3780"/>
              <a:t>Цифровая трансформация профессиональных к</a:t>
            </a:r>
            <a:r>
              <a:rPr lang="ru" sz="3780"/>
              <a:t>ач</a:t>
            </a:r>
            <a:r>
              <a:rPr lang="ru" sz="3780"/>
              <a:t>еств современного педагога</a:t>
            </a:r>
            <a:endParaRPr sz="3780"/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16065" l="0" r="0" t="0"/>
          <a:stretch/>
        </p:blipFill>
        <p:spPr>
          <a:xfrm>
            <a:off x="3068825" y="0"/>
            <a:ext cx="3006350" cy="10919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43050" y="1020075"/>
            <a:ext cx="9057900" cy="1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rgbClr val="FCE5CD"/>
                </a:solidFill>
                <a:latin typeface="Roboto"/>
                <a:ea typeface="Roboto"/>
                <a:cs typeface="Roboto"/>
                <a:sym typeface="Roboto"/>
              </a:rPr>
              <a:t>Педагогическая сессия</a:t>
            </a:r>
            <a:endParaRPr b="1" sz="2800">
              <a:solidFill>
                <a:srgbClr val="FCE5C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rgbClr val="FCE5CD"/>
                </a:solidFill>
                <a:latin typeface="Roboto"/>
                <a:ea typeface="Roboto"/>
                <a:cs typeface="Roboto"/>
                <a:sym typeface="Roboto"/>
              </a:rPr>
              <a:t>«ПРОЕКТИРУЯ КАРЬЕРУ»</a:t>
            </a:r>
            <a:endParaRPr b="1" sz="2800">
              <a:solidFill>
                <a:srgbClr val="FCE5C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433800" y="4080300"/>
            <a:ext cx="5667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Модератор: </a:t>
            </a:r>
            <a:r>
              <a:rPr b="1" i="1" lang="ru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Анастасия Петровна Мельниченко</a:t>
            </a:r>
            <a:r>
              <a:rPr lang="ru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методист </a:t>
            </a:r>
            <a:r>
              <a:rPr lang="ru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ГБУ ДППО ЦПКС «Информационно-методический центр» Красногвардейского района Санкт‑Петербурга</a:t>
            </a:r>
            <a:r>
              <a:rPr lang="ru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заместитель директора по ВР </a:t>
            </a:r>
            <a:r>
              <a:rPr lang="ru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ГБОУ гимназия №405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Вопрос 1. Понятие цифровые технологии</a:t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 rotWithShape="1">
          <a:blip r:embed="rId3">
            <a:alphaModFix/>
          </a:blip>
          <a:srcRect b="-1783" l="0" r="43518" t="7895"/>
          <a:stretch/>
        </p:blipFill>
        <p:spPr>
          <a:xfrm>
            <a:off x="311700" y="1908900"/>
            <a:ext cx="2662325" cy="27840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152400" y="948250"/>
            <a:ext cx="4057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Считаете ли Вы верным суждение "Понятие "цифровые технологии" является синонимом понятия "Информационные технологии"?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4382025" y="948250"/>
            <a:ext cx="4761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Считаете ли Вы верным суждение "Понятие "цифровые технологии" является синонимом понятия "информационные и коммуникационные технологии"? 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69234" y="1846225"/>
            <a:ext cx="2861770" cy="278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98900" y="2622513"/>
            <a:ext cx="533400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64475" y="2622513"/>
            <a:ext cx="533400" cy="49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Вопрос 2. Опыт использования цифровых технологий</a:t>
            </a: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5575" y="1141400"/>
            <a:ext cx="5924975" cy="318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Вопрос 3. Развитие навыков и компетенций </a:t>
            </a:r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70125"/>
            <a:ext cx="8520600" cy="369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0" y="74925"/>
            <a:ext cx="9144000" cy="29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Заметили ли Вы изменения в процессе использования цифровых технологий в той или иной части профессиональной деятельности. Вам стало легче: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Готовить материал для подготовки к занятиям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Проводить сами занятия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Готовить материал для дополнительного изучения учащимися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Осуществлять промежуточную и итоговую проверку знаний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Осуществлять взаимодействие с коллегами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Осуществлять взаимодействие с учащимися и их родителями</a:t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8575" y="3083500"/>
            <a:ext cx="5910601" cy="183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129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Вопрос 4 Взаимоотношения с участниками образовательного процесса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Диаграмма ответов в Формах. Вопрос: Вы чувствуете, что появилась общность интересов, изменились в лучшую сторону. Количество ответов: ."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725" y="1170125"/>
            <a:ext cx="7804546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157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Вопрос 5 Удовлетворение при использовании цифровых технологий</a:t>
            </a:r>
            <a:endParaRPr/>
          </a:p>
        </p:txBody>
      </p:sp>
      <p:pic>
        <p:nvPicPr>
          <p:cNvPr descr="Диаграмма ответов в Формах. Вопрос: Как Вы оцените своё удовлетворение от использования цифровых технологий в своей профессиональной деятельности?. Количество ответов: 103&amp;nbsp;ответа." id="103" name="Google Shape;103;p19"/>
          <p:cNvPicPr preferRelativeResize="0"/>
          <p:nvPr/>
        </p:nvPicPr>
        <p:blipFill rotWithShape="1">
          <a:blip r:embed="rId3">
            <a:alphaModFix/>
          </a:blip>
          <a:srcRect b="0" l="0" r="0" t="26421"/>
          <a:stretch/>
        </p:blipFill>
        <p:spPr>
          <a:xfrm>
            <a:off x="311700" y="2571750"/>
            <a:ext cx="4260300" cy="1715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/>
        </p:nvSpPr>
        <p:spPr>
          <a:xfrm>
            <a:off x="311700" y="1293075"/>
            <a:ext cx="44727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FFFFFF"/>
                </a:solidFill>
              </a:rPr>
              <a:t>Как Вы оцените своё удовлетворение от использования цифровых технологий в своей профессиональной деятельности?</a:t>
            </a:r>
            <a:endParaRPr sz="1700">
              <a:solidFill>
                <a:srgbClr val="FFFFFF"/>
              </a:solidFill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4671300" y="1162125"/>
            <a:ext cx="44727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FFFFFF"/>
                </a:solidFill>
              </a:rPr>
              <a:t>Испытываете ли Вы стремление развивать свою компетенцию в области использования цифровых технологий в профессиональной деятельности?</a:t>
            </a:r>
            <a:endParaRPr sz="1700">
              <a:solidFill>
                <a:srgbClr val="FFFFFF"/>
              </a:solidFill>
            </a:endParaRPr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4400" y="2571750"/>
            <a:ext cx="2514200" cy="240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11000" y="3307500"/>
            <a:ext cx="715475" cy="74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13850" y="3863299"/>
            <a:ext cx="379200" cy="37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89700" y="3852150"/>
            <a:ext cx="379200" cy="40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65550" y="3896775"/>
            <a:ext cx="379200" cy="312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70512" y="3896774"/>
            <a:ext cx="312275" cy="31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27460" y="3916302"/>
            <a:ext cx="312250" cy="273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311700" y="200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Вопрос 5 Удовлетворение при использовании цифровых технологий</a:t>
            </a:r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311700" y="1094250"/>
            <a:ext cx="43863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FFFFFF"/>
                </a:solidFill>
              </a:rPr>
              <a:t>Согласны ли Вы с суждением "Развивая свою компетенцию в области использования цифровых технологий я совершенствую свой профессионализм"</a:t>
            </a:r>
            <a:endParaRPr sz="1700">
              <a:solidFill>
                <a:srgbClr val="FFFFFF"/>
              </a:solidFill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4698000" y="1094250"/>
            <a:ext cx="41343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FFFFFF"/>
                </a:solidFill>
              </a:rPr>
              <a:t>Я чувствую, что за последнее время при использовании цифровых технологий я профессионально вырос </a:t>
            </a:r>
            <a:endParaRPr sz="1700">
              <a:solidFill>
                <a:srgbClr val="FFFFFF"/>
              </a:solidFill>
            </a:endParaRPr>
          </a:p>
        </p:txBody>
      </p:sp>
      <p:pic>
        <p:nvPicPr>
          <p:cNvPr id="120" name="Google Shape;12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1775" y="2449425"/>
            <a:ext cx="2677975" cy="254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38325" y="3196500"/>
            <a:ext cx="824600" cy="76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2402275"/>
            <a:ext cx="2849881" cy="259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99600" y="3196500"/>
            <a:ext cx="863450" cy="76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