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82" r:id="rId25"/>
    <p:sldId id="284" r:id="rId26"/>
    <p:sldId id="278" r:id="rId27"/>
    <p:sldId id="279" r:id="rId28"/>
    <p:sldId id="280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836712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Постановление Главного государственного санитарного врача РФ от 15.05.2013 N 26</a:t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(ред. от 27.08.2015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"</a:t>
            </a:r>
            <a:r>
              <a:rPr lang="ru-RU" sz="3200" b="1" dirty="0">
                <a:solidFill>
                  <a:srgbClr val="FF0000"/>
                </a:solidFill>
              </a:rPr>
              <a:t>Об утверждении СанПиН 2.4.1.3049-13 "Санитарно-эпидемиологические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2400" b="1" dirty="0">
                <a:solidFill>
                  <a:srgbClr val="FF0000"/>
                </a:solidFill>
              </a:rPr>
              <a:t>"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0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316740"/>
              </p:ext>
            </p:extLst>
          </p:nvPr>
        </p:nvGraphicFramePr>
        <p:xfrm>
          <a:off x="15240" y="24800"/>
          <a:ext cx="9144000" cy="721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43734">
                <a:tc>
                  <a:txBody>
                    <a:bodyPr/>
                    <a:lstStyle/>
                    <a:p>
                      <a:r>
                        <a:rPr lang="ru-RU" dirty="0" smtClean="0"/>
                        <a:t>Игровая зона</a:t>
                      </a:r>
                      <a:endParaRPr lang="ru-RU" dirty="0"/>
                    </a:p>
                  </a:txBody>
                  <a:tcPr/>
                </a:tc>
              </a:tr>
              <a:tr h="5864978">
                <a:tc>
                  <a:txBody>
                    <a:bodyPr/>
                    <a:lstStyle/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групповые площадки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рекомендуемая площадь из расчета не менее 7,0 кв. м на 1 ребенка для детей младенческого и раннего возраста и не менее 9,0 кв. м на 1 ребенка дошкольного возраста 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физкультурная площадка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(одна или несколько).</a:t>
                      </a:r>
                    </a:p>
                    <a:p>
                      <a:pPr algn="just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теневой навес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площадью из расчета не менее 1 кв. м на одного ребенка. Для групп с численностью менее 15 человек площадь теневого навеса должна быть не менее 20 кв. м.,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должен быть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оборудован деревянными полами (или другими строительными материалами, безвредными для здоровья человека) на расстоянии не менее 15 см от земли;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для детей раннего возраста должен быть  закрыт с трех сторон  (высота ограждения -1,5 м)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Допускается устанавливать на прогулочной площадке сборно-разборные навесы, беседки для использования их в жаркое время года.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Покрытие групповых площадок и физкультурной зоны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 быть травяным, с утрамбованным грунтом,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беспыльным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либо выполненным из материалов, не оказывающих вредного воздействия на человека.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в весенний период, на игровых площадках проводится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полная смена песка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Вновь завозимый песок должен соответствовать гигиеническим нормативам по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паразитологическим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микробиологическим, санитарно-химическим, радиологическим показателям. </a:t>
                      </a:r>
                      <a:r>
                        <a:rPr lang="ru-RU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Песочницы в отсутствие детей необходимо закрывать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избежание загрязнения песка (крышками, полимерными пленками или другими защитными приспособлениями). При обнаружении возбудителей паразитарных и инфекционных болезней проводят внеочередную смену песка.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83987"/>
              </p:ext>
            </p:extLst>
          </p:nvPr>
        </p:nvGraphicFramePr>
        <p:xfrm>
          <a:off x="0" y="0"/>
          <a:ext cx="9144000" cy="7237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620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Хозяйственная зона</a:t>
                      </a:r>
                      <a:endParaRPr lang="ru-RU" dirty="0"/>
                    </a:p>
                  </a:txBody>
                  <a:tcPr/>
                </a:tc>
              </a:tr>
              <a:tr h="6332812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Хозяйственная зона должна располагаться со стороны входа в производственные помещения столовой и иметь самостоятельный въезд.</a:t>
                      </a:r>
                    </a:p>
                    <a:p>
                      <a:pPr algn="just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3.18. В хозяйственной зоне оборудуется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площадка для сбора мусора на расстоянии не менее 15 м от здания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На площадке с твердым покрытием устанавливаются контейнеры с крышками. Размеры площадки должны превышать площадь основания контейнеров. Допускается использование других специальных закрытых конструкций для сбора мусора и пищевых отходов, в том числе с размещением их на смежных с территорией дошкольной образовательной организации контейнерных площадках жилой застройки.</a:t>
                      </a:r>
                    </a:p>
                    <a:p>
                      <a:pPr algn="just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3.19.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Уборка территории проводится ежедневно: утром за 1 - 2 часа до прихода детей или вечером после ухода детей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сухой и жаркой погоде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полив территории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рекомендуется проводить не менее 2 раз в день.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зимнее время очистка территории (подходы к зданию, пути движения, дорожки, площадки зоны отдыха и игр) от снега проводится по мере необходимости,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химических реагентов не допускается.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допускается сжигание мусора на территории дошкольной образовательной организации и в непосредственной близости от нее.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3.21. Въезды и входы на территорию дошкольной образовательной организации, проезды, дорожки к хозяйственным постройкам, к контейнерной площадке для сбора мусора покрываются асфальтом, бетоном или другим твердым покрытием.</a:t>
                      </a:r>
                    </a:p>
                    <a:p>
                      <a:pPr algn="just"/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78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421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IV. Требования к зданию, помещениям, оборудованию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и их содержанию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8328" y="982177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4.3. Здание дошкольной образовательной организации должно иметь этажность не выше трех.</a:t>
            </a:r>
          </a:p>
          <a:p>
            <a:pPr algn="just"/>
            <a:r>
              <a:rPr lang="ru-RU" dirty="0"/>
              <a:t>На третьих этажах зданий дошкольных образовательных организаций рекомендуется размещать группы для детей старшего дошкольного возраста, а также дополнительные помещения для работы с детьми.</a:t>
            </a:r>
          </a:p>
          <a:p>
            <a:pPr algn="just"/>
            <a:r>
              <a:rPr lang="ru-RU" b="1" i="1" dirty="0"/>
              <a:t>Групповые ячейки для детей до 3-х лет располагаются на 1-м этаже</a:t>
            </a:r>
            <a:r>
              <a:rPr lang="ru-RU" b="1" i="1" dirty="0" smtClean="0"/>
              <a:t>.</a:t>
            </a:r>
            <a:r>
              <a:rPr lang="ru-RU" dirty="0"/>
              <a:t> Групповые ячейки для детей младенческого и раннего возраста должны иметь самостоятельный вход на игровую площадку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3508" y="3440424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4.4. При проектировании дошкольных образовательных организаций предусматривается следующий набор помещений: </a:t>
            </a:r>
            <a:r>
              <a:rPr lang="ru-RU" b="1" i="1" dirty="0"/>
              <a:t>групповые ячейки </a:t>
            </a:r>
            <a:r>
              <a:rPr lang="ru-RU" dirty="0"/>
              <a:t>(изолированные помещения для каждой детской группы); </a:t>
            </a:r>
            <a:r>
              <a:rPr lang="ru-RU" b="1" i="1" dirty="0"/>
              <a:t>дополнительные помещения </a:t>
            </a:r>
            <a:r>
              <a:rPr lang="ru-RU" dirty="0"/>
              <a:t>для занятий с детьми (музыкальный зал, физкультурный зал, кабинет логопеда и другие); </a:t>
            </a:r>
            <a:r>
              <a:rPr lang="ru-RU" b="1" i="1" dirty="0"/>
              <a:t>сопутствующие помещения</a:t>
            </a:r>
            <a:r>
              <a:rPr lang="ru-RU" dirty="0"/>
              <a:t> (медицинский блок, пищеблок, </a:t>
            </a:r>
            <a:r>
              <a:rPr lang="ru-RU" dirty="0" err="1"/>
              <a:t>постирочная</a:t>
            </a:r>
            <a:r>
              <a:rPr lang="ru-RU" dirty="0"/>
              <a:t>); </a:t>
            </a:r>
            <a:r>
              <a:rPr lang="ru-RU" b="1" i="1" dirty="0"/>
              <a:t>служебно-бытового назначения </a:t>
            </a:r>
            <a:r>
              <a:rPr lang="ru-RU" dirty="0"/>
              <a:t>для персонала.</a:t>
            </a:r>
          </a:p>
          <a:p>
            <a:pPr algn="just"/>
            <a:r>
              <a:rPr lang="ru-RU" dirty="0"/>
              <a:t>В существующих зданиях дошкольных образовательных организаций допускается переоборудование помещений физкультурного или музыкального залов </a:t>
            </a:r>
            <a:r>
              <a:rPr lang="ru-RU" dirty="0" smtClean="0"/>
              <a:t>под групповые </a:t>
            </a:r>
            <a:r>
              <a:rPr lang="ru-RU" dirty="0"/>
              <a:t>ячейки при условии наличия одного из них для проведения в нем музыкальных и физкультурных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4656" y="151031"/>
            <a:ext cx="81417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В состав групповой ячейки входят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i="1" dirty="0" smtClean="0"/>
              <a:t>раздевальная </a:t>
            </a:r>
            <a:r>
              <a:rPr lang="ru-RU" b="1" i="1" dirty="0"/>
              <a:t>(</a:t>
            </a:r>
            <a:r>
              <a:rPr lang="ru-RU" b="1" i="1" dirty="0" smtClean="0"/>
              <a:t>приемная); групповая</a:t>
            </a:r>
            <a:r>
              <a:rPr lang="ru-RU" dirty="0" smtClean="0"/>
              <a:t>, </a:t>
            </a:r>
            <a:r>
              <a:rPr lang="ru-RU" b="1" i="1" dirty="0"/>
              <a:t>спальня, </a:t>
            </a:r>
            <a:r>
              <a:rPr lang="ru-RU" b="1" i="1" dirty="0" smtClean="0"/>
              <a:t>туалетная</a:t>
            </a:r>
            <a:r>
              <a:rPr lang="ru-RU" dirty="0" smtClean="0"/>
              <a:t> </a:t>
            </a:r>
            <a:r>
              <a:rPr lang="ru-RU" dirty="0"/>
              <a:t>(совмещенная с умывальной).</a:t>
            </a:r>
          </a:p>
          <a:p>
            <a:r>
              <a:rPr lang="ru-RU" dirty="0" smtClean="0"/>
              <a:t>	Допускается </a:t>
            </a:r>
            <a:r>
              <a:rPr lang="ru-RU" dirty="0"/>
              <a:t>использовать групповую для организации сна с использованием выдвижных кроватей или раскладных кроватей с жестким ложем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	Спальни </a:t>
            </a:r>
            <a:r>
              <a:rPr lang="ru-RU" dirty="0"/>
              <a:t>в период бодрствования детей допускается использовать для организации игровой деятельности и образовательной деятельности по освоению основной общеобразовательной программы дошкольного образования. </a:t>
            </a:r>
            <a:r>
              <a:rPr lang="ru-RU" b="1" i="1" dirty="0"/>
              <a:t>При этом должен строго соблюдаться режим проветривания и влажной уборки: в спальне должна быть проведена влажная уборка не менее чем за 30 минут до сна детей, при постоянном проветривании в течение 30 минут.</a:t>
            </a:r>
          </a:p>
          <a:p>
            <a:r>
              <a:rPr lang="ru-RU" dirty="0" smtClean="0"/>
              <a:t>	В </a:t>
            </a:r>
            <a:r>
              <a:rPr lang="ru-RU" dirty="0"/>
              <a:t>раздевальной (приемной) для детей младенческого и раннего возраста до года выделяют место для раздевания родителей и кормления грудных детей матерями.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4.13</a:t>
            </a:r>
            <a:r>
              <a:rPr lang="ru-RU" dirty="0"/>
              <a:t>. В дошкольных образовательных организациях для групповых ячеек, располагающихся на втором и третьем этажах, раздевальные помещения для детей допускается размещать на первом этаже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	</a:t>
            </a:r>
            <a:r>
              <a:rPr lang="ru-RU" b="1" dirty="0" smtClean="0"/>
              <a:t>В </a:t>
            </a:r>
            <a:r>
              <a:rPr lang="ru-RU" b="1" dirty="0"/>
              <a:t>дошкольных образовательных организациях (группах) должны быть обеспечены условия для просушивания верхней одежды и обуви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09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421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IV. Требования к зданию, помещениям, оборудованию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и их содержанию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5664" y="852100"/>
            <a:ext cx="79547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ограничения избыточной инсоляции и перегрева помещений необходимо предусмотреть </a:t>
            </a:r>
            <a:r>
              <a:rPr lang="ru-RU" b="1" dirty="0"/>
              <a:t>солнцезащиту</a:t>
            </a:r>
            <a:r>
              <a:rPr lang="ru-RU" dirty="0"/>
              <a:t> при проектировании зданий и установке окон в помещениях групповых, спален, музыкальных и физкультурных залов, помещений пищеблока, обращенных на азимуты 200 - 275 градусов для районов южнее 60 - 45 градусов с. ш. и на азимуты 91 - 230 градусов для районов южнее 45 градусов с. ш.</a:t>
            </a:r>
          </a:p>
          <a:p>
            <a:endParaRPr lang="ru-RU" dirty="0" smtClean="0"/>
          </a:p>
          <a:p>
            <a:r>
              <a:rPr lang="ru-RU" dirty="0" smtClean="0"/>
              <a:t>4.15. Конструкция </a:t>
            </a:r>
            <a:r>
              <a:rPr lang="ru-RU" dirty="0"/>
              <a:t>окон должна предусматривать возможность организации проветривания помещений, предназначенных для пребывания детей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4.16. Остекление окон должно быть выполнено из цельного </a:t>
            </a:r>
            <a:r>
              <a:rPr lang="ru-RU" dirty="0" err="1"/>
              <a:t>стеклополотна</a:t>
            </a:r>
            <a:r>
              <a:rPr lang="ru-RU" dirty="0"/>
              <a:t>. При замене оконных блоков площадь остекления должна быть сохранена или увеличена. Замена разбитых стекол должна проводиться немедленно.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3000" y="4725143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4.17. Во вновь строящихся и реконструируемых зданиях дошкольных образовательных организаций при численности воспитанников более 120 рекомендуется предусматривать два зала: один - для занятий музыкой, другой - для занятий физкультурой. Залы не должны быть проходными.</a:t>
            </a:r>
          </a:p>
        </p:txBody>
      </p:sp>
    </p:spTree>
    <p:extLst>
      <p:ext uri="{BB962C8B-B14F-4D97-AF65-F5344CB8AC3E}">
        <p14:creationId xmlns:p14="http://schemas.microsoft.com/office/powerpoint/2010/main" val="485489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421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IV. Требования к зданию, помещениям, оборудованию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и их содержанию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89844"/>
            <a:ext cx="79568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4.32. Питание детей организуется в помещении групповой. Доставка пищи от пищеблока до групповой осуществляется в специально выделенных промаркированных закрытых емкостях. Маркировка должна предусматривать групповую принадлежность и вид блюда (первое, второе, третье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4.33. В дошкольных образовательных организациях для мытья столовой посуды буфетная оборудуется </a:t>
            </a:r>
            <a:r>
              <a:rPr lang="ru-RU" dirty="0" err="1"/>
              <a:t>двухгнездными</a:t>
            </a:r>
            <a:r>
              <a:rPr lang="ru-RU" dirty="0"/>
              <a:t> моечными ваннами с подводкой к ним холодной и горячей воды.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4.34</a:t>
            </a:r>
            <a:r>
              <a:rPr lang="ru-RU" dirty="0"/>
              <a:t>. Допускается установка посудомоечной машины в буфетных групповых ячейках.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9532" y="4437112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Детская туалетная должна быть обеспечена персональными горшками для каждого ребенка, фактически находящегося в группе, дошкольной образовательной организации, а для детей в возрасте 5 - 7 лет персональными сидениями на унитаз, изготовленными из материалов, безвредных для здоровья детей, допускающих их обработку моющими и дезинфекционными средствами, или одноразовыми сиденьями на унитаз.</a:t>
            </a:r>
          </a:p>
        </p:txBody>
      </p:sp>
    </p:spTree>
    <p:extLst>
      <p:ext uri="{BB962C8B-B14F-4D97-AF65-F5344CB8AC3E}">
        <p14:creationId xmlns:p14="http://schemas.microsoft.com/office/powerpoint/2010/main" val="3562204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3528" y="13050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V. Требования к внутренней отделке помещений дошкольных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образовательных организаций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8328" y="890925"/>
            <a:ext cx="80960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5.1. Стены помещений должны быть гладкими, </a:t>
            </a:r>
            <a:r>
              <a:rPr lang="ru-RU" dirty="0" smtClean="0"/>
              <a:t>моющимися, безвредными </a:t>
            </a:r>
            <a:r>
              <a:rPr lang="ru-RU" dirty="0"/>
              <a:t>для здоровья человека и иметь документы, подтверждающие их происхождение, качество и безопасность.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5.2</a:t>
            </a:r>
            <a:r>
              <a:rPr lang="ru-RU" dirty="0"/>
              <a:t>. Стены помещений пищеблока, буфетных, </a:t>
            </a:r>
            <a:r>
              <a:rPr lang="ru-RU" dirty="0" smtClean="0"/>
              <a:t>моечной</a:t>
            </a:r>
            <a:r>
              <a:rPr lang="ru-RU" dirty="0"/>
              <a:t>, </a:t>
            </a:r>
            <a:r>
              <a:rPr lang="ru-RU" dirty="0" smtClean="0"/>
              <a:t>гладильной </a:t>
            </a:r>
            <a:r>
              <a:rPr lang="ru-RU" dirty="0"/>
              <a:t>и туалетных следует облицовывать глазурованной плиткой или иным влагостойким материалом, безвредным для здоровья человека, на высоту не менее 1,5 м; в заготовочной пищеблока, залах с ваннами бассейна и душевых - на высоту не менее 1,8 м для проведения влажной обработки с применением моющих и дезинфекционных </a:t>
            </a:r>
            <a:r>
              <a:rPr lang="ru-RU" dirty="0" smtClean="0"/>
              <a:t>средств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5.3. В помещениях, ориентированных на южную сторону горизонта, применяются отделочные материалы и краски неярких холодных тонов, на северную сторону - теплые тона. Отдельные элементы допускается окрашивать в более яркие цвета, но не более 25% всей площади помещения.</a:t>
            </a:r>
          </a:p>
          <a:p>
            <a:pPr algn="just"/>
            <a:r>
              <a:rPr lang="ru-RU" dirty="0" smtClean="0"/>
              <a:t>5.5</a:t>
            </a:r>
            <a:r>
              <a:rPr lang="ru-RU" dirty="0"/>
              <a:t>. Для пола используются материалы, допускающие обработку влажным способом, с использованием моющих и дезинфекционных растворов.</a:t>
            </a:r>
          </a:p>
          <a:p>
            <a:pPr algn="just"/>
            <a:r>
              <a:rPr lang="ru-RU" dirty="0" smtClean="0"/>
              <a:t>С </a:t>
            </a:r>
            <a:r>
              <a:rPr lang="ru-RU" dirty="0"/>
              <a:t>учетом климатических условий рекомендуется полы в помещениях групповых, расположенных на первом этаже, предусматривать утепленными и (или) отапливаемыми, с регулируемым температурным режимом.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17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9992" y="169366"/>
            <a:ext cx="72423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VI. Требования к размещению оборудования в помещениях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дошкольных образовательных </a:t>
            </a:r>
            <a:r>
              <a:rPr lang="ru-RU" sz="2000" b="1" dirty="0" smtClean="0">
                <a:solidFill>
                  <a:srgbClr val="FF0000"/>
                </a:solidFill>
              </a:rPr>
              <a:t>организаций</a:t>
            </a:r>
          </a:p>
          <a:p>
            <a:endParaRPr lang="ru-RU" sz="20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соответствие  </a:t>
            </a:r>
            <a:r>
              <a:rPr lang="ru-RU" dirty="0"/>
              <a:t>росту и возрасту </a:t>
            </a:r>
            <a:r>
              <a:rPr lang="ru-RU" dirty="0" smtClean="0"/>
              <a:t>детей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безопасность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чет потребностей и возможностей детей с ОВЗ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  <a:p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9992" y="234888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6.2</a:t>
            </a:r>
            <a:r>
              <a:rPr lang="ru-RU" b="1" dirty="0"/>
              <a:t>. Раздевальные </a:t>
            </a:r>
            <a:r>
              <a:rPr lang="ru-RU" dirty="0"/>
              <a:t>оборудуются шкафами для верхней одежды детей и персонала.</a:t>
            </a:r>
          </a:p>
          <a:p>
            <a:pPr algn="just"/>
            <a:r>
              <a:rPr lang="ru-RU" dirty="0"/>
              <a:t>Шкафы для одежды и обуви оборудуются индивидуальными ячейками-полками для головных уборов и крючками для верхней одежды. Каждая индивидуальная ячейка маркируется.</a:t>
            </a:r>
          </a:p>
          <a:p>
            <a:pPr algn="just"/>
            <a:r>
              <a:rPr lang="ru-RU" dirty="0"/>
              <a:t>В раздевальных (или в отдельных помещениях) должны быть предусмотрены условия для сушки верхней одежды и обуви детей.</a:t>
            </a:r>
          </a:p>
          <a:p>
            <a:pPr algn="just"/>
            <a:r>
              <a:rPr lang="ru-RU" dirty="0"/>
              <a:t>В тамбурах вновь строящихся объектов дошкольных образовательных организаций допускается установка стеллажей для игрушек, используемых на прогулке.</a:t>
            </a:r>
          </a:p>
          <a:p>
            <a:pPr algn="just"/>
            <a:r>
              <a:rPr lang="ru-RU" dirty="0"/>
              <a:t>6.3. Для осмотра и переодевания (пеленания) детей младенческого и раннего возраста помещение раздевальной (приемной) оборудуются </a:t>
            </a:r>
            <a:r>
              <a:rPr lang="ru-RU" dirty="0" err="1"/>
              <a:t>пеленальными</a:t>
            </a:r>
            <a:r>
              <a:rPr lang="ru-RU" dirty="0"/>
              <a:t> столами, стульями, раковиной для мытья рук, шкафом для одежды матерей. Место для грудного кормления детей оборудуется столом и стулом.</a:t>
            </a:r>
          </a:p>
        </p:txBody>
      </p:sp>
    </p:spTree>
    <p:extLst>
      <p:ext uri="{BB962C8B-B14F-4D97-AF65-F5344CB8AC3E}">
        <p14:creationId xmlns:p14="http://schemas.microsoft.com/office/powerpoint/2010/main" val="1231567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421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IV. Требования к зданию, помещениям, оборудованию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и их содержанию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9856" y="852100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групповые </a:t>
            </a:r>
            <a:r>
              <a:rPr lang="ru-RU" dirty="0"/>
              <a:t>для детей раннего </a:t>
            </a:r>
            <a:r>
              <a:rPr lang="ru-RU" dirty="0" smtClean="0"/>
              <a:t>возраста: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манеж </a:t>
            </a:r>
            <a:r>
              <a:rPr lang="ru-RU" dirty="0"/>
              <a:t>размером 6,0 x 5,0 м с высотой ограждения 0,4 м, длинной стороной параллельно окнам и на расстоянии от них не менее 1,0 м.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Для </a:t>
            </a:r>
            <a:r>
              <a:rPr lang="ru-RU" dirty="0"/>
              <a:t>ползания детей на полу выделяют место, ограниченное барьером.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Рекомендуется </a:t>
            </a:r>
            <a:r>
              <a:rPr lang="ru-RU" dirty="0"/>
              <a:t>устанавливать </a:t>
            </a:r>
            <a:r>
              <a:rPr lang="ru-RU" b="1" dirty="0"/>
              <a:t>горки с лесенкой </a:t>
            </a:r>
            <a:r>
              <a:rPr lang="ru-RU" dirty="0"/>
              <a:t>высотой не более 0,8 м и длиной ската 0,9 м,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/>
              <a:t>мостики</a:t>
            </a:r>
            <a:r>
              <a:rPr lang="ru-RU" dirty="0" smtClean="0"/>
              <a:t> </a:t>
            </a:r>
            <a:r>
              <a:rPr lang="ru-RU" dirty="0"/>
              <a:t>длиной 1,5 м и шириной 0,4 м с перилами высотой 0,45 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883425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6.5. В групповых для детей 1,5 года и старше столы и стулья устанавливаются по числу детей в группах. Для детей старшей и подготовительной групп рекомендуется использовать столы с изменяющимся наклоном крышки до 30 градусов.</a:t>
            </a:r>
          </a:p>
          <a:p>
            <a:r>
              <a:rPr lang="ru-RU" dirty="0"/>
              <a:t>6.6. Стулья и столы должны быть одной группы мебели и промаркированы. Подбор мебели для детей проводится с учетом роста детей согласно таблице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637751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7.3. Световые проемы в групповых, игровых и спальнях оборудуют регулируемыми солнцезащитными </a:t>
            </a:r>
            <a:r>
              <a:rPr lang="ru-RU" dirty="0" smtClean="0"/>
              <a:t>устройствами (шторы </a:t>
            </a:r>
            <a:r>
              <a:rPr lang="ru-RU" dirty="0"/>
              <a:t>или жалюзи внутренние, </a:t>
            </a:r>
            <a:r>
              <a:rPr lang="ru-RU" dirty="0" err="1"/>
              <a:t>межстекольные</a:t>
            </a:r>
            <a:r>
              <a:rPr lang="ru-RU" dirty="0"/>
              <a:t> и наружные вертикально направленные. Материал, используемый для жалюзи, должен быть стойким к влаге, моющим и дезинфекционным </a:t>
            </a:r>
            <a:r>
              <a:rPr lang="ru-RU" dirty="0" smtClean="0"/>
              <a:t>растворам).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048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" y="97592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99784"/>
              </p:ext>
            </p:extLst>
          </p:nvPr>
        </p:nvGraphicFramePr>
        <p:xfrm>
          <a:off x="90168" y="2442313"/>
          <a:ext cx="8209736" cy="3818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4502"/>
                <a:gridCol w="1664135"/>
                <a:gridCol w="2107906"/>
                <a:gridCol w="1553193"/>
              </a:tblGrid>
              <a:tr h="802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Группа роста детей (мм)</a:t>
                      </a:r>
                      <a:endParaRPr lang="ru-RU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Группа мебели</a:t>
                      </a:r>
                      <a:endParaRPr lang="ru-RU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Высота стола (мм)</a:t>
                      </a:r>
                      <a:endParaRPr lang="ru-RU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Высота стула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(мм)</a:t>
                      </a:r>
                      <a:endParaRPr lang="ru-RU" sz="18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до 850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340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свыше 850 до 1000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400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 1000 - 1150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460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260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 1150 - 1300</a:t>
                      </a:r>
                      <a:endParaRPr lang="ru-RU" sz="16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520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300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 1300 - 1450</a:t>
                      </a:r>
                      <a:endParaRPr lang="ru-RU" sz="16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580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340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 1450 - 1600</a:t>
                      </a:r>
                      <a:endParaRPr lang="ru-RU" sz="16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640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380</a:t>
                      </a:r>
                      <a:endParaRPr lang="ru-RU" sz="16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24" y="0"/>
            <a:ext cx="8388424" cy="244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2" tIns="718911" rIns="914112" bIns="358662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1. Основные размеры столов и стульев 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детей раннего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возраста и дошкольного возраста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7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256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I. Общие положения и область применения</a:t>
            </a:r>
          </a:p>
          <a:p>
            <a:pPr algn="just"/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/>
              <a:t>1.1. Настоящие санитарно-эпидемиологические правила и нормативы (далее - санитарные правила) </a:t>
            </a:r>
            <a:r>
              <a:rPr lang="ru-RU" sz="2400" b="1" i="1" dirty="0"/>
              <a:t>направлены на охрану здоровья детей при осуществлении деятельности по воспитанию, обучению, развитию и оздоровлению, уходу и присмотру в дошкольных образовательных организациях независимо от вида, организационно-правовых форм и форм собственности</a:t>
            </a:r>
            <a:r>
              <a:rPr lang="ru-RU" sz="2400" dirty="0"/>
              <a:t>, а также при осуществлении деятельности по уходу и присмотру в дошкольных группах, размещенных во встроенных, встроенно-пристроенных к жилым домам зданиях (помещениях) и зданиях административного общественного назначения (кроме административных зданий промышленных предприятий), независимо от вида, организационно-правовых форм и форм собственности.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26064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6.7. Рабочие поверхности столов должны иметь матовое покрытие светлого тона. Материалы, используемые для облицовки столов и стульев, должны обладать низкой теплопроводностью, быть стойкими к воздействию влаги, моющих и дезинфекционных средств.</a:t>
            </a:r>
          </a:p>
          <a:p>
            <a:pPr algn="just"/>
            <a:r>
              <a:rPr lang="ru-RU" dirty="0" smtClean="0"/>
              <a:t>6.8</a:t>
            </a:r>
            <a:r>
              <a:rPr lang="ru-RU" dirty="0"/>
              <a:t>. </a:t>
            </a:r>
            <a:r>
              <a:rPr lang="ru-RU" b="1" dirty="0"/>
              <a:t>Меловые доски </a:t>
            </a:r>
            <a:r>
              <a:rPr lang="ru-RU" dirty="0"/>
              <a:t>должны быть изготовлены из материалов, имеющих высокую адгезию с материалами, используемыми для письма, хорошо очищаться влажной губкой, быть износостойкими, иметь темно-зеленый или коричневый цвет и антибликовое или матовое покрытие.</a:t>
            </a:r>
          </a:p>
          <a:p>
            <a:pPr algn="just"/>
            <a:r>
              <a:rPr lang="ru-RU" dirty="0"/>
              <a:t>6.9. При использовании </a:t>
            </a:r>
            <a:r>
              <a:rPr lang="ru-RU" b="1" dirty="0"/>
              <a:t>маркерной доски </a:t>
            </a:r>
            <a:r>
              <a:rPr lang="ru-RU" dirty="0"/>
              <a:t>цвет маркера должен быть контрастным (черный, красный, коричневый, темные тона синего и зеленого).</a:t>
            </a:r>
          </a:p>
          <a:p>
            <a:pPr algn="just"/>
            <a:r>
              <a:rPr lang="ru-RU" b="1" i="1" dirty="0"/>
              <a:t>Учебные доски, не обладающие собственным свечением, должны быть обеспечены равномерным искусственным освещением</a:t>
            </a:r>
            <a:r>
              <a:rPr lang="ru-RU" b="1" i="1" dirty="0" smtClean="0"/>
              <a:t>.</a:t>
            </a:r>
          </a:p>
          <a:p>
            <a:r>
              <a:rPr lang="ru-RU" dirty="0"/>
              <a:t>7.5. </a:t>
            </a:r>
            <a:r>
              <a:rPr lang="ru-RU" b="1" dirty="0"/>
              <a:t>Не рекомендуется размещать цветы в горшках на подоконниках в групповых и спальных помещениях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077072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6.10</a:t>
            </a:r>
            <a:r>
              <a:rPr lang="ru-RU" dirty="0"/>
              <a:t>. В дошкольных образовательных организациях используются игрушки, безвредные для здоровья детей, отвечающие санитарно-эпидемиологическим требованиям и имеющие документы, подтверждающие безопасность, которые могут быть подвергнуты влажной обработке (стирке) и дезинфекции. </a:t>
            </a:r>
            <a:r>
              <a:rPr lang="ru-RU" b="1" i="1" dirty="0" err="1"/>
              <a:t>Мягконабивные</a:t>
            </a:r>
            <a:r>
              <a:rPr lang="ru-RU" b="1" i="1" dirty="0"/>
              <a:t> и </a:t>
            </a:r>
            <a:r>
              <a:rPr lang="ru-RU" b="1" i="1" dirty="0" err="1"/>
              <a:t>пенолатексные</a:t>
            </a:r>
            <a:r>
              <a:rPr lang="ru-RU" b="1" i="1" dirty="0"/>
              <a:t> ворсованные игрушки для детей дошкольного возраста следует использовать только в качестве дидактических пособий.</a:t>
            </a:r>
          </a:p>
          <a:p>
            <a:pPr algn="just"/>
            <a:r>
              <a:rPr lang="ru-RU" dirty="0"/>
              <a:t>6.11. </a:t>
            </a:r>
            <a:r>
              <a:rPr lang="ru-RU" b="1" dirty="0"/>
              <a:t>Размещение аквариумов, животных, птиц в помещениях групповых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2507287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9944" y="260648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6.12. Во вновь строящихся дошкольных образовательных организациях в составе групповых должны быть предусмотрены отдельные спальные помещения. Спальни оборудуются стационарными кроватями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6.13</a:t>
            </a:r>
            <a:r>
              <a:rPr lang="ru-RU" dirty="0"/>
              <a:t>. В существующих дошкольных образовательных организациях при отсутствии спален по проекту или недостаточной площади имеющихся спальных помещений допускается организовывать дневной сон детей дошкольных групп в групповых на раскладных кроватях с жестким ложем или на трансформируемых (выдвижных, </a:t>
            </a:r>
            <a:r>
              <a:rPr lang="ru-RU" dirty="0" err="1"/>
              <a:t>выкатных</a:t>
            </a:r>
            <a:r>
              <a:rPr lang="ru-RU" dirty="0"/>
              <a:t>) одно - трехуровневых кроватях.</a:t>
            </a:r>
          </a:p>
          <a:p>
            <a:pPr algn="just"/>
            <a:r>
              <a:rPr lang="ru-RU" dirty="0"/>
              <a:t>При использовании раскладных кроватей в каждой групповой должно быть предусмотрено место для их хранения, а также для индивидуального хранения постельных принадлежностей и белья.</a:t>
            </a:r>
          </a:p>
          <a:p>
            <a:pPr algn="just"/>
            <a:r>
              <a:rPr lang="ru-RU" b="1" i="1" dirty="0"/>
              <a:t>Кровати должны соответствовать росту детей. Расстановка кроватей должна обеспечивать свободный проход детей между кроватями, кроватями и наружными стенами, кроватями и отопительными приборами.</a:t>
            </a:r>
          </a:p>
          <a:p>
            <a:pPr algn="just"/>
            <a:r>
              <a:rPr lang="ru-RU" b="1" dirty="0"/>
              <a:t>Количество кроватей должно соответствовать количеству детей, находящихся в группе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dirty="0" smtClean="0"/>
              <a:t>6.14</a:t>
            </a:r>
            <a:r>
              <a:rPr lang="ru-RU" dirty="0"/>
              <a:t>. В существующих дошкольных образовательных организациях допускается использование спальных помещений, предусмотренных проектом, в качестве групповых или кабинетов для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83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7808" y="260648"/>
            <a:ext cx="74065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6.16. Туалетные помещения делят на умывальную зону и зону санитарных узлов. В умывальной зоне размещаются детские умывальники и душевой поддон. В зоне санитарных узлов размещаются унитазы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6.16.1</a:t>
            </a:r>
            <a:r>
              <a:rPr lang="ru-RU" dirty="0"/>
              <a:t>. Туалетную для детей раннего возраста оборудуют в одном помещении, где устанавливают 3 умывальные раковины с подводкой горячей и холодной воды для детей, 1 умывальную раковину для персонала, шкаф (стеллаж) с ячейками для хранения индивидуальных горшков и слив для их обработки, детскую ванну, хозяйственный шкаф. </a:t>
            </a:r>
            <a:r>
              <a:rPr lang="ru-RU" b="1" i="1" dirty="0"/>
              <a:t>Горшки должны быть промаркированы.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6.16.2</a:t>
            </a:r>
            <a:r>
              <a:rPr lang="ru-RU" dirty="0"/>
              <a:t>. В туалетной младшей дошкольной и средней группы в умывальной зоне устанавливаются 4 умывальные раковины для детей и 1 умывальную раковину для взрослых, 4 детских унитаза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6.16.3. В туалетных старшей и подготовительной групп в умывальной зоне устанавливаются умывальные раковины с подводкой горячей и холодной воды для детей из расчета 1 раковина на 5 детей, 1 умывальная раковина для взрослых, детские унитазы или из расчета 1 унитаз на 5 детей. Детские унитазы рекомендуется устанавливать в закрывающихся кабинах, высота ограждения кабины - 1,2 м (от пола), не доходящая до уровня пола на 0,15 м.</a:t>
            </a:r>
          </a:p>
        </p:txBody>
      </p:sp>
    </p:spTree>
    <p:extLst>
      <p:ext uri="{BB962C8B-B14F-4D97-AF65-F5344CB8AC3E}">
        <p14:creationId xmlns:p14="http://schemas.microsoft.com/office/powerpoint/2010/main" val="21831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0208" y="116632"/>
            <a:ext cx="820891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6.16.4. При проектировании и реконструкции дошкольных образовательных организаций в старших и подготовительных группах предусматриваются раздельные туалетные комнаты (кабинки) для мальчиков и девочек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6.17. При круглосуточном пребывании детей рекомендуется оборудовать ванные комнаты для помывки детей, оборудованные душевыми кабинами (ваннами, поддонами с подводкой горячей и холодной воды со смесителем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6.18. Умывальники рекомендуется устанавливать:</a:t>
            </a:r>
          </a:p>
          <a:p>
            <a:r>
              <a:rPr lang="ru-RU" dirty="0"/>
              <a:t>- на высоту от пола до борта прибора - 0,4 м для детей младшего дошкольного возраста;</a:t>
            </a:r>
          </a:p>
          <a:p>
            <a:r>
              <a:rPr lang="ru-RU" dirty="0" smtClean="0"/>
              <a:t>- на </a:t>
            </a:r>
            <a:r>
              <a:rPr lang="ru-RU" dirty="0"/>
              <a:t>высоту от пола до борта - 0,5 м для детей среднего и старшего дошкольного возраста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6.19. Унитазы оборудуются детскими сидениями или гигиеническими накладками, изготовленными из материалов, безвредных для здоровья детей, допускающих их обработку моющими и дезинфекционными средствами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6.21</a:t>
            </a:r>
            <a:r>
              <a:rPr lang="ru-RU" dirty="0"/>
              <a:t>. В туалетных помещениях (рядом с умывальниками или напротив них) устанавливаются вешалки для детских полотенец (отдельно для рук и для ног) по списочному составу детей, хозяйственный шкаф и шкаф для уборочного инвентаря. Допускается использование одноразовых полотенец для рук в туалетных для детей.</a:t>
            </a:r>
          </a:p>
          <a:p>
            <a:r>
              <a:rPr lang="ru-RU" dirty="0"/>
              <a:t>Допускается устанавливать шкафы для уборочного инвентаря вне туалетных комнат.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831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9247" y="260648"/>
            <a:ext cx="5066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VIII. Требования к отоплению и вентиляции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6270" y="898987"/>
            <a:ext cx="82075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8.2. </a:t>
            </a:r>
            <a:r>
              <a:rPr lang="ru-RU" b="1" dirty="0"/>
              <a:t>Не допускается использование переносных обогревательных приборов, а также обогревателей с инфракрасным излучением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dirty="0"/>
              <a:t>8.3. Ограждающие устройства отопительных приборов должны быть выполнены из материалов, не оказывающих вредного воздействия на человека.</a:t>
            </a:r>
          </a:p>
          <a:p>
            <a:r>
              <a:rPr lang="ru-RU" dirty="0"/>
              <a:t>Ограждения из древесно-стружечных плит не используются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8.4. Относительная влажность воздуха в помещениях с пребыванием детей должна быть в пределах 40 - 60%, в производственных помещениях пищеблока и </a:t>
            </a:r>
            <a:r>
              <a:rPr lang="ru-RU" dirty="0" err="1"/>
              <a:t>постирочной</a:t>
            </a:r>
            <a:r>
              <a:rPr lang="ru-RU" dirty="0"/>
              <a:t> - не более 70</a:t>
            </a:r>
            <a:r>
              <a:rPr lang="ru-RU" dirty="0" smtClean="0"/>
              <a:t>%.</a:t>
            </a:r>
          </a:p>
          <a:p>
            <a:endParaRPr lang="ru-RU" dirty="0" smtClean="0"/>
          </a:p>
          <a:p>
            <a:r>
              <a:rPr lang="ru-RU" dirty="0" smtClean="0"/>
              <a:t>8.5. Все помещения дошкольной организации должны ежедневно проветриваться.</a:t>
            </a:r>
          </a:p>
          <a:p>
            <a:r>
              <a:rPr lang="ru-RU" b="1" dirty="0" smtClean="0"/>
              <a:t>Проветривание проводится не менее 10 минут через каждые 1,5 часа</a:t>
            </a:r>
            <a:r>
              <a:rPr lang="ru-RU" dirty="0" smtClean="0"/>
              <a:t>. В помещениях групповых и спальнях во всех климатических районах, кроме IА, IБ, IГ климатических подрайонов обеспечивается естественное сквозное или угловое проветривание. </a:t>
            </a:r>
            <a:r>
              <a:rPr lang="ru-RU" b="1" i="1" dirty="0" smtClean="0"/>
              <a:t>Сквозное проветривание в присутствии детей не проводится. Проветривание через туалетные комнаты не допускается.</a:t>
            </a:r>
          </a:p>
          <a:p>
            <a:r>
              <a:rPr lang="ru-RU" b="1" i="1" dirty="0" smtClean="0"/>
              <a:t>В присутствии детей допускается широкая односторонняя аэрация всех помещений в теплое время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848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8855" y="260648"/>
            <a:ext cx="5066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VIII. Требования к отоплению и вентиляции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030" y="908720"/>
            <a:ext cx="82075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8.6</a:t>
            </a:r>
            <a:r>
              <a:rPr lang="ru-RU" dirty="0"/>
              <a:t>. Длительность проветривания зависит от температуры наружного воздуха, направления ветра, эффективности отопительной системы.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	</a:t>
            </a:r>
            <a:r>
              <a:rPr lang="ru-RU" b="1" dirty="0" smtClean="0"/>
              <a:t>Проветривание </a:t>
            </a:r>
            <a:r>
              <a:rPr lang="ru-RU" b="1" dirty="0"/>
              <a:t>проводится в отсутствие детей и заканчивается за 30 минут до их прихода с прогулки или занятий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	При </a:t>
            </a:r>
            <a:r>
              <a:rPr lang="ru-RU" dirty="0"/>
              <a:t>проветривании допускается кратковременное снижение температуры воздуха в помещении, но не более чем на 2 - 4 °C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	В </a:t>
            </a:r>
            <a:r>
              <a:rPr lang="ru-RU" dirty="0"/>
              <a:t>помещениях спален сквозное проветривание проводится до дневного сна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	При </a:t>
            </a:r>
            <a:r>
              <a:rPr lang="ru-RU" dirty="0"/>
              <a:t>проветривании во время сна фрамуги, форточки открываются с одной стороны и закрывают за 30 минут до подъема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	В </a:t>
            </a:r>
            <a:r>
              <a:rPr lang="ru-RU" dirty="0"/>
              <a:t>холодное время года фрамуги, форточки закрываются за 10 минут до отхода ко сну детей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	В </a:t>
            </a:r>
            <a:r>
              <a:rPr lang="ru-RU" dirty="0"/>
              <a:t>теплое время года сон (дневной и ночной) организуется при открытых окнах (избегая сквозняка).</a:t>
            </a:r>
          </a:p>
        </p:txBody>
      </p:sp>
    </p:spTree>
    <p:extLst>
      <p:ext uri="{BB962C8B-B14F-4D97-AF65-F5344CB8AC3E}">
        <p14:creationId xmlns:p14="http://schemas.microsoft.com/office/powerpoint/2010/main" val="3565012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16632"/>
            <a:ext cx="7200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XI. Требования к приему детей в дошкольные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образовательные организации, режиму дня и организации</a:t>
            </a:r>
          </a:p>
          <a:p>
            <a:r>
              <a:rPr lang="ru-RU" sz="2000" b="1" dirty="0" err="1">
                <a:solidFill>
                  <a:srgbClr val="FF0000"/>
                </a:solidFill>
              </a:rPr>
              <a:t>воспитательно</a:t>
            </a:r>
            <a:r>
              <a:rPr lang="ru-RU" sz="2000" b="1" dirty="0">
                <a:solidFill>
                  <a:srgbClr val="FF0000"/>
                </a:solidFill>
              </a:rPr>
              <a:t>-образовательного процесса</a:t>
            </a:r>
          </a:p>
          <a:p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9675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11.1. Прием детей, впервые поступающих в дошкольные образовательные организации, осуществляется на основании медицинского заключения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11.2. Ежедневный утренний прием детей проводится воспитателями и (или) медицинскими работниками, которые опрашивают родителей о состоянии здоровья детей. По показаниям (при наличии катаральных явлений, явлений интоксикации) ребенку проводится термометрия.</a:t>
            </a:r>
          </a:p>
          <a:p>
            <a:r>
              <a:rPr lang="ru-RU" dirty="0"/>
              <a:t>Выявленные больные дети или дети с подозрением на заболевание в дошкольные образовательные организации не принимаются; заболевших в течение дня детей изолируют от здоровых детей (временно размещают в помещениях медицинского блока) до прихода родителей или их госпитализации в лечебно-профилактическую организацию с информированием родителей.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94060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11.3. </a:t>
            </a:r>
            <a:r>
              <a:rPr lang="ru-RU" b="1" i="1" dirty="0"/>
              <a:t>После перенесенного заболевания, а также отсутствия более 5 дней (за исключением выходных и праздничных дней) детей принимают в дошкольные образовательные организации только при наличии справки с указанием диагноза, длительности заболевания, сведений об отсутствии контакта с инфекционными больными.</a:t>
            </a:r>
          </a:p>
        </p:txBody>
      </p:sp>
    </p:spTree>
    <p:extLst>
      <p:ext uri="{BB962C8B-B14F-4D97-AF65-F5344CB8AC3E}">
        <p14:creationId xmlns:p14="http://schemas.microsoft.com/office/powerpoint/2010/main" val="21831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35846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11.4. Режим дня должен соответствовать возрастным особенностям детей и способствовать их гармоничному развитию. </a:t>
            </a:r>
            <a:r>
              <a:rPr lang="ru-RU" b="1" dirty="0"/>
              <a:t>Максимальная продолжительность непрерывного бодрствования детей 3 - 7 лет составляет 5,5 - 6 часов, до 3 лет - в соответствии с медицинскими рекомендациями</a:t>
            </a:r>
            <a:r>
              <a:rPr lang="ru-RU" b="1" dirty="0" smtClean="0"/>
              <a:t>.</a:t>
            </a:r>
          </a:p>
          <a:p>
            <a:endParaRPr lang="ru-RU" b="1" dirty="0"/>
          </a:p>
          <a:p>
            <a:r>
              <a:rPr lang="ru-RU" dirty="0"/>
              <a:t>11.5. </a:t>
            </a:r>
            <a:r>
              <a:rPr lang="ru-RU" b="1" dirty="0"/>
              <a:t>Рекомендуемая продолжительность ежедневных прогулок составляет 3 - 4 часа. </a:t>
            </a:r>
            <a:r>
              <a:rPr lang="ru-RU" dirty="0"/>
              <a:t>Продолжительность прогулки определяется дошкольной образовательной организацией в зависимости от климатических условий. </a:t>
            </a:r>
            <a:r>
              <a:rPr lang="ru-RU" b="1" dirty="0"/>
              <a:t>При температуре воздуха ниже минус 15 °C и скорости ветра более 7 м/с продолжительность прогулки рекомендуется сокращать.</a:t>
            </a:r>
          </a:p>
          <a:p>
            <a:r>
              <a:rPr lang="ru-RU" dirty="0"/>
              <a:t>11.6. Рекомендуется организовывать прогулки 2 раза в день: в первую половину дня и во вторую половину дня - после дневного сна или перед уходом детей домой.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90632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11.7. При организации режима пребывания детей в дошкольных образовательных организациях (группах) более 5 часов организуется прием пищи с интервалом 3 - 4 часа и дневной сон; при организации режима пребывания детей до 5 часов - организуется однократный прием пищи.</a:t>
            </a:r>
          </a:p>
        </p:txBody>
      </p:sp>
    </p:spTree>
    <p:extLst>
      <p:ext uri="{BB962C8B-B14F-4D97-AF65-F5344CB8AC3E}">
        <p14:creationId xmlns:p14="http://schemas.microsoft.com/office/powerpoint/2010/main" val="218312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продолжительность суточного сна для детей дошкольного возраста 12 - 12,5 часа, из которых </a:t>
            </a:r>
            <a:r>
              <a:rPr lang="ru-RU" b="1" dirty="0"/>
              <a:t>2 - 2,5 часа отводится на дневной сон</a:t>
            </a:r>
            <a:r>
              <a:rPr lang="ru-RU" dirty="0"/>
              <a:t>. Для детей от 1 года до 1,5 года дневной сон организуют дважды в первую и вторую половину дня общей продолжительностью до 3,5 часов. Оптимальным является организация дневного сна на воздухе (веранды). Для детей от 1,5 до 3 лет дневной сон организуют однократно продолжительностью не менее 3 часов. Перед сном не рекомендуется проведение подвижных эмоциональных игр, закаливающих процедур. </a:t>
            </a:r>
            <a:r>
              <a:rPr lang="ru-RU" b="1" dirty="0"/>
              <a:t>Во время сна детей присутствие воспитателя (или его помощника) в спальне обязательно.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140968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11.8. </a:t>
            </a:r>
            <a:r>
              <a:rPr lang="ru-RU" b="1" dirty="0"/>
              <a:t>На самостоятельную деятельность детей 3 - 7 лет (игры, подготовка к образовательной деятельности, личная гигиена) в режиме дня должно отводиться не менее 3 - 4 часов.</a:t>
            </a:r>
          </a:p>
          <a:p>
            <a:r>
              <a:rPr lang="ru-RU" dirty="0"/>
              <a:t>11.9. Для детей </a:t>
            </a:r>
            <a:r>
              <a:rPr lang="ru-RU" b="1" dirty="0"/>
              <a:t>раннего возраста </a:t>
            </a:r>
            <a:r>
              <a:rPr lang="ru-RU" dirty="0"/>
              <a:t>от 1,5 до 3 лет длительность непрерывной образовательной деятельности не должна превышать </a:t>
            </a:r>
            <a:r>
              <a:rPr lang="ru-RU" b="1" dirty="0"/>
              <a:t>10 мин</a:t>
            </a:r>
            <a:r>
              <a:rPr lang="ru-RU" dirty="0"/>
              <a:t>. Допускается осуществлять образовательную деятельность в </a:t>
            </a:r>
            <a:r>
              <a:rPr lang="ru-RU" b="1" dirty="0"/>
              <a:t>первую и во вторую половину дня</a:t>
            </a:r>
            <a:r>
              <a:rPr lang="ru-RU" dirty="0"/>
              <a:t> (по 8 - 10 минут). </a:t>
            </a:r>
            <a:r>
              <a:rPr lang="ru-RU" b="1" dirty="0"/>
              <a:t>Допускается осуществлять образовательную деятельность на игровой площадке во время прогулки.</a:t>
            </a:r>
          </a:p>
          <a:p>
            <a:r>
              <a:rPr lang="ru-RU" dirty="0" smtClean="0"/>
              <a:t>11.10</a:t>
            </a:r>
            <a:r>
              <a:rPr lang="ru-RU" dirty="0"/>
              <a:t>. </a:t>
            </a:r>
            <a:r>
              <a:rPr lang="ru-RU" b="1" dirty="0"/>
              <a:t>Продолжительность непрерывной образовательной деятельности для детей от 3 до 4-х лет - не более 15 минут, для детей от 4-х до 5-ти лет - не более 20 минут, для детей от 5 до 6-ти лет - не более 25 минут, а для детей от 6-ти до 7-ми лет - не более 30 минут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31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60648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11.11. Максимально допустимый объем образовательной нагрузки в первой половине дня в младшей и средней группах не превышает 30 и 40 минут соответственно, а в старшей и подготовительной - 45 минут и 1,5 часа соответственно. В середине времени, отведенного на непрерывную образовательную деятельность, проводят физкультурные минутки. Перерывы между периодами непрерывной образовательной деятельности - не менее 10 минут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11.12. Образовательная деятельность с детьми старшего дошкольного возраста может осуществляться во второй половине дня после дневного сна. Ее продолжительность должна составлять не более 25 - 30 минут в день. В середине непрерывной образовательной деятельности статического характера проводятся физкультурные минутки.</a:t>
            </a:r>
          </a:p>
          <a:p>
            <a:r>
              <a:rPr lang="ru-RU" dirty="0"/>
              <a:t>(в ред. Постановления Главного государственного санитарного врача РФ от 27.08.2015 N 41)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6016" y="4653136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11.13. </a:t>
            </a:r>
            <a:r>
              <a:rPr lang="ru-RU" b="1" i="1" dirty="0"/>
              <a:t>Образовательную деятельность, требующую повышенной познавательной активности и умственного напряжения детей, следует организовывать в первую половину дня</a:t>
            </a:r>
            <a:r>
              <a:rPr lang="ru-RU" dirty="0"/>
              <a:t>. Для профилактики утомления детей рекомендуется проводить физкультурные, музыкальные занятия, ритмику и т.п.</a:t>
            </a:r>
          </a:p>
        </p:txBody>
      </p:sp>
    </p:spTree>
    <p:extLst>
      <p:ext uri="{BB962C8B-B14F-4D97-AF65-F5344CB8AC3E}">
        <p14:creationId xmlns:p14="http://schemas.microsoft.com/office/powerpoint/2010/main" val="329614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584004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1.2. </a:t>
            </a:r>
            <a:r>
              <a:rPr lang="ru-RU" sz="2400" b="1" dirty="0"/>
              <a:t>Настоящие санитарные правила устанавливают санитарно-эпидемиологические требования к</a:t>
            </a:r>
            <a:r>
              <a:rPr lang="ru-RU" sz="2400" b="1" dirty="0" smtClean="0"/>
              <a:t>: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- </a:t>
            </a:r>
            <a:r>
              <a:rPr lang="ru-RU" sz="2400" b="1" i="1" dirty="0"/>
              <a:t>условиям</a:t>
            </a:r>
            <a:r>
              <a:rPr lang="ru-RU" sz="2400" dirty="0"/>
              <a:t> размещения дошкольных образовательных организаций,</a:t>
            </a:r>
          </a:p>
          <a:p>
            <a:pPr algn="just"/>
            <a:r>
              <a:rPr lang="ru-RU" sz="2400" dirty="0"/>
              <a:t>- оборудованию и содержанию </a:t>
            </a:r>
            <a:r>
              <a:rPr lang="ru-RU" sz="2400" b="1" i="1" dirty="0"/>
              <a:t>территории</a:t>
            </a:r>
            <a:r>
              <a:rPr lang="ru-RU" sz="2400" dirty="0"/>
              <a:t>,</a:t>
            </a:r>
          </a:p>
          <a:p>
            <a:pPr algn="just"/>
            <a:r>
              <a:rPr lang="ru-RU" sz="2400" dirty="0"/>
              <a:t>- </a:t>
            </a:r>
            <a:r>
              <a:rPr lang="ru-RU" sz="2400" b="1" i="1" dirty="0"/>
              <a:t>помещениям</a:t>
            </a:r>
            <a:r>
              <a:rPr lang="ru-RU" sz="2400" dirty="0"/>
              <a:t>, их оборудованию и содержанию,</a:t>
            </a:r>
          </a:p>
          <a:p>
            <a:pPr algn="just"/>
            <a:r>
              <a:rPr lang="ru-RU" sz="2400" dirty="0"/>
              <a:t>- естественному и искусственному освещению помещений,</a:t>
            </a:r>
          </a:p>
          <a:p>
            <a:pPr algn="just"/>
            <a:r>
              <a:rPr lang="ru-RU" sz="2400" dirty="0"/>
              <a:t>- отоплению и вентиляции,</a:t>
            </a:r>
          </a:p>
          <a:p>
            <a:pPr algn="just"/>
            <a:r>
              <a:rPr lang="ru-RU" sz="2400" dirty="0"/>
              <a:t>- водоснабжению и канализации,</a:t>
            </a:r>
          </a:p>
          <a:p>
            <a:pPr algn="just"/>
            <a:r>
              <a:rPr lang="ru-RU" sz="2400" dirty="0"/>
              <a:t>- </a:t>
            </a:r>
            <a:r>
              <a:rPr lang="ru-RU" sz="2400" b="1" i="1" dirty="0"/>
              <a:t>организации питания</a:t>
            </a:r>
            <a:r>
              <a:rPr lang="ru-RU" sz="2400" dirty="0"/>
              <a:t>,</a:t>
            </a:r>
          </a:p>
          <a:p>
            <a:pPr algn="just"/>
            <a:r>
              <a:rPr lang="ru-RU" sz="2400" dirty="0"/>
              <a:t>- </a:t>
            </a:r>
            <a:r>
              <a:rPr lang="ru-RU" sz="2400" b="1" i="1" dirty="0"/>
              <a:t>приему детей </a:t>
            </a:r>
            <a:r>
              <a:rPr lang="ru-RU" sz="2400" dirty="0"/>
              <a:t>в дошкольные образовательные организации,</a:t>
            </a:r>
          </a:p>
          <a:p>
            <a:pPr algn="just"/>
            <a:r>
              <a:rPr lang="ru-RU" sz="2400" dirty="0"/>
              <a:t>- организации </a:t>
            </a:r>
            <a:r>
              <a:rPr lang="ru-RU" sz="2400" b="1" i="1" dirty="0"/>
              <a:t>режима </a:t>
            </a:r>
            <a:r>
              <a:rPr lang="ru-RU" sz="2400" dirty="0"/>
              <a:t>дня,</a:t>
            </a:r>
          </a:p>
          <a:p>
            <a:pPr algn="just"/>
            <a:r>
              <a:rPr lang="ru-RU" sz="2400" dirty="0"/>
              <a:t>- организации </a:t>
            </a:r>
            <a:r>
              <a:rPr lang="ru-RU" sz="2400" b="1" i="1" dirty="0"/>
              <a:t>физического воспитания</a:t>
            </a:r>
            <a:r>
              <a:rPr lang="ru-RU" sz="2400" dirty="0"/>
              <a:t>,</a:t>
            </a:r>
          </a:p>
          <a:p>
            <a:r>
              <a:rPr lang="ru-RU" sz="2400" dirty="0"/>
              <a:t>- </a:t>
            </a:r>
            <a:r>
              <a:rPr lang="ru-RU" sz="2400" b="1" i="1" dirty="0"/>
              <a:t>личной гигиене персонала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6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XII. Требования к организации физического воспитания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340768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12.1. Физическое воспитание детей должно быть направлено на улучшение здоровья и физического развития, расширение функциональных возможностей детского организма, формирование двигательных навыков и двигательных качеств.</a:t>
            </a:r>
          </a:p>
          <a:p>
            <a:r>
              <a:rPr lang="ru-RU" dirty="0"/>
              <a:t>12.2. </a:t>
            </a:r>
            <a:r>
              <a:rPr lang="ru-RU" b="1" dirty="0"/>
              <a:t>Двигательный режим, физические упражнения и закаливающие мероприятия следует осуществлять с учетом здоровья, возраста детей и времени года.</a:t>
            </a:r>
          </a:p>
          <a:p>
            <a:r>
              <a:rPr lang="ru-RU" dirty="0"/>
              <a:t>Рекомендуется использовать формы двигательной деятельности: </a:t>
            </a:r>
            <a:r>
              <a:rPr lang="ru-RU" b="1" i="1" dirty="0"/>
              <a:t>утреннюю гимнастику, занятия физической культурой в помещении и на воздухе, физкультурные минутки, подвижные игры, спортивные упражнения, ритмическую гимнастику, занятия на тренажерах, плавание и другие.</a:t>
            </a:r>
          </a:p>
          <a:p>
            <a:r>
              <a:rPr lang="ru-RU" dirty="0"/>
              <a:t>В объеме двигательной активности воспитанников 5 - 7 лет следует предусмотреть в организованных формах оздоровительно-воспитательной деятельности 6 - 8 часов в неделю с учетом психофизиологических особенностей детей, времени года и режима работы дошкольных образовательных организаций.</a:t>
            </a:r>
          </a:p>
          <a:p>
            <a:r>
              <a:rPr lang="ru-RU" dirty="0"/>
              <a:t>Для реализации двигательной деятельности детей используются оборудование и инвентарь физкультурного зала и спортивных площадок в соответствии с возрастом и ростом ребенка.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41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6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XII. Требования к организации физического воспитания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808" y="1040542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12.4. С детьми второго и третьего года жизни занятия по физическому развитию основной образовательной программы осуществляют по подгруппам 2 - 3 раза в неделю. С детьми второго года жизни занятия по физическому развитию основной образовательной программы проводят в групповом помещении, с детьми третьего года жизни - в групповом помещении или в физкультурном зале.</a:t>
            </a:r>
          </a:p>
          <a:p>
            <a:r>
              <a:rPr lang="ru-RU" dirty="0"/>
              <a:t>Рекомендуемое количество детей в группе для занятий по физическому развитию и ее длительность в зависимости от возраста детей представлена в таблице 2.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302176"/>
              </p:ext>
            </p:extLst>
          </p:nvPr>
        </p:nvGraphicFramePr>
        <p:xfrm>
          <a:off x="178808" y="4149080"/>
          <a:ext cx="8136903" cy="2559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247"/>
                <a:gridCol w="1539414"/>
                <a:gridCol w="1539414"/>
                <a:gridCol w="1539414"/>
                <a:gridCol w="1539414"/>
              </a:tblGrid>
              <a:tr h="607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Возраст детей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 г. до 1 г. 6 м.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 г. 7 м. до 2 лет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2 лет 1 м. до 3 лет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старше 3 лет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детей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2 - 4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4 - 6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8 - 12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Вся группа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Длительность занятия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6 - 8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8 - 10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10 - 15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752" y="2492896"/>
            <a:ext cx="9036496" cy="250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2" tIns="718911" rIns="914112" bIns="358662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2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Рекомендуемое количество детей в группе для занятий по</a:t>
            </a:r>
            <a:r>
              <a:rPr lang="ru-RU" altLang="ru-RU" sz="1600" dirty="0"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физическому развитию и их продолжительность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зависимости от возраста детей в минутах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63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6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XII. Требования к организации физического воспитания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808" y="1040542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12.4. С детьми второго и третьего года жизни занятия по физическому развитию основной образовательной программы осуществляют по подгруппам 2 - 3 раза в неделю. С детьми второго года жизни занятия по физическому развитию основной образовательной программы проводят в групповом помещении, с детьми третьего года жизни - в групповом помещении или в физкультурном зале.</a:t>
            </a:r>
          </a:p>
          <a:p>
            <a:r>
              <a:rPr lang="ru-RU" dirty="0"/>
              <a:t>Рекомендуемое количество детей в группе для занятий по физическому развитию и ее длительность в зависимости от возраста детей представлена в таблице 2.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65480"/>
              </p:ext>
            </p:extLst>
          </p:nvPr>
        </p:nvGraphicFramePr>
        <p:xfrm>
          <a:off x="178808" y="4149080"/>
          <a:ext cx="8136903" cy="2595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247"/>
                <a:gridCol w="1539414"/>
                <a:gridCol w="1539414"/>
                <a:gridCol w="1539414"/>
                <a:gridCol w="1539414"/>
              </a:tblGrid>
              <a:tr h="607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Возраст детей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5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1 г. до 1 г. 6 м.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1 г. 7 м. до 2 лет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 2 лет 1 м. до 3 лет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старше 3 лет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детей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2 - 4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4 - 6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8 - 12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Вся группа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7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Длительность занятия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6 - 8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8 - 10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10 - 15</a:t>
                      </a:r>
                      <a:endParaRPr lang="ru-RU" sz="16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752" y="2492896"/>
            <a:ext cx="9036496" cy="250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2" tIns="718911" rIns="914112" bIns="358662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2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Рекомендуемое количество детей в группе для занятий по</a:t>
            </a:r>
            <a:r>
              <a:rPr lang="ru-RU" altLang="ru-RU" sz="1600" dirty="0"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физическому развитию и их продолжительность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зависимости от возраста детей в минутах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35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6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XII. Требования к организации физического воспитания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2696" y="1290517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12.5. Занятия по физическому развитию основной образовательной программы для детей в возрасте от 3 до 7 лет организуются не менее 3 раз в неделю. Длительность занятий по физическому развитию зависит от возраста детей и составляет:</a:t>
            </a:r>
          </a:p>
          <a:p>
            <a:r>
              <a:rPr lang="ru-RU" dirty="0"/>
              <a:t>- в младшей группе - 15 мин.,</a:t>
            </a:r>
          </a:p>
          <a:p>
            <a:r>
              <a:rPr lang="ru-RU" dirty="0"/>
              <a:t>- в средней группе - 20 мин.,</a:t>
            </a:r>
          </a:p>
          <a:p>
            <a:r>
              <a:rPr lang="ru-RU" dirty="0"/>
              <a:t>- в старшей группе - 25 мин.,</a:t>
            </a:r>
          </a:p>
          <a:p>
            <a:r>
              <a:rPr lang="ru-RU" dirty="0"/>
              <a:t>- в подготовительной группе - 30 мин.</a:t>
            </a:r>
          </a:p>
          <a:p>
            <a:endParaRPr lang="ru-RU" dirty="0" smtClean="0"/>
          </a:p>
          <a:p>
            <a:r>
              <a:rPr lang="ru-RU" dirty="0" smtClean="0"/>
              <a:t>Один </a:t>
            </a:r>
            <a:r>
              <a:rPr lang="ru-RU" dirty="0"/>
              <a:t>раз в неделю для детей 5 - 7 лет следует круглогодично организовывать занятия по физическому развитию детей на открытом воздухе. Их проводят только при отсутствии у детей медицинских противопоказаний и наличии у детей спортивной одежды, соответствующей погодным условиям.</a:t>
            </a:r>
          </a:p>
          <a:p>
            <a:r>
              <a:rPr lang="ru-RU" dirty="0"/>
              <a:t>В теплое время года при благоприятных метеорологических условиях непосредственно образовательную деятельность по физическому развитию рекомендуется организовывать на открытом воздухе.</a:t>
            </a:r>
          </a:p>
        </p:txBody>
      </p:sp>
    </p:spTree>
    <p:extLst>
      <p:ext uri="{BB962C8B-B14F-4D97-AF65-F5344CB8AC3E}">
        <p14:creationId xmlns:p14="http://schemas.microsoft.com/office/powerpoint/2010/main" val="6346351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6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326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XII. Требования к организации физического воспитания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021309"/>
            <a:ext cx="7056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12.6. Закаливание детей включает комплекс мероприятий: широкая аэрация помещений, правильно организованная прогулка, физические упражнения, проводимые в легкой спортивной одежде в помещении и на открытом воздухе, умывание прохладной водой и другие водные, воздушные и солнечные процедуры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Для закаливания детей основные природные факторы (солнце, воздух и вода) используют дифференцированно в зависимости от возраста детей, здоровья, с учетом подготовленности персонала и материальной базы дошкольной образовательной организации. При организации закаливания должны быть реализованы основные гигиенические принципы - постепенность, систематичность, комплексность и учет индивидуальных особенностей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634635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96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3616" y="388412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12.7. При организации плавания детей используются бассейны, отвечающие санитарно-эпидемиологическим требованиям к плавательным бассейнам.</a:t>
            </a:r>
          </a:p>
          <a:p>
            <a:r>
              <a:rPr lang="ru-RU" dirty="0"/>
              <a:t>Продолжительность нахождения в бассейне в зависимости от возраста детей должна составлять: в младшей группе - 15 - 20 мин., в средней группе - 20 - 25 мин., в старшей группе - 25 - 30 мин., в подготовительной группе - 25 - 30 мин. Для профилактики переохлаждения детей плавание в бассейне не следует заканчивать </a:t>
            </a:r>
            <a:r>
              <a:rPr lang="ru-RU" dirty="0" err="1"/>
              <a:t>холодовой</a:t>
            </a:r>
            <a:r>
              <a:rPr lang="ru-RU" dirty="0"/>
              <a:t> нагрузкой.</a:t>
            </a:r>
          </a:p>
          <a:p>
            <a:r>
              <a:rPr lang="ru-RU" dirty="0"/>
              <a:t>Прогулку детей после плавания в бассейне организуют не менее чем через 50 минут, в целях предупреждения переохлаждения детей.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9688" y="299695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12.8. При использовании сауны с целью закаливания и оздоровления детей необходимо соблюдать следующие требования:</a:t>
            </a:r>
          </a:p>
          <a:p>
            <a:r>
              <a:rPr lang="ru-RU" dirty="0"/>
              <a:t>- во время проведения процедур необходимо избегать прямого воздействия теплового потока от калорифера на детей;</a:t>
            </a:r>
          </a:p>
          <a:p>
            <a:r>
              <a:rPr lang="ru-RU" dirty="0"/>
              <a:t>- в </a:t>
            </a:r>
            <a:r>
              <a:rPr lang="ru-RU" dirty="0" err="1"/>
              <a:t>термокамере</a:t>
            </a:r>
            <a:r>
              <a:rPr lang="ru-RU" dirty="0"/>
              <a:t> следует поддерживать температуру воздуха в пределах 60 - 70 °C при относительной влажности 15 - 10%;</a:t>
            </a:r>
          </a:p>
          <a:p>
            <a:r>
              <a:rPr lang="ru-RU" dirty="0"/>
              <a:t>- продолжительность первого посещения ребенком сауны не должна превышать 3 минут;</a:t>
            </a:r>
          </a:p>
          <a:p>
            <a:r>
              <a:rPr lang="ru-RU" dirty="0"/>
              <a:t>- после пребывания в сауне ребенку следует обеспечить отдых в специальной комнате и организовать питьевой режим (чай, соки, минеральная вода).</a:t>
            </a:r>
          </a:p>
          <a:p>
            <a:r>
              <a:rPr lang="ru-RU" dirty="0"/>
              <a:t>12.9. Дети могут посещать бассейн и сауну только при наличии разрешения врача-педиатра. Присутствие медицинского персонала обязательно во время плавания детей в бассейне и нахождения их в сауне.</a:t>
            </a:r>
          </a:p>
        </p:txBody>
      </p:sp>
    </p:spTree>
    <p:extLst>
      <p:ext uri="{BB962C8B-B14F-4D97-AF65-F5344CB8AC3E}">
        <p14:creationId xmlns:p14="http://schemas.microsoft.com/office/powerpoint/2010/main" val="63463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3654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1.8. В дошкольную организацию принимаются дети в возрасте от 2 месяцев до прекращения образовательных </a:t>
            </a:r>
            <a:r>
              <a:rPr lang="ru-RU" sz="2000" b="1" i="1" dirty="0" smtClean="0"/>
              <a:t>отношений…</a:t>
            </a:r>
            <a:endParaRPr lang="ru-RU" sz="20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1997839"/>
            <a:ext cx="53823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1.9. Количество детей в группах дошкольной образовательной организации общеразвивающей направленности определяется исходя из расчета площади групповой (игровой) комнаты </a:t>
            </a:r>
            <a:r>
              <a:rPr lang="ru-RU" sz="2000" b="1" i="1" dirty="0" smtClean="0"/>
              <a:t>–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i="1" dirty="0" smtClean="0"/>
              <a:t>для </a:t>
            </a:r>
            <a:r>
              <a:rPr lang="ru-RU" sz="2000" b="1" i="1" dirty="0"/>
              <a:t>групп раннего возраста (до 3-х лет) не менее 2,5 метров квадратных на 1 ребенка </a:t>
            </a:r>
            <a:endParaRPr lang="ru-RU" sz="2000" b="1" i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i="1" dirty="0" smtClean="0"/>
              <a:t>для </a:t>
            </a:r>
            <a:r>
              <a:rPr lang="ru-RU" sz="2000" b="1" i="1" dirty="0"/>
              <a:t>дошкольного возраста (от 3-х до 7-ми лет) - не менее 2,0 метров квадратных на одного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2736" y="260648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1.11</a:t>
            </a:r>
            <a:r>
              <a:rPr lang="ru-RU" b="1" dirty="0"/>
              <a:t>. Рекомендуемое количество детей в группах компенсирующей направленности для детей до 3 лет и старше 3 лет, соответственно, не должно превышать:</a:t>
            </a:r>
          </a:p>
          <a:p>
            <a:r>
              <a:rPr lang="ru-RU" dirty="0"/>
              <a:t>- для детей с тяжелыми нарушениями речи - 6 и 10 детей;</a:t>
            </a:r>
          </a:p>
          <a:p>
            <a:r>
              <a:rPr lang="ru-RU" dirty="0"/>
              <a:t>- для детей с фонетико-фонематическими нарушениями речи в возрасте старше 3 лет - 12 детей;</a:t>
            </a:r>
          </a:p>
          <a:p>
            <a:r>
              <a:rPr lang="ru-RU" dirty="0"/>
              <a:t>- для глухих детей - 6 детей для обеих возрастных групп;</a:t>
            </a:r>
          </a:p>
          <a:p>
            <a:r>
              <a:rPr lang="ru-RU" dirty="0"/>
              <a:t>- для слабослышащих детей - 6 и 8 детей;</a:t>
            </a:r>
          </a:p>
          <a:p>
            <a:r>
              <a:rPr lang="ru-RU" dirty="0"/>
              <a:t>- для слепых детей - 6 детей для обеих возрастных групп;</a:t>
            </a:r>
          </a:p>
          <a:p>
            <a:r>
              <a:rPr lang="ru-RU" dirty="0"/>
              <a:t>- для слабовидящих детей, для детей с </a:t>
            </a:r>
            <a:r>
              <a:rPr lang="ru-RU" dirty="0" err="1"/>
              <a:t>амблиопией</a:t>
            </a:r>
            <a:r>
              <a:rPr lang="ru-RU" dirty="0"/>
              <a:t>, косоглазием - 6 и 10 детей;</a:t>
            </a:r>
          </a:p>
          <a:p>
            <a:r>
              <a:rPr lang="ru-RU" dirty="0"/>
              <a:t>- для детей с нарушениями опорно-двигательного аппарата - 6 и 8 детей;</a:t>
            </a:r>
          </a:p>
          <a:p>
            <a:r>
              <a:rPr lang="ru-RU" dirty="0"/>
              <a:t>- для детей с задержкой психического развития - 6 и 10 детей;</a:t>
            </a:r>
          </a:p>
          <a:p>
            <a:r>
              <a:rPr lang="ru-RU" dirty="0"/>
              <a:t>- для детей с умственной отсталостью легкой степени - 6 и 10 детей;</a:t>
            </a:r>
          </a:p>
          <a:p>
            <a:r>
              <a:rPr lang="ru-RU" dirty="0"/>
              <a:t>- для детей с умственной отсталостью умеренной, тяжелой в возрасте старше 3 лет - 8 детей;</a:t>
            </a:r>
          </a:p>
          <a:p>
            <a:r>
              <a:rPr lang="ru-RU" dirty="0"/>
              <a:t>- для детей с аутизмом только в возрасте старше 3 лет - 5 детей;</a:t>
            </a:r>
          </a:p>
          <a:p>
            <a:r>
              <a:rPr lang="ru-RU" dirty="0"/>
              <a:t>- для детей со сложным дефектом (имеющих сочетание 2 или более недостатков в физическом и (или) психическом развитии) - 5 детей для обеих возрастных групп;</a:t>
            </a:r>
          </a:p>
          <a:p>
            <a:r>
              <a:rPr lang="ru-RU" dirty="0"/>
              <a:t>- для детей с иными ограниченными возможностями здоровья - 10 и 15 детей.</a:t>
            </a: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8864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Допускается организовывать разновозрастные (смешанные) группы детей в дошкольных образовательных организациях компенсирующей направленности с учетом возможности организации в них режима дня, соответствующего анатомо-физиологическим особенностям каждой возрастной группы.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333777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В дошкольных образовательных организациях комплектование групп комбинированной направленности, реализующих совместное образование здоровых детей и детей с ограниченными возможностями, осуществляется в соответствии с учетом особенностей психофизического развития и возможностей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836712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612845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/>
              <a:t>Рекомендуемое количество детей в группах комбинированной направленности</a:t>
            </a:r>
            <a:r>
              <a:rPr lang="ru-RU" sz="2000" dirty="0" smtClean="0"/>
              <a:t>: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а) до 3 лет - не более 10 детей, в том числе не более 3 детей с ограниченными возможностями здоровья;</a:t>
            </a:r>
          </a:p>
          <a:p>
            <a:pPr algn="just"/>
            <a:r>
              <a:rPr lang="ru-RU" sz="2000" dirty="0"/>
              <a:t>б) старше 3 лет:</a:t>
            </a:r>
          </a:p>
          <a:p>
            <a:pPr algn="just"/>
            <a:r>
              <a:rPr lang="ru-RU" sz="2000" dirty="0"/>
              <a:t>- не более 10 детей, в том числе не более 3 глухих детей, или слепых детей, или детей с нарушениями опорно-двигательного аппарата, или детей с умственной отсталостью умеренной, тяжелой, или детей со сложным дефектом;</a:t>
            </a:r>
          </a:p>
          <a:p>
            <a:pPr algn="just"/>
            <a:r>
              <a:rPr lang="ru-RU" sz="2000" dirty="0"/>
              <a:t>- не более 15 детей, в том числе не более 4 слабовидящих и (или) детей с </a:t>
            </a:r>
            <a:r>
              <a:rPr lang="ru-RU" sz="2000" dirty="0" err="1"/>
              <a:t>амблиопией</a:t>
            </a:r>
            <a:r>
              <a:rPr lang="ru-RU" sz="2000" dirty="0"/>
              <a:t> и (или) косоглазием, или слабослышащих детей, или детей, имеющих тяжелые нарушения речи, или детей с умственной отсталостью легкой степени;</a:t>
            </a:r>
          </a:p>
          <a:p>
            <a:pPr algn="just"/>
            <a:r>
              <a:rPr lang="ru-RU" sz="2000" dirty="0"/>
              <a:t>- не более 17 детей, в том числе не более 5 детей с задержкой психического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0208" y="980728"/>
            <a:ext cx="73448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II. Требования к размещению дошкольных</a:t>
            </a:r>
          </a:p>
          <a:p>
            <a:r>
              <a:rPr lang="ru-RU" sz="2000" b="1" dirty="0"/>
              <a:t>образовательных </a:t>
            </a:r>
            <a:r>
              <a:rPr lang="ru-RU" sz="2000" b="1" dirty="0" smtClean="0"/>
              <a:t>организаций</a:t>
            </a:r>
          </a:p>
          <a:p>
            <a:endParaRPr lang="ru-RU" sz="2000" b="1" dirty="0"/>
          </a:p>
          <a:p>
            <a:r>
              <a:rPr lang="ru-RU" dirty="0"/>
              <a:t> </a:t>
            </a:r>
          </a:p>
          <a:p>
            <a:pPr algn="just"/>
            <a:r>
              <a:rPr lang="ru-RU" dirty="0"/>
              <a:t>2.1</a:t>
            </a:r>
            <a:r>
              <a:rPr lang="ru-RU" b="1" i="1" dirty="0"/>
              <a:t>. Здания дошкольных образовательных организаций размещаются на внутриквартальных территориях жилых микрорайонов</a:t>
            </a:r>
            <a:r>
              <a:rPr lang="ru-RU" dirty="0"/>
              <a:t>, за пределами санитарно-защитных зон предприятий, сооружений и иных объектов и на расстояниях, обеспечивающих нормативные уровни шума и загрязнения атмосферного воздуха для территории жилой застройки и нормативные уровни инсоляции и естественного освещения помещений и игровых площадок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	Бывают встроенные  и расположенные в отдельно стоящих зданиях. А также  могут быть дошкольными отделениями  образовательного учреждения (школы).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еново\Pictures\ФОНЫ ПРЕЗЕНТАЦИЙ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375047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III. Требования к оборудованию и содержанию территорий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дошкольных образовательных организаций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298377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3.1. Территорию дошкольной образовательной организации по периметру рекомендуется ограждать </a:t>
            </a:r>
            <a:r>
              <a:rPr lang="ru-RU" b="1" i="1" dirty="0"/>
              <a:t>забором и полосой зеленых насаждений</a:t>
            </a:r>
            <a:r>
              <a:rPr lang="ru-RU" dirty="0"/>
              <a:t>, при наличии у дошкольной образовательной организации собственной территории. </a:t>
            </a:r>
            <a:endParaRPr lang="ru-RU" dirty="0" smtClean="0"/>
          </a:p>
          <a:p>
            <a:r>
              <a:rPr lang="ru-RU" dirty="0"/>
              <a:t>	</a:t>
            </a:r>
            <a:r>
              <a:rPr lang="ru-RU" dirty="0" smtClean="0"/>
              <a:t>Территорию рекомендуется </a:t>
            </a:r>
            <a:r>
              <a:rPr lang="ru-RU" dirty="0"/>
              <a:t>озеленять из расчета 50% площади территории, свободной от </a:t>
            </a:r>
            <a:r>
              <a:rPr lang="ru-RU" dirty="0" smtClean="0"/>
              <a:t>застройки. Зеленые </a:t>
            </a:r>
            <a:r>
              <a:rPr lang="ru-RU" dirty="0"/>
              <a:t>насаждения используются для разделения групповых площадок друг от друга и отделения групповых площадок от хозяйственной зоны.</a:t>
            </a:r>
          </a:p>
          <a:p>
            <a:r>
              <a:rPr lang="ru-RU" dirty="0" smtClean="0"/>
              <a:t>	При </a:t>
            </a:r>
            <a:r>
              <a:rPr lang="ru-RU" dirty="0"/>
              <a:t>озеленении территории не проводится посадка </a:t>
            </a:r>
            <a:r>
              <a:rPr lang="ru-RU" b="1" i="1" dirty="0"/>
              <a:t>плодоносящих деревьев и кустарников, ядовитых и колючих растений</a:t>
            </a:r>
            <a:r>
              <a:rPr lang="ru-RU" dirty="0"/>
              <a:t>.</a:t>
            </a:r>
          </a:p>
          <a:p>
            <a:r>
              <a:rPr lang="ru-RU" dirty="0"/>
              <a:t>При проектировании дошкольных образовательных организаций на территории выделяется место для колясок и санок, защищенное навесом от осадков</a:t>
            </a:r>
            <a:r>
              <a:rPr lang="ru-RU" dirty="0" smtClean="0"/>
              <a:t>.</a:t>
            </a:r>
          </a:p>
          <a:p>
            <a:r>
              <a:rPr lang="ru-RU" dirty="0"/>
              <a:t>3.3. Территория дошкольной образовательной организации должна иметь </a:t>
            </a:r>
            <a:r>
              <a:rPr lang="ru-RU" b="1" i="1" dirty="0"/>
              <a:t>наружное электрическое освещение</a:t>
            </a:r>
            <a:r>
              <a:rPr lang="ru-RU" dirty="0"/>
              <a:t>. Уровень искусственной освещенности во время пребывания детей на территории должен быть не менее 10 </a:t>
            </a:r>
            <a:r>
              <a:rPr lang="ru-RU" dirty="0" err="1"/>
              <a:t>лк</a:t>
            </a:r>
            <a:r>
              <a:rPr lang="ru-RU" dirty="0"/>
              <a:t> на уровне земли в темное время суток.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335532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4733</Words>
  <Application>Microsoft Office PowerPoint</Application>
  <PresentationFormat>Экран (4:3)</PresentationFormat>
  <Paragraphs>334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Леново</dc:creator>
  <cp:lastModifiedBy>Леново</cp:lastModifiedBy>
  <cp:revision>23</cp:revision>
  <dcterms:created xsi:type="dcterms:W3CDTF">2016-10-11T19:52:06Z</dcterms:created>
  <dcterms:modified xsi:type="dcterms:W3CDTF">2016-10-24T21:30:11Z</dcterms:modified>
</cp:coreProperties>
</file>