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70" r:id="rId10"/>
    <p:sldId id="271" r:id="rId11"/>
    <p:sldId id="269" r:id="rId12"/>
    <p:sldId id="272" r:id="rId13"/>
    <p:sldId id="265" r:id="rId14"/>
    <p:sldId id="267" r:id="rId15"/>
    <p:sldId id="273" r:id="rId16"/>
    <p:sldId id="275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6" r:id="rId31"/>
    <p:sldId id="289" r:id="rId32"/>
    <p:sldId id="26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31460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составлению рабочих программ педагогов образовательных организаций, реализующих образовательные программы дошкольного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ИМЦ</a:t>
            </a:r>
            <a:r>
              <a:rPr lang="ru-RU" sz="24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Красногвардейского района</a:t>
            </a:r>
            <a:r>
              <a:rPr lang="ru-RU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3600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620" y="476672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Целевой раздел рабочей программы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ояснительная записка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включает: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-Цели, задачи, решаемые при реализации рабочей программы с учетом образовательной организации и группы;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и подходы  к формированию рабочей программы;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психолого-педагогическая характеристика особенностей психофизиологического развития детей группы;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нормативно-правовые документы или программно-методические материалы, на основании которых разработана данная рабочая программа.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реализации рабочей программы;</a:t>
            </a:r>
          </a:p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воспитанниками образовательной программы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определяются в соответствии с реализуемой образовательной программой дошкольного образования (реализуемым этапом), возрастом детей, индивидуальными особенностями и возможностями каждого воспитанника.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5" y="476672"/>
            <a:ext cx="1300609" cy="15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0" y="2323331"/>
            <a:ext cx="14446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50815"/>
            <a:ext cx="2695488" cy="190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746346" cy="190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3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923112" cy="4900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рабочей программы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50" y="404664"/>
            <a:ext cx="191660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50" y="1916832"/>
            <a:ext cx="191660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3672408" cy="124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89" y="5171700"/>
            <a:ext cx="2096984" cy="157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89" y="3501008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764704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организационном разделе необходимо отразить структуру реализации образовательного процесса: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непрерывную непосредственно образовательную деятельность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совместную образовательную деятельность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самостоятельную деятельность детей;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образовательной деятельности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реализуемые образовательные технологии,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дня,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образовательную нагрузку) в соответствии с требованиями 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2.4.1.3049-13.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     реализации	программы: 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методическое  обеспечение образовательного процесса (по образовательным областям),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индивидуального образовательного маршрута,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развивающей предметно-пространственной среды, другие условия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8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620" y="476672"/>
            <a:ext cx="66247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Рекомендации к оформлению примерного Положения о рабочей программе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педагога образовательной организации, реализующей 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программы дошкольного образования.</a:t>
            </a: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1.Общие положения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2.Порядок разработки и утверждения рабочей программы педагога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З.Корректировка рабочей программы педагога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Оформление и хранение рабочей программы педагога.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4.1. Рекомендуется оформление и набор текста рабочей программы на компьютере. Текст набирается в редакторе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WordforWindows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шрифтом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TimesNewRoman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кегль 12-14, межстрочный интервал одинарный, переносы в тексте не ставятся, выравнивание по ширине, абзац 1,25 см, поля со всех сторон 2 см; центровка заголовков и абзацы в тексте выполняются при помощи средств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листы формата А4. Таблицы вставляются непосредственно в текст.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4.2. В течение учебного года рабочая программа педагога находится на его рабочем месте. По истечении срока реализации рабочая программа хранится в документах образовательной организации 5 лет (на бумажном носителе).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5" y="476672"/>
            <a:ext cx="1300609" cy="15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0" y="2323331"/>
            <a:ext cx="14446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3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71" y="130621"/>
            <a:ext cx="2952328" cy="7060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Титульный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4170" y="332657"/>
            <a:ext cx="5241164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Титульный лист включает:</a:t>
            </a:r>
          </a:p>
          <a:p>
            <a:r>
              <a:rPr lang="ru-RU" b="1" dirty="0" smtClean="0"/>
              <a:t>1. Полное </a:t>
            </a:r>
            <a:r>
              <a:rPr lang="ru-RU" b="1" dirty="0"/>
              <a:t>наименование образовательного учреждения (в соответствии с Уставом).</a:t>
            </a:r>
          </a:p>
          <a:p>
            <a:r>
              <a:rPr lang="ru-RU" b="1" dirty="0" smtClean="0"/>
              <a:t>2. Наименование </a:t>
            </a:r>
            <a:r>
              <a:rPr lang="ru-RU" b="1" dirty="0"/>
              <a:t>«Рабочая </a:t>
            </a:r>
            <a:r>
              <a:rPr lang="ru-RU" b="1" dirty="0" smtClean="0"/>
              <a:t>программа» воспитателя </a:t>
            </a:r>
            <a:r>
              <a:rPr lang="ru-RU" b="1" dirty="0" err="1" smtClean="0"/>
              <a:t>группы________________________</a:t>
            </a:r>
            <a:r>
              <a:rPr lang="ru-RU" b="1" dirty="0" smtClean="0"/>
              <a:t> </a:t>
            </a:r>
            <a:endParaRPr lang="ru-RU" b="1" dirty="0"/>
          </a:p>
          <a:p>
            <a:r>
              <a:rPr lang="ru-RU" b="1" dirty="0" smtClean="0"/>
              <a:t>3.  Ф.И.О. педагога.</a:t>
            </a:r>
          </a:p>
          <a:p>
            <a:endParaRPr lang="ru-RU" b="1" dirty="0"/>
          </a:p>
          <a:p>
            <a:r>
              <a:rPr lang="ru-RU" b="1" dirty="0" smtClean="0"/>
              <a:t>4. Грифы </a:t>
            </a:r>
            <a:r>
              <a:rPr lang="ru-RU" b="1" dirty="0"/>
              <a:t>рассмотрения, согласования (с указание номера протокола и даты рассмотрения) </a:t>
            </a:r>
          </a:p>
          <a:p>
            <a:r>
              <a:rPr lang="ru-RU" b="1" dirty="0"/>
              <a:t>и утверждение рабочей программы (с указанием номера приказа и подписи </a:t>
            </a:r>
            <a:r>
              <a:rPr lang="ru-RU" b="1" dirty="0" smtClean="0"/>
              <a:t>руководителя образовательного учреждения).</a:t>
            </a:r>
            <a:endParaRPr lang="ru-RU" b="1" dirty="0"/>
          </a:p>
          <a:p>
            <a:r>
              <a:rPr lang="ru-RU" b="1" dirty="0" smtClean="0"/>
              <a:t>6. Название </a:t>
            </a:r>
            <a:r>
              <a:rPr lang="ru-RU" b="1" dirty="0"/>
              <a:t>города.</a:t>
            </a:r>
          </a:p>
          <a:p>
            <a:r>
              <a:rPr lang="ru-RU" b="1" dirty="0" smtClean="0"/>
              <a:t>7. Год </a:t>
            </a:r>
            <a:r>
              <a:rPr lang="ru-RU" b="1" dirty="0"/>
              <a:t>составления программы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Рабочую программу прошиваем по всем правилам: нумеруем страницы,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печать, подпись руководителя.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318" y="2996952"/>
            <a:ext cx="2543938" cy="1911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H:\DCIM\100KZ650\100_28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56" b="1902"/>
          <a:stretch/>
        </p:blipFill>
        <p:spPr bwMode="auto">
          <a:xfrm rot="5400000">
            <a:off x="746651" y="585564"/>
            <a:ext cx="2249168" cy="272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9" t="30849" r="5748" b="29209"/>
          <a:stretch/>
        </p:blipFill>
        <p:spPr bwMode="auto">
          <a:xfrm>
            <a:off x="581304" y="4908498"/>
            <a:ext cx="2424097" cy="1698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74" y="5414176"/>
            <a:ext cx="1800200" cy="1343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29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84" y="332656"/>
            <a:ext cx="4186808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№ 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0"/>
            <a:ext cx="8208912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	ЦЕЛЕВОЙ РАЗДЕЛ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     программа   группы	  ……..     разработана	на      основе       образовательной программы ДОО №……..	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утвержденной	…………………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программа разработана на период 2014-2015 учебного года (с 01.09.2014 по 30.06.2015 года).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разработке программы учитывался контингент детей группы (краткая характеристика воспитанников группы).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программы: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	Целевые ориентиры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601"/>
            <a:ext cx="358023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4770"/>
            <a:ext cx="2049016" cy="153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72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08912" cy="58785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	СОДЕРЖАТЕЛЬНЫЙ РАЗДЕЛ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Описание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образовательной деятельности в соответствии с направлениями развития ребенка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представленными в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пяти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образовательных областях.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marL="265113" indent="-265113">
              <a:spcBef>
                <a:spcPct val="0"/>
              </a:spcBef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2. Описание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вариативных форм, способов, методов и средств  реализации </a:t>
            </a:r>
            <a:r>
              <a:rPr lang="ru-RU" alt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програмы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 учетом возрастных  и индивидуальных особенностей  воспитанников.</a:t>
            </a:r>
          </a:p>
          <a:p>
            <a:pPr>
              <a:spcBef>
                <a:spcPct val="0"/>
              </a:spcBef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marL="265113" indent="-265113">
              <a:spcBef>
                <a:spcPct val="0"/>
              </a:spcBef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3. Описание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образовательной деятельности по профессиональной коррекции нарушений развития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детей в случае, если эта работа предусмотрена  ОП. </a:t>
            </a:r>
          </a:p>
          <a:p>
            <a:pPr>
              <a:spcBef>
                <a:spcPct val="0"/>
              </a:spcBef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Должны быть представлены:</a:t>
            </a:r>
          </a:p>
          <a:p>
            <a:pPr>
              <a:spcBef>
                <a:spcPct val="0"/>
              </a:spcBef>
            </a:pPr>
            <a:r>
              <a:rPr lang="ru-RU" altLang="ko-KR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а) </a:t>
            </a:r>
            <a:r>
              <a:rPr lang="ru-RU" altLang="ko-K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особенности </a:t>
            </a:r>
            <a:r>
              <a:rPr lang="ru-RU" altLang="ko-KR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образовательной деятельности разных видов и культурных практик; </a:t>
            </a:r>
          </a:p>
          <a:p>
            <a:pPr>
              <a:spcBef>
                <a:spcPct val="0"/>
              </a:spcBef>
            </a:pPr>
            <a:r>
              <a:rPr lang="ru-RU" altLang="ko-KR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б) </a:t>
            </a:r>
            <a:r>
              <a:rPr lang="ru-RU" altLang="ko-K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способы и направления поддержки </a:t>
            </a:r>
            <a:r>
              <a:rPr lang="ru-RU" altLang="ko-KR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детской инициативы; </a:t>
            </a:r>
          </a:p>
          <a:p>
            <a:pPr>
              <a:spcBef>
                <a:spcPct val="0"/>
              </a:spcBef>
            </a:pPr>
            <a:r>
              <a:rPr lang="ru-RU" altLang="ko-KR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в) особенности </a:t>
            </a:r>
            <a:r>
              <a:rPr lang="ru-RU" altLang="ko-K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взаимодействия</a:t>
            </a:r>
            <a:r>
              <a:rPr lang="ru-RU" altLang="ko-KR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педагогического коллектива с </a:t>
            </a:r>
            <a:r>
              <a:rPr lang="ru-RU" altLang="ko-K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семьями воспитанников</a:t>
            </a:r>
            <a:r>
              <a:rPr lang="ru-RU" altLang="ko-KR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; </a:t>
            </a:r>
          </a:p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г)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 иные характеристики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содержания ОП, наиболее существенные с точки зрения авторов </a:t>
            </a:r>
            <a:r>
              <a:rPr lang="ru-RU" alt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72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052513"/>
            <a:ext cx="7681912" cy="5184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3125683"/>
              </p:ext>
            </p:extLst>
          </p:nvPr>
        </p:nvGraphicFramePr>
        <p:xfrm>
          <a:off x="647253" y="885519"/>
          <a:ext cx="7850187" cy="5505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2419"/>
                <a:gridCol w="5950019"/>
                <a:gridCol w="927749"/>
              </a:tblGrid>
              <a:tr h="4883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II</a:t>
                      </a:r>
                      <a:endParaRPr lang="ru-RU" sz="2400" b="1" kern="1200" dirty="0">
                        <a:solidFill>
                          <a:srgbClr val="B638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Содержательный раздел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Стр.</a:t>
                      </a:r>
                      <a:endParaRPr lang="ru-RU" sz="1800" dirty="0"/>
                    </a:p>
                  </a:txBody>
                  <a:tcPr marL="91455" marR="91455" marT="45726" marB="45726"/>
                </a:tc>
              </a:tr>
              <a:tr h="49514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.1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образовательной деятельности с детьми</a:t>
                      </a:r>
                      <a:endParaRPr lang="ru-RU" sz="18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49514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2.1.1.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Особенности организации </a:t>
                      </a:r>
                      <a:r>
                        <a:rPr lang="ru-RU" sz="18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образовательного процесса по образовательной области</a:t>
                      </a:r>
                      <a:r>
                        <a:rPr lang="ru-RU" sz="1800" b="1" i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«</a:t>
                      </a:r>
                      <a:r>
                        <a:rPr lang="ru-RU" sz="18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Физическое развитие»</a:t>
                      </a: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49514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2.1.2.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-//-</a:t>
                      </a:r>
                      <a:r>
                        <a:rPr lang="ru-RU" sz="1800" b="1" i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//- «</a:t>
                      </a:r>
                      <a:r>
                        <a:rPr lang="ru-RU" sz="18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Социально-коммуникативное</a:t>
                      </a:r>
                      <a:r>
                        <a:rPr lang="ru-RU" sz="1800" b="1" i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развитие»</a:t>
                      </a:r>
                      <a:endParaRPr lang="ru-RU" sz="18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46875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2.1.3.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-//-</a:t>
                      </a:r>
                      <a:r>
                        <a:rPr lang="ru-RU" sz="1800" b="1" i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//-  «</a:t>
                      </a:r>
                      <a:r>
                        <a:rPr lang="ru-RU" sz="1800" b="1" i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Речевое развитие»</a:t>
                      </a:r>
                      <a:endParaRPr lang="ru-RU" sz="1800" b="1" i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586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2.1.4.</a:t>
                      </a:r>
                      <a:endParaRPr lang="ru-RU" sz="1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-//-</a:t>
                      </a:r>
                      <a:r>
                        <a:rPr lang="ru-RU" sz="1800" b="1" i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//-  «</a:t>
                      </a:r>
                      <a:r>
                        <a:rPr lang="ru-RU" sz="1800" b="1" i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</a:t>
                      </a:r>
                      <a:r>
                        <a:rPr lang="ru-RU" sz="1800" b="1" i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развитие»</a:t>
                      </a:r>
                      <a:endParaRPr lang="ru-RU" sz="1800" b="1" i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51198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2.1.5.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-//- //-  «Художественно-эстетическое развитие»</a:t>
                      </a: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коррекционно-развивающей деятельности</a:t>
                      </a: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128117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altLang="ko-KR" sz="1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взаимодействия педагогического коллектива с семьями воспитанников</a:t>
                      </a:r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</a:tbl>
          </a:graphicData>
        </a:graphic>
      </p:graphicFrame>
      <p:sp>
        <p:nvSpPr>
          <p:cNvPr id="8214" name="TextBox 8"/>
          <p:cNvSpPr txBox="1">
            <a:spLocks noChangeArrowheads="1"/>
          </p:cNvSpPr>
          <p:nvPr/>
        </p:nvSpPr>
        <p:spPr bwMode="auto">
          <a:xfrm>
            <a:off x="575816" y="6337384"/>
            <a:ext cx="799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i="1" dirty="0">
                <a:solidFill>
                  <a:srgbClr val="9D2619"/>
                </a:solidFill>
              </a:rPr>
              <a:t>P.S </a:t>
            </a:r>
            <a:r>
              <a:rPr lang="ru-RU" altLang="ru-RU" i="1" dirty="0">
                <a:solidFill>
                  <a:srgbClr val="9D2619"/>
                </a:solidFill>
              </a:rPr>
              <a:t>При необходимости могут быть добавлены дополнительные разделы.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16632"/>
            <a:ext cx="56166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Оглавление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282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74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08912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  ОРГАНИЗАЦИОННЫЙ РАЗДЕЛ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spcBef>
                <a:spcPct val="0"/>
              </a:spcBef>
              <a:buClr>
                <a:srgbClr val="990000"/>
              </a:buClr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1. Описание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материально-технического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обеспечения ОП. </a:t>
            </a:r>
          </a:p>
          <a:p>
            <a:pPr marL="0" lvl="1">
              <a:spcBef>
                <a:spcPct val="0"/>
              </a:spcBef>
              <a:buClr>
                <a:srgbClr val="990000"/>
              </a:buClr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2. Особенности организации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развивающей предметно-пространственной среды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lvl="1">
              <a:spcBef>
                <a:spcPct val="0"/>
              </a:spcBef>
              <a:buClr>
                <a:srgbClr val="990000"/>
              </a:buClr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3. Обеспеченность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методическими материалами и средствами обучения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и воспитания. </a:t>
            </a:r>
          </a:p>
          <a:p>
            <a:pPr>
              <a:spcBef>
                <a:spcPct val="0"/>
              </a:spcBef>
              <a:buClr>
                <a:srgbClr val="990000"/>
              </a:buClr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4.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Распорядок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и /или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режим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дня, особенности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традиционных событий, праздников, мероприятий</a:t>
            </a:r>
            <a:r>
              <a:rPr lang="ru-RU" alt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72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052513"/>
            <a:ext cx="7681912" cy="5184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6425992"/>
              </p:ext>
            </p:extLst>
          </p:nvPr>
        </p:nvGraphicFramePr>
        <p:xfrm>
          <a:off x="718691" y="1124744"/>
          <a:ext cx="7850187" cy="3951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2419"/>
                <a:gridCol w="5950019"/>
                <a:gridCol w="927749"/>
              </a:tblGrid>
              <a:tr h="4947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II</a:t>
                      </a:r>
                      <a:endParaRPr lang="ru-RU" sz="2400" b="1" kern="1200" dirty="0">
                        <a:solidFill>
                          <a:srgbClr val="B638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Организационный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раздел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Стр.</a:t>
                      </a:r>
                      <a:endParaRPr lang="ru-RU" sz="1800" dirty="0"/>
                    </a:p>
                  </a:txBody>
                  <a:tcPr marL="91455" marR="91455" marT="45726" marB="45726"/>
                </a:tc>
              </a:tr>
              <a:tr h="67427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3.1.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образовательного процесса.</a:t>
                      </a:r>
                    </a:p>
                    <a:p>
                      <a:endParaRPr lang="ru-RU" sz="2400" b="1" i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67427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3.2.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Материально-техническое обеспечение образовательного процесса.</a:t>
                      </a:r>
                      <a:endParaRPr lang="ru-RU" sz="2400" b="1" i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67427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3.2.1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организации развивающей предметно-пространственной среды.</a:t>
                      </a: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  <a:tr h="11631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3.2.2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8" marR="91458" marT="45751" marB="45751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методическими материалами и средствами обучения и воспитания. </a:t>
                      </a: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51" marB="45751"/>
                </a:tc>
              </a:tr>
            </a:tbl>
          </a:graphicData>
        </a:graphic>
      </p:graphicFrame>
      <p:sp>
        <p:nvSpPr>
          <p:cNvPr id="8214" name="TextBox 8"/>
          <p:cNvSpPr txBox="1">
            <a:spLocks noChangeArrowheads="1"/>
          </p:cNvSpPr>
          <p:nvPr/>
        </p:nvSpPr>
        <p:spPr bwMode="auto">
          <a:xfrm>
            <a:off x="575816" y="6337384"/>
            <a:ext cx="799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i="1" dirty="0">
                <a:solidFill>
                  <a:srgbClr val="9D2619"/>
                </a:solidFill>
              </a:rPr>
              <a:t>P.S </a:t>
            </a:r>
            <a:r>
              <a:rPr lang="ru-RU" altLang="ru-RU" i="1" dirty="0">
                <a:solidFill>
                  <a:srgbClr val="9D2619"/>
                </a:solidFill>
              </a:rPr>
              <a:t>При необходимости могут быть добавлены дополнительные разделы.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30129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Оглавление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4474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51520" y="559743"/>
            <a:ext cx="8568952" cy="5965601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Ежедневная организация жизни и деятельности детей строится на основе учета возрастных и индивидуальных особенностей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воспитанников.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Режимы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дня в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группе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разработаны на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основе: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римерных 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режимов дня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Примерной основной образовательной программы дошкольного образования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«…»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санитарно-эпидемиологических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правил и нормативов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(СанПиН).</a:t>
            </a:r>
          </a:p>
          <a:p>
            <a:pPr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 группе разработаны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режимы: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на холодный/теплый периоды года;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гибкий режим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при неблагоприятных погодных условий для прогулок;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щадящий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режимы для детей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III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-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IV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группы здоровья и перенесшим заболевание;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адаптационный режим для детей раннего возраста и т.д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5" y="5952257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599" y="36523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3.1. Организация образовательного процесса</a:t>
            </a:r>
          </a:p>
        </p:txBody>
      </p:sp>
    </p:spTree>
    <p:extLst>
      <p:ext uri="{BB962C8B-B14F-4D97-AF65-F5344CB8AC3E}">
        <p14:creationId xmlns="" xmlns:p14="http://schemas.microsoft.com/office/powerpoint/2010/main" val="38275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908720"/>
            <a:ext cx="3960440" cy="563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456384" cy="2550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39" y="1916832"/>
            <a:ext cx="3419612" cy="24120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58" y="3645034"/>
            <a:ext cx="3336524" cy="2361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29208" y="116632"/>
            <a:ext cx="8229600" cy="792088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Методические рекомендации были предложены в ноябре 2012 года. </a:t>
            </a: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Переработаны декабрь 2014.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165850"/>
            <a:ext cx="1116013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85750" y="32359"/>
            <a:ext cx="864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ОРГАНИЗАЦИЯ  </a:t>
            </a: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ЖИЗНЕДЕЯТЕЛЬНОСТИ ВОСПИТАННИКОВ В группе</a:t>
            </a:r>
            <a:endParaRPr lang="ru-RU" alt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067033"/>
              </p:ext>
            </p:extLst>
          </p:nvPr>
        </p:nvGraphicFramePr>
        <p:xfrm>
          <a:off x="0" y="401691"/>
          <a:ext cx="8388423" cy="6355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826"/>
                <a:gridCol w="658887"/>
                <a:gridCol w="4540307"/>
                <a:gridCol w="1470183"/>
                <a:gridCol w="1297220"/>
              </a:tblGrid>
              <a:tr h="214314">
                <a:tc rowSpan="2" grid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/>
                        <a:t>Вид деятельности</a:t>
                      </a:r>
                      <a:endParaRPr lang="ru-RU" sz="1600" b="1" kern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Младшая</a:t>
                      </a:r>
                      <a:r>
                        <a:rPr lang="ru-RU" sz="1400" baseline="0" dirty="0" smtClean="0"/>
                        <a:t> группа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Время в режиме дня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Длительность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828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Самостоятельная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деятельность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игра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40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Завтрак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356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занятия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неделю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Длительность</a:t>
                      </a: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занятий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Общая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продолжительность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организованной образовательной деятельности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800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Самостоятельная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деятельность, игра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752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Подготовка к прогулке,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прогулка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70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Обед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373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Сон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046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65575" algn="l"/>
                        </a:tabLs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Полдник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47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65575" algn="l"/>
                        </a:tabLs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Организация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совместной игровой деятельности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самостоятельная</a:t>
                      </a: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деятельность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Дополнительное образование, досуги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102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Подготовка к прогулке,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прогулка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05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Уход детей домой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210">
                <a:tc rowSpan="3" gridSpan="2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подсчет времени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занятия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 прогулку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игру и самостоятельную</a:t>
                      </a: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деятельность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(без учета времени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прогулке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20" y="6225381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18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5" y="5952257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04664"/>
            <a:ext cx="8928992" cy="6120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 группе,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 соответствии с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ООП ДО, реализуется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трехчастная модель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образовательного процесса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8914226"/>
              </p:ext>
            </p:extLst>
          </p:nvPr>
        </p:nvGraphicFramePr>
        <p:xfrm>
          <a:off x="251521" y="1628800"/>
          <a:ext cx="8640959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3790"/>
                <a:gridCol w="1713790"/>
                <a:gridCol w="1639279"/>
                <a:gridCol w="1788302"/>
                <a:gridCol w="1785798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 взрослого и ребенка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деятельность детей</a:t>
                      </a:r>
                      <a:endParaRPr lang="ru-RU" sz="1400" b="1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Взаимодействие с семьей</a:t>
                      </a:r>
                      <a:endParaRPr lang="ru-RU" sz="1400" b="1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Занятия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(организованная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образовательная деятельность)</a:t>
                      </a:r>
                      <a:endParaRPr lang="ru-RU" sz="1400" b="1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Образовательная деятельность в ходе режимных моментов</a:t>
                      </a:r>
                      <a:endParaRPr lang="ru-RU" sz="1400" b="1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Индивидуальная работа с детьми</a:t>
                      </a:r>
                      <a:endParaRPr lang="ru-RU" sz="1400" b="1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Детские виды деятельности </a:t>
                      </a: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 использованием разнообразных форм и методов работы</a:t>
                      </a: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Предметы, объекты окружающего мира, стимулирующие игровую, двигательную, познавательную, исследовательскую, изобразительную, музыкальную и коммуникативную активность детей.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Психолого-педагогическое просвещение.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Сотрудничество.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Непосредственное вовлечение родителей в образовательную деятельность, в том числе посредством создания совместных образовательных проектов. </a:t>
                      </a:r>
                      <a:endParaRPr lang="ru-RU" sz="1400" b="1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00" y="981617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58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Образовательная деятельность строится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на использовании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личностно-ориентированных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технологий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, направленных на партнерство, сотрудничество, сотворчество педагога и ребенка.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7785984"/>
              </p:ext>
            </p:extLst>
          </p:nvPr>
        </p:nvGraphicFramePr>
        <p:xfrm>
          <a:off x="0" y="908720"/>
          <a:ext cx="9144000" cy="58213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220072"/>
                <a:gridCol w="3923928"/>
              </a:tblGrid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взросло-детская деятельность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(индивидуальная, подгрупповая и групповая формы организации образовательной работы с воспитанниками)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Свободная деятельность воспитанников в условиях созданной педагогами, в том числе совместно с детьми, разнообразной, гибко меняющейся предметно-развивающей образовательной среды.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Мотивированная педагогом деятельность воспитанников, направленная на решение задач, связанных с интересами других людей (помощь в быту, создание подарка и др.)</a:t>
                      </a:r>
                      <a:endParaRPr lang="ru-RU" sz="1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616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субъектная (партнерская, равноправная) позиция взрослого и ребенка (не «над», а рядом, вместе);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диалогическое (а не монологическое) общение взрослого с детьми;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партнерская форма организации образовательной деятельности (возможность свободного размещения, перемещения, общения детей и др.);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продуктивное взаимодействие (сотрудничество, со-творчество, «созидание продукта») ребенка со взрослыми и сверстниками;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взрослый участвует в выполнении определенной части работы; больше «координатор»</a:t>
                      </a:r>
                      <a:r>
                        <a:rPr lang="ru-RU" sz="1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  организации детских открытий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 чем непосредственный источник информации.</a:t>
                      </a:r>
                      <a:endParaRPr lang="ru-RU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обеспечивает выбор каждым ребенком деятельности по интересам;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позволяет ему взаимодействовать со сверстниками или действовать индивидуально;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содержит в себе проблемные ситуации и направлена на самостоятельное решение ребенком разнообразных задач;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позволяет на уровне самостоятельности освоить (закрепить, апробировать) материал, изучаемый в совместной деятельности со взрослым.</a:t>
                      </a:r>
                      <a:endParaRPr lang="ru-RU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94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Максимально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допустимый объем образовательной нагрузки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 группе  соответствует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санитарно-эпидемиологическим правилам 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нормативам. (сколько?)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 соответствии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 СанПиН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разработано расписание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организованной образовательной деятельности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(или занятий; занятие как «занимательное дело», «продуктивная деятельность»), проводимой педагогами с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детьми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(при работе по пятидневной неделе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), включая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реализацию дополнительных образовательных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программ.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Занятия физкультурно-оздоровительного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 эстетического цикла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занимают не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менее 50% общего времени, отведенного на непосредственно образовательную деятельность.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7791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480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220053"/>
              </p:ext>
            </p:extLst>
          </p:nvPr>
        </p:nvGraphicFramePr>
        <p:xfrm>
          <a:off x="254151" y="188641"/>
          <a:ext cx="8566322" cy="6473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3161"/>
                <a:gridCol w="4283161"/>
              </a:tblGrid>
              <a:tr h="8110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занятий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(организованной образовательной деятельности)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9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воспитателя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ребенка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92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проблемной ситуации.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Возникновение состояния «ХОЧУ».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08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Совместное определение проблем, выдвижение гипотез по их решению, обсуждение и составление плана деятельности.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08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</a:t>
                      </a:r>
                      <a:r>
                        <a:rPr lang="ru-RU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самостоятельного поиска.</a:t>
                      </a:r>
                      <a:endParaRPr lang="ru-RU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Самостоятельный поиск.</a:t>
                      </a:r>
                      <a:endParaRPr lang="ru-RU" b="1" i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92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Совместное обсуждение итогов, выдвижение новых проблем.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08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новых целей.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Возникновение интереса к предстоящей новой деятельности.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9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Взаимодействие, со-</a:t>
                      </a:r>
                      <a:r>
                        <a:rPr lang="ru-RU" sz="1800" b="1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трудничество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со-творчество !!!</a:t>
                      </a:r>
                      <a:endParaRPr lang="ru-RU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85" y="270720"/>
            <a:ext cx="433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62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123119"/>
            <a:ext cx="9144000" cy="136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29" tIns="38088" rIns="899829" bIns="0"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Модель организации </a:t>
            </a:r>
            <a:r>
              <a:rPr lang="ru-RU" alt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воспитательно</a:t>
            </a: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-образовательного процесса в детском саду на день</a:t>
            </a:r>
          </a:p>
          <a:p>
            <a:pPr algn="ctr" eaLnBrk="0" hangingPunct="0">
              <a:tabLst>
                <a:tab pos="228600" algn="l"/>
              </a:tabLst>
              <a:defRPr/>
            </a:pP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Младший дошкольный возраст</a:t>
            </a:r>
            <a:endParaRPr lang="ru-RU" altLang="ru-RU" sz="20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r>
              <a:rPr lang="ru-RU" altLang="ru-RU" sz="1200" b="1" dirty="0">
                <a:latin typeface="+mn-lt"/>
                <a:cs typeface="Times New Roman" pitchFamily="18" charset="0"/>
              </a:rPr>
              <a:t/>
            </a:r>
            <a:br>
              <a:rPr lang="ru-RU" altLang="ru-RU" sz="1200" b="1" dirty="0">
                <a:latin typeface="+mn-lt"/>
                <a:cs typeface="Times New Roman" pitchFamily="18" charset="0"/>
              </a:rPr>
            </a:br>
            <a:endParaRPr lang="ru-RU" altLang="ru-RU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016537"/>
              </p:ext>
            </p:extLst>
          </p:nvPr>
        </p:nvGraphicFramePr>
        <p:xfrm>
          <a:off x="0" y="1214438"/>
          <a:ext cx="9144000" cy="509108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35696"/>
                <a:gridCol w="4260304"/>
                <a:gridCol w="3048000"/>
              </a:tblGrid>
              <a:tr h="617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Линии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развития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ребенка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1-ая половина дня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2-ая половина дня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674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5575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Физическое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5575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развитие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5575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оздоровление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Приём детей на воздухе в теплое время года.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Утренняя гимнастика (подвижные игры, игровые сюжеты).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Гигиенические процедуры (обширное умывание…).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Закаливание в повседневной жизни (облегченная одежда в группе, одежда по сезону на прогулке; обширное умывание, воздушные ванны).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Физкультминутки на занятиях.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Физкультурные занятия.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Двигательная активность на прогулке…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Бодрящая гимнастика после сна.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Закаливание (воздушные ванны, ходьба босиком).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Ритмическая гимнастика.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Физкультурные досуги, игры и развлечения.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Самостоятельная двигательная деятельность.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Прогулка (индивидуальная работа по развитию движений)…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579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Познавательное развитие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Занятие (или ООД).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Дидактические и развивающие  интеллектуальные  игры.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Беседы.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Целевые прогулки.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Наблюдения, игры- экспериментирования…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Дидактические и развивающие  интеллектуальные  игры.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Досуги.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Monotype Sorts" charset="2"/>
                        <a:buChar char=""/>
                        <a:tabLst>
                          <a:tab pos="228600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Индивидуальная работа…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F9A25-CFF8-4335-9166-209C680BC4B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0708"/>
            <a:ext cx="433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3813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(Таким образом можно прописать и другие  ОО)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1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000" y="375655"/>
            <a:ext cx="8229600" cy="7735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3.2. </a:t>
            </a: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образовательного 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процесса</a:t>
            </a: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user\Мои документы\Мои рисунки\Организатор клипов (Microsoft)\j04338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72" y="60258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323528" y="1196752"/>
            <a:ext cx="8496944" cy="54006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Материально-техническое обеспечение образовательного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процесса в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группе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соответствуют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государственным и местным требованиям 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нормам.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Образовательный процесс в группе организуется в соответствии с: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санитарно-эпидемиологическими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правилами и нормативами;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правилами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пожарной безопасности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ребованиями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, предъявляемыми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 средствам обучения и воспитания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детей дошкольного возраста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учет возраста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индивидуальных особенностей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развития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детей);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требованиями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к оснащенности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помещений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развивающей предметно-пространственной средой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требованиями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 материально-техническому обеспечению программы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(учебно-методический комплект, оборудование, оснащение (предметы).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4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1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alt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alt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Особенности </a:t>
            </a:r>
            <a:r>
              <a:rPr lang="ru-RU" alt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организации развивающей предметно-пространственной среды.</a:t>
            </a:r>
            <a:br>
              <a:rPr lang="ru-RU" alt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37" y="29955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80728"/>
            <a:ext cx="8928992" cy="5760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Развивающая предметно-пространственная среда обеспечивает: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максимальную реализацию образовательного потенциала пространства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Группы.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материалов, оборудования и инвентаря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для развития детей дошкольного возраста в соответствии с особенностями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данного возрастного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этапа, охраны и укрепления их здоровья, учета особенностей детей.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Педагоги самостоятельно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определяют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средства обучения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Развивающая предметно-пространственная среда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обеспечивает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реализацию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образовательной программы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;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необходимые условия для коррекции </a:t>
            </a:r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недостатков речевых нарушений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воспитанников </a:t>
            </a:r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 ФФН и ОНР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учет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национально-культурных, климатических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условий, в которых осуществляется образовательная деятельность;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развитие, стимулирование различных видов детской деятельности: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игровой, познавательной, исследовательской активности, экспериментирования с доступными детям материалами, творческой активности всех воспитанников.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0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Организатор клипов (Microsoft)\j04338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72" y="60258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323528" y="116632"/>
            <a:ext cx="8496944" cy="648072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Развивающая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предметно-пространственная среда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обеспечивает возможность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общения и совместной деятельности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детей,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детей и взрослых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двигательной активности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детей,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возможности для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уединения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Развивающая предметно-пространственная среда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отражает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содержание образовательных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областей: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социально-коммуникативное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развитие;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познавательное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развитие;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речевое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развитие;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художественно-эстетическое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развитие;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физическое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развитие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Развивающая предметно-пространственная среда в группах строится с учетом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комплексно-тематического принципа построения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воспитательно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-образовательного процесса,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является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подвижной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(в ней отражается тема проживания) и включает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сотворчество воспитателя с детьми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 оформлении группы.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5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99"/>
            <a:ext cx="8229600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Функциональное использование и оснащение помещений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ДОО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24744"/>
            <a:ext cx="8784976" cy="5544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1422067"/>
              </p:ext>
            </p:extLst>
          </p:nvPr>
        </p:nvGraphicFramePr>
        <p:xfrm>
          <a:off x="179512" y="1147704"/>
          <a:ext cx="8784976" cy="53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2558"/>
                <a:gridCol w="6532418"/>
              </a:tblGrid>
              <a:tr h="967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Вид помещения/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функциональное назначение 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Оснащение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76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Групповые комнаты: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организация совместной образовательной деятельности с детьми;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самостоятельная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детская деятельность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800" b="1" i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речевой активности.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игры (ранний возраст)/Центр творческих игр (дошкольный возраст).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сенсорного развития (ранний возраст)/ Центр логико-математического развития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(дошкольный возраст).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природы и экспериментирования.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изобразительной деятельности (ранний возраст)/ Центр изобразительного творчества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(дошкольный возраст).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строительных игр (ранний возраст)/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Центр строительно-конструктивных игр (дошкольный возраст).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музыкальной деятельности.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Центр двигательной активности.</a:t>
                      </a:r>
                      <a:endParaRPr lang="ru-RU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2446">
                <a:tc gridSpan="2"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P.S.</a:t>
                      </a:r>
                      <a:r>
                        <a:rPr lang="ru-RU" sz="18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Таким образом дать характеристику другим функциональным помещениям</a:t>
                      </a:r>
                    </a:p>
                    <a:p>
                      <a:pPr lvl="0"/>
                      <a:r>
                        <a:rPr lang="ru-RU" sz="18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(групповая приемная, физкультурный и музыкальный залы, методический кабинет, библиотека, кабинет учителя-логопеда и т.д.)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0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Рабочая программа –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документ?...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764704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программа педагога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обязательным педагогическим документом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Разработчиками рабочей программы являются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 образовательной организации: воспитатель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руководитель, инструктор по физической культуре, педагог-психолог, учителя - логопеды, учителя-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дефектологи и другие категории педагогов образовательной организации.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1414385" cy="1697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3" y="2852936"/>
            <a:ext cx="1256277" cy="1507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292494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Рабочая программа </a:t>
            </a:r>
            <a:r>
              <a:rPr lang="ru-RU" b="1" dirty="0" smtClean="0"/>
              <a:t>- </a:t>
            </a:r>
            <a:r>
              <a:rPr lang="ru-RU" b="1" dirty="0"/>
              <a:t>документ, разрабатываемый </a:t>
            </a:r>
            <a:r>
              <a:rPr lang="ru-RU" b="1" dirty="0" smtClean="0"/>
              <a:t>в </a:t>
            </a:r>
            <a:r>
              <a:rPr lang="ru-RU" b="1" dirty="0"/>
              <a:t>целях определения объема, структуры и содержания </a:t>
            </a:r>
            <a:r>
              <a:rPr lang="ru-RU" b="1" dirty="0" smtClean="0"/>
              <a:t>образовательного </a:t>
            </a:r>
            <a:r>
              <a:rPr lang="ru-RU" b="1" dirty="0"/>
              <a:t>процесса по </a:t>
            </a:r>
            <a:r>
              <a:rPr lang="ru-RU" b="1" dirty="0" smtClean="0"/>
              <a:t>определенному направлению или в данной конкретной группе.</a:t>
            </a:r>
          </a:p>
          <a:p>
            <a:pPr algn="ctr"/>
            <a:r>
              <a:rPr lang="ru-RU" b="1" dirty="0" smtClean="0"/>
              <a:t>Цель </a:t>
            </a:r>
            <a:r>
              <a:rPr lang="ru-RU" b="1" dirty="0"/>
              <a:t>рабочей программы – планирование, организация и управление </a:t>
            </a:r>
            <a:r>
              <a:rPr lang="ru-RU" b="1" dirty="0" smtClean="0"/>
              <a:t>образовательным  процессом.</a:t>
            </a:r>
            <a:endParaRPr lang="ru-RU" b="1" dirty="0"/>
          </a:p>
          <a:p>
            <a:pPr algn="ctr"/>
            <a:endParaRPr lang="ru-RU" sz="16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6812" y="5517232"/>
            <a:ext cx="78488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Задачи</a:t>
            </a:r>
            <a:r>
              <a:rPr lang="ru-RU" dirty="0"/>
              <a:t> </a:t>
            </a:r>
            <a:r>
              <a:rPr lang="ru-RU" dirty="0" smtClean="0"/>
              <a:t>рабочей  </a:t>
            </a:r>
            <a:r>
              <a:rPr lang="ru-RU" dirty="0"/>
              <a:t>программы – определение содержания объема, методических </a:t>
            </a:r>
            <a:r>
              <a:rPr lang="ru-RU" dirty="0" smtClean="0"/>
              <a:t>подходов с </a:t>
            </a:r>
            <a:r>
              <a:rPr lang="ru-RU" dirty="0"/>
              <a:t>учетом особенностей образовательного </a:t>
            </a:r>
            <a:r>
              <a:rPr lang="ru-RU" dirty="0" smtClean="0"/>
              <a:t>процесса учреждения </a:t>
            </a:r>
            <a:r>
              <a:rPr lang="ru-RU" dirty="0"/>
              <a:t>и контингента </a:t>
            </a:r>
            <a:r>
              <a:rPr lang="ru-RU" dirty="0" smtClean="0"/>
              <a:t>воспитанников </a:t>
            </a:r>
            <a:r>
              <a:rPr lang="ru-RU" dirty="0"/>
              <a:t>в </a:t>
            </a:r>
            <a:r>
              <a:rPr lang="ru-RU" u="sng" dirty="0"/>
              <a:t>текущем учебном году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513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9" y="692696"/>
          <a:ext cx="6567129" cy="51530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17444"/>
                <a:gridCol w="1266121"/>
                <a:gridCol w="1641782"/>
                <a:gridCol w="1641782"/>
              </a:tblGrid>
              <a:tr h="79208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j-lt"/>
                          <a:ea typeface="+mj-ea"/>
                          <a:cs typeface="+mj-cs"/>
                        </a:rPr>
                        <a:t>Обеспеченность образовательного процесса ТСО</a:t>
                      </a:r>
                      <a:endParaRPr lang="ru-RU" sz="2800" b="1" kern="120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8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Технические средства ГБДОО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Группа…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логопеда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Игротека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038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Телевизор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8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Мультимедийный проектор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8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Интерактивная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доска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8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Интерактивный стол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8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Музыкальный центр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8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Ноутбук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372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51" y="116632"/>
            <a:ext cx="8494822" cy="92211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altLang="ru-RU" sz="2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altLang="ru-RU" sz="2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altLang="ru-RU" sz="2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Обеспеченность методическими материалами и средствами обучения и воспитания. </a:t>
            </a:r>
            <a:r>
              <a:rPr lang="ru-RU" altLang="ru-RU" b="1" kern="1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b="1" kern="12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563589"/>
            <a:ext cx="3240360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. Примерная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534979"/>
            <a:ext cx="3240360" cy="9001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2. Парциальные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образовательные программы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667734" y="4401108"/>
            <a:ext cx="432048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651" y="4869160"/>
            <a:ext cx="3240360" cy="17298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Методический комплекс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60" y="4901271"/>
            <a:ext cx="483536" cy="6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2159963"/>
              </p:ext>
            </p:extLst>
          </p:nvPr>
        </p:nvGraphicFramePr>
        <p:xfrm>
          <a:off x="4139952" y="3624789"/>
          <a:ext cx="4824538" cy="111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2269"/>
                <a:gridCol w="2412269"/>
              </a:tblGrid>
              <a:tr h="519223">
                <a:tc>
                  <a:txBody>
                    <a:bodyPr/>
                    <a:lstStyle/>
                    <a:p>
                      <a:r>
                        <a:rPr lang="ru-RU" dirty="0" smtClean="0"/>
                        <a:t>1. Парциальная</a:t>
                      </a:r>
                      <a:r>
                        <a:rPr lang="ru-RU" baseline="0" dirty="0" smtClean="0"/>
                        <a:t> программа «…»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Парциальная</a:t>
                      </a:r>
                      <a:r>
                        <a:rPr lang="ru-RU" baseline="0" dirty="0" smtClean="0"/>
                        <a:t> программа «…»</a:t>
                      </a:r>
                      <a:endParaRPr lang="ru-RU" dirty="0" smtClean="0"/>
                    </a:p>
                  </a:txBody>
                  <a:tcPr/>
                </a:tc>
              </a:tr>
              <a:tr h="4731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МК к ОП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МК к ОП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Загнутый угол 13"/>
          <p:cNvSpPr/>
          <p:nvPr/>
        </p:nvSpPr>
        <p:spPr>
          <a:xfrm>
            <a:off x="325651" y="1196752"/>
            <a:ext cx="8494821" cy="108012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Реализация основной образовательной программы дошкольного образования обеспечивается следующим методическим комплексом (МК):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24" y="1736812"/>
            <a:ext cx="467819" cy="46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3345" y="4901271"/>
            <a:ext cx="3240360" cy="1697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3. Адаптированная образовательная программа дошкольного образования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18350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05678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77048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итоге: Рабочие программы должны </a:t>
            </a:r>
            <a:r>
              <a:rPr lang="ru-RU" b="1" dirty="0">
                <a:solidFill>
                  <a:srgbClr val="FF0000"/>
                </a:solidFill>
              </a:rPr>
              <a:t>обеспечивать достижение планируемых результатов освоения основной образовательной программы </a:t>
            </a:r>
            <a:r>
              <a:rPr lang="ru-RU" b="1" dirty="0" smtClean="0">
                <a:solidFill>
                  <a:srgbClr val="FF0000"/>
                </a:solidFill>
              </a:rPr>
              <a:t>дошкольного учреждения </a:t>
            </a:r>
            <a:r>
              <a:rPr lang="ru-RU" b="1" dirty="0">
                <a:solidFill>
                  <a:srgbClr val="FF0000"/>
                </a:solidFill>
              </a:rPr>
              <a:t>с учетом требований федерального государственного образовательного стандарта.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64605"/>
            <a:ext cx="2160240" cy="3273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88164"/>
            <a:ext cx="1728192" cy="207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0711"/>
            <a:ext cx="1728192" cy="20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люс 4"/>
          <p:cNvSpPr/>
          <p:nvPr/>
        </p:nvSpPr>
        <p:spPr>
          <a:xfrm>
            <a:off x="2339752" y="3179262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4996834" y="316899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4" y="404664"/>
            <a:ext cx="955407" cy="1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2296" y="260648"/>
            <a:ext cx="7830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Основная общеобразовательная программа </a:t>
            </a:r>
            <a:r>
              <a:rPr lang="ru-RU" dirty="0"/>
              <a:t>составляется на основе </a:t>
            </a:r>
            <a:r>
              <a:rPr lang="ru-RU" dirty="0" smtClean="0"/>
              <a:t>требований </a:t>
            </a:r>
            <a:r>
              <a:rPr lang="ru-RU" dirty="0"/>
              <a:t>к результатам </a:t>
            </a:r>
            <a:r>
              <a:rPr lang="ru-RU" dirty="0" smtClean="0"/>
              <a:t>образования </a:t>
            </a:r>
            <a:r>
              <a:rPr lang="ru-RU" dirty="0"/>
              <a:t>представленных в федеральном государственном образовательном стандарте </a:t>
            </a:r>
            <a:r>
              <a:rPr lang="ru-RU" dirty="0" smtClean="0"/>
              <a:t>образования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49812" y="2081521"/>
            <a:ext cx="2216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федерального </a:t>
            </a:r>
            <a:r>
              <a:rPr lang="ru-RU" sz="1600" dirty="0"/>
              <a:t>государственного образовательного </a:t>
            </a:r>
            <a:r>
              <a:rPr lang="ru-RU" sz="1600" dirty="0" smtClean="0"/>
              <a:t>стандарта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49813" y="3172167"/>
            <a:ext cx="2278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Основной общеобразовательной программы ДОУ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87310" y="2393585"/>
            <a:ext cx="2940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Разработка рабочей </a:t>
            </a:r>
            <a:r>
              <a:rPr lang="ru-RU" dirty="0" smtClean="0">
                <a:solidFill>
                  <a:srgbClr val="FF0000"/>
                </a:solidFill>
              </a:rPr>
              <a:t>программы </a:t>
            </a:r>
            <a:r>
              <a:rPr lang="ru-RU" dirty="0" smtClean="0"/>
              <a:t>осуществляется педагогом на основе: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8" y="2255974"/>
            <a:ext cx="1115857" cy="133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852555" y="2620130"/>
            <a:ext cx="779593" cy="304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506">
            <a:off x="4833570" y="3296928"/>
            <a:ext cx="817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1880" y="4077072"/>
            <a:ext cx="54006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Разрабатывается</a:t>
            </a:r>
            <a:r>
              <a:rPr lang="ru-RU" b="1" dirty="0" smtClean="0"/>
              <a:t> – рабочей группой, конкретным специалистом учреждения (муз. руководитель, логопед, руковод. </a:t>
            </a:r>
            <a:r>
              <a:rPr lang="ru-RU" b="1" dirty="0"/>
              <a:t>ф</a:t>
            </a:r>
            <a:r>
              <a:rPr lang="ru-RU" b="1" dirty="0" smtClean="0"/>
              <a:t>изического воспитания и т.д.)</a:t>
            </a:r>
          </a:p>
          <a:p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Принимается</a:t>
            </a:r>
            <a:r>
              <a:rPr lang="ru-RU" b="1" dirty="0" smtClean="0"/>
              <a:t> на заседании органа самоуправления ДОУ в соответствии с Уставом.</a:t>
            </a:r>
          </a:p>
          <a:p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Утверждается</a:t>
            </a:r>
            <a:r>
              <a:rPr lang="ru-RU" b="1" dirty="0" smtClean="0"/>
              <a:t> приказом руководителя ДОУ.</a:t>
            </a:r>
          </a:p>
        </p:txBody>
      </p:sp>
      <p:pic>
        <p:nvPicPr>
          <p:cNvPr id="4102" name="Picture 6" descr="H:\DCIM\100KZ650\100_2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8" y="4233051"/>
            <a:ext cx="3025462" cy="2273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40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624567"/>
            <a:ext cx="6420360" cy="8033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875"/>
            <a:ext cx="1427163" cy="143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48680"/>
            <a:ext cx="7200800" cy="5816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реализации единого подхода к разработке и оформлению рабочей программы в образовательной организации целесообразно разработать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о рабочей программе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(Приложение № 1)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обсудить его на заседании коллегиального органа образовательной организации.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 устанавливает сроки, на которые разрабатываются рабочие программы педагогов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вопрос отражается в Положение.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Рабочие программы педагогов, разработанные и оформленные в соответствии с утвержденным Положением, рассматриваются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ежегодно (в начале    учебного    года)	коллегиальным    органом     образовательной организации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4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1287" y="52909"/>
            <a:ext cx="6655049" cy="6340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Возможны ли изменения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дополнения?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8518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547663" y="686991"/>
            <a:ext cx="7355579" cy="216024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вносить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изменения и дополнения в рабочие программы,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рассмотрев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на заседании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самоуправления.По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итогам рассмотрения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оформляется протокол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Орган самоуправления принимает решение «рекомендовать к использованию»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«принять»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последующем издании приказа образовательного учреждения об утверждении рабочих программ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4" y="906215"/>
            <a:ext cx="1143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1342402" y="3946205"/>
            <a:ext cx="7560840" cy="2436262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рабочей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(специалист, педагог)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самостоятельно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перечень изучаемых тем, понятий в 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разделов,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той степенью конкретизации,  которая отвечает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требованиям образовательного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устанавливать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подачи материала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(например, с учетом структуры используемого учебно-методического комплекта).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корректировать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исходя из дидактической значимости, степени сложности усвоение материала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воспитанниками.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0754"/>
            <a:ext cx="1146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87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166" y="299623"/>
            <a:ext cx="6707088" cy="4900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Рабочая программа.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3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Титульный лист (Приложение № 2).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	Целевой раздел (пояснительная записка; целевые ориентиры освоения воспитанниками образовательной программы).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 Содержательный раздел (содержание образовательной работы, перспективное тематическое (комплексно-тематическое) планирование, модель организации образовательного процесса, формы работы и др.).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	Организационный раздел (условия реализации образовательной программы дошкольного образования ).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94534"/>
            <a:ext cx="705678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государственным образовательным стандартом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программы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разрабатываются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требований к результатам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освоения основной образовательной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ДОУ,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учетом основных направлений программы, включенных в структуру основной образовательной программы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004"/>
            <a:ext cx="1440160" cy="173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41840"/>
            <a:ext cx="1022590" cy="1247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6639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620" y="476672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Целевой раздел рабочей программы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ояснительная записка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включает: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-Цели, задачи, решаемые при реализации рабочей программы с учетом образовательной организации и группы;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и подходы  к формированию рабочей программы;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психолого-педагогическая характеристика особенностей психофизиологического развития детей группы;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нормативно-правовые документы или программно-методические материалы, на основании которых разработана данная рабочая программа.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реализации рабочей программы;</a:t>
            </a:r>
          </a:p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освоения воспитанниками образовательной программы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определяются в соответствии с реализуемой образовательной программой дошкольного образования (реализуемым этапом), возрастом детей, индивидуальными особенностями и возможностями каждого воспитанника.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5" y="476672"/>
            <a:ext cx="1300609" cy="15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0" y="2323331"/>
            <a:ext cx="14446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50815"/>
            <a:ext cx="2695488" cy="190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746346" cy="190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3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620" y="18864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рабочей программы включает: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5" y="476672"/>
            <a:ext cx="1300609" cy="15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0" y="2323331"/>
            <a:ext cx="14446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548680"/>
            <a:ext cx="66247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Комплексно-тематическое планирование по пяти образовательным областям (на учебный год, в т.ч. с учетом деятельности образовательной организации в летний период):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группах компенсирующей и комбинированной направленности включается содержание коррекционной работы, предусмотренное адаптированной образовательной программой для воспитанников с ОВЗ, которое основывается на рекомендациях специалистов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консилиума образовательной организации.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взаимодействия с родителями (законными представителями) воспитанников.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2411</Words>
  <Application>Microsoft Office PowerPoint</Application>
  <PresentationFormat>Экран (4:3)</PresentationFormat>
  <Paragraphs>379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Методические рекомендации по составлению рабочих программ педагогов образовательных организаций, реализующих образовательные программы дошкольного образования  ИМЦ  Красногвардейского района 2015</vt:lpstr>
      <vt:lpstr>Слайд 2</vt:lpstr>
      <vt:lpstr>Рабочая программа – документ?...</vt:lpstr>
      <vt:lpstr>Слайд 4</vt:lpstr>
      <vt:lpstr> </vt:lpstr>
      <vt:lpstr>Возможны ли изменения и дополнения?</vt:lpstr>
      <vt:lpstr>Рабочая программа. Структура </vt:lpstr>
      <vt:lpstr>Слайд 8</vt:lpstr>
      <vt:lpstr>Слайд 9</vt:lpstr>
      <vt:lpstr>Слайд 10</vt:lpstr>
      <vt:lpstr>Организационный раздел рабочей программы</vt:lpstr>
      <vt:lpstr>Слайд 12</vt:lpstr>
      <vt:lpstr>Титульный лист</vt:lpstr>
      <vt:lpstr>Приложение № 3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Образовательная деятельность строится на использовании  личностно-ориентированных технологий, направленных на партнерство, сотрудничество, сотворчество педагога и ребенка. </vt:lpstr>
      <vt:lpstr>Слайд 23</vt:lpstr>
      <vt:lpstr>Слайд 24</vt:lpstr>
      <vt:lpstr>Слайд 25</vt:lpstr>
      <vt:lpstr> 3.2. Материально-техническое обеспечение образовательного процесса  </vt:lpstr>
      <vt:lpstr>   Особенности организации развивающей предметно-пространственной среды.  </vt:lpstr>
      <vt:lpstr>Слайд 28</vt:lpstr>
      <vt:lpstr>Слайд 29</vt:lpstr>
      <vt:lpstr>Слайд 30</vt:lpstr>
      <vt:lpstr>  Обеспеченность методическими материалами и средствами обучения и воспитания. 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разработке рабочих программ к основным  общеобразовательным программам. Требования к структуре, содержанию, оформлению. </dc:title>
  <dc:creator>Лена</dc:creator>
  <cp:lastModifiedBy>НМЦ</cp:lastModifiedBy>
  <cp:revision>38</cp:revision>
  <dcterms:created xsi:type="dcterms:W3CDTF">2014-01-16T23:35:45Z</dcterms:created>
  <dcterms:modified xsi:type="dcterms:W3CDTF">2015-01-22T13:28:11Z</dcterms:modified>
</cp:coreProperties>
</file>