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364" r:id="rId4"/>
    <p:sldId id="365" r:id="rId5"/>
    <p:sldId id="286" r:id="rId6"/>
    <p:sldId id="287" r:id="rId7"/>
    <p:sldId id="366" r:id="rId8"/>
    <p:sldId id="367" r:id="rId9"/>
    <p:sldId id="288" r:id="rId10"/>
    <p:sldId id="368" r:id="rId11"/>
    <p:sldId id="3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9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2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8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12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7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89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13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6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6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41689"/>
            <a:ext cx="9534258" cy="104592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Лекция 5. Готовность к </a:t>
            </a:r>
            <a:r>
              <a:rPr lang="ru-RU" sz="4800" b="1" dirty="0" smtClean="0"/>
              <a:t>школе. Эмоциональная, социальная, коммуникативная готовность 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Материалы лекции подготовила преподаватель ГБУ ДПО ИМЦ Красногвардейского района Санкт-Петербурга</a:t>
            </a:r>
          </a:p>
          <a:p>
            <a:pPr algn="r"/>
            <a:r>
              <a:rPr lang="ru-RU" dirty="0" err="1" smtClean="0"/>
              <a:t>к.п.н</a:t>
            </a:r>
            <a:r>
              <a:rPr lang="ru-RU" dirty="0" smtClean="0"/>
              <a:t>. А.В. Туркина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233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338" y="187321"/>
            <a:ext cx="1200114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Диагностика коммуникативных способностей ребенка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Методика 1.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, serif"/>
              </a:rPr>
              <a:t/>
            </a:r>
            <a:br>
              <a:rPr lang="ru-RU" b="0" i="1" dirty="0" smtClean="0">
                <a:solidFill>
                  <a:srgbClr val="000000"/>
                </a:solidFill>
                <a:effectLst/>
                <a:latin typeface="Times New Roman, serif"/>
              </a:rPr>
            </a:br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Цели: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определение уровня развития коммуникативных способностей (понимание ребенком задач, предъявляемых взрослым в различных ситуациях взаимодействия).</a:t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</a:br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Текст задания: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Сейчас мы будем рассматривать картинки, на которых нарисованы дети и взрослые. Тебе нужно очень внимательно выслушать то, что я буду говорить, выбрать картинку, на которой изображен правильный ответ и поставить крестик в кружочке рядом с ней. Ты должен работать самостоятельно. Вслух ничего говорить не нужно.</a:t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</a:br>
            <a: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  <a:t/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Open Sans"/>
              </a:rPr>
            </a:b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Задание 1.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На какой картинке изображено, что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все дети хотят заниматься? Поставь в кружочке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рядом с ней крестик.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pic>
        <p:nvPicPr>
          <p:cNvPr id="90119" name="Picture 7" descr="hello_html_m430282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433" y="2412154"/>
            <a:ext cx="238125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21" name="Picture 9" descr="hello_html_780c66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354" y="2412154"/>
            <a:ext cx="23812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45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94946" y="75828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Задание 2.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На какой картинке изображено, что всем детям нравится играть вместе?</a:t>
            </a:r>
            <a:endParaRPr lang="ru-RU" dirty="0"/>
          </a:p>
        </p:txBody>
      </p:sp>
      <p:pic>
        <p:nvPicPr>
          <p:cNvPr id="98311" name="Picture 7" descr="hello_html_78765d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760" y="468923"/>
            <a:ext cx="238125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6685" y="353657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Методика 3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/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</a:br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Цель: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выявление уровня развития коммуникативных способностей (представление ребенка о способах выражения своего отношения к сверстнику).</a:t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</a:br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Текст задания: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Посмотри, что происходит на верхней картинке. Теперь рассмотри нижние картинки.</a:t>
            </a:r>
            <a:endParaRPr lang="ru-RU" dirty="0"/>
          </a:p>
        </p:txBody>
      </p:sp>
      <p:pic>
        <p:nvPicPr>
          <p:cNvPr id="98313" name="Picture 9" descr="hello_html_6349c7a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168" y="3352800"/>
            <a:ext cx="23812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46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cf2.ppt-online.org/files2/slide/m/MjPuUtImNXbT28d5x4OYoy3GcAHFCnL6gl0SK9kJW/slide-2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8" t="1081" r="12349"/>
          <a:stretch/>
        </p:blipFill>
        <p:spPr bwMode="auto">
          <a:xfrm>
            <a:off x="2250831" y="410308"/>
            <a:ext cx="6916615" cy="634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00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099" y="655037"/>
            <a:ext cx="118359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1. Проективная методика «Рисунок школы»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цель определение эмоционального отношения ребенка к школе и уровня школьной тревожности.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Ребенку предложили нарисовать школу, после чего проводится уточняющая беседа. При обработке рисунков ставятся баллы (от 0 до 2) за цветовую гамму, сюжет, особенности прорисовки линий. Баллы суммировались, после чего определили эмоциональное отношение к школе: соответственно благополучное, тревожное, негативное (страх перед школой).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2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. 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Проективная методика «Несуществующее животное»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Цель - изучения состояния эмоциональной сферы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, serif"/>
              </a:rPr>
              <a:t>ребенка,выявление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 наличия агрессии, ее  направленности и интенсивности было проведено исследование.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Ребенку предлагают нарисовать животное, которого нет в реальности. После окончания рисования ребенка спрашивают: «Как зовут это животное? С кем оно живет? С кем дружит? Чем питается?» Ответы детей фиксируются.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При интерпретации рисунка выделяли следующие аспекты: особенности самооценки и уровня притязаний; уровень тревожности, уверенности в себе; эмоциональная напряженность, агрессивность и т.п.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49949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099" y="429273"/>
            <a:ext cx="118273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 startAt="3"/>
            </a:pPr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Методика «Веселый – грустный»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Методика проводилась с целью оценки эмоционального отношения к предстоящему процессу обучения в школе.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Ребенку предоставили ряд рисунков, изображены дети в различных ситуациях, связанных со школой, учением и просили описать, какое, по его мнению, должно быть выражение лица у детей на картинках - веселое или грустное, и объяснить, почему. Ответы, в которых описывается веселый или серьезный ребенок, отражают позитивную настроенность и оцениваются как эмоциональное благополучие. Ответы, в которых описывается ребенок как грустный, т.к. его ругают или обижают, считают эмоционально неблагополучными, тревожными. Если ребенок дает 5-6 «тревожных» ответов, то это свидетельствует о том, что он «болезненно» относится к предстоящему поступлению в школу, для него этот этап жизни связан с сильными эмоциональными переживаниями.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4.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Проведение изучения эмоциональных проявлений детей при 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разыгрывании сюжетных сценок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было осуществлено с целью определения выразительности и богатства экспрессивно-мимических средств общения и о развитости умения сопереживать другим людям.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Данное исследование состояло из двух серий: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, serif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первая серия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, serif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заключалась в разыгрывании детьми перед группой сценку, после чего экспериментатор спрашивал у ребят, что чувствуют персонажи этой сценки. Вторая серия заключалась в том, что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, serif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экспериментатор описывал ситуацию и предлагал ее изобразить.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946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cf2.ppt-online.org/files2/slide/m/MjPuUtImNXbT28d5x4OYoy3GcAHFCnL6gl0SK9kJW/slide-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631" y="120459"/>
            <a:ext cx="8593015" cy="643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86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cf2.ppt-online.org/files2/slide/m/MjPuUtImNXbT28d5x4OYoy3GcAHFCnL6gl0SK9kJW/slide-2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0" r="14277"/>
          <a:stretch/>
        </p:blipFill>
        <p:spPr bwMode="auto">
          <a:xfrm>
            <a:off x="2110153" y="0"/>
            <a:ext cx="7455877" cy="685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2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6393" y="474345"/>
            <a:ext cx="1032331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Методика «Раскрась рукавички» </a:t>
            </a:r>
            <a:r>
              <a:rPr lang="ru-RU" b="1" dirty="0" err="1" smtClean="0"/>
              <a:t>Цукерман</a:t>
            </a:r>
            <a:r>
              <a:rPr lang="ru-RU" b="1" dirty="0" smtClean="0"/>
              <a:t> Г. А. </a:t>
            </a:r>
          </a:p>
          <a:p>
            <a:r>
              <a:rPr lang="ru-RU" dirty="0" smtClean="0"/>
              <a:t>Цель: Диагностика умения работать в паре.</a:t>
            </a:r>
          </a:p>
          <a:p>
            <a:r>
              <a:rPr lang="ru-RU" dirty="0" smtClean="0"/>
              <a:t> Оборудование: Контурные парные изображения (рукавички, носочки) идентичные наборы цветных карандашей. </a:t>
            </a:r>
          </a:p>
          <a:p>
            <a:r>
              <a:rPr lang="ru-RU" dirty="0" smtClean="0"/>
              <a:t>Ход работы: Дети рассаживаются по парам. Каждому ребенку выдается одна рукавичка и набор цветных карандашей (набор карандашей одинаковый). </a:t>
            </a:r>
          </a:p>
          <a:p>
            <a:r>
              <a:rPr lang="ru-RU" dirty="0" smtClean="0"/>
              <a:t>Детей просят украсить и раскрасить эту рукавичку так, чтобы у них с соседом получилась пара рукавичек, и они были одинаковыми. </a:t>
            </a:r>
          </a:p>
          <a:p>
            <a:r>
              <a:rPr lang="ru-RU" dirty="0" smtClean="0"/>
              <a:t>Ребятам говорят о том, что вначале надо обговорить в паре, как украсить рукавичку, а потом приступать к рисованию. </a:t>
            </a:r>
          </a:p>
          <a:p>
            <a:endParaRPr lang="ru-RU" dirty="0" smtClean="0"/>
          </a:p>
          <a:p>
            <a:r>
              <a:rPr lang="ru-RU" dirty="0" smtClean="0"/>
              <a:t>Анализ взаимодействия детей происходит по следующим критериям: </a:t>
            </a:r>
          </a:p>
          <a:p>
            <a:r>
              <a:rPr lang="ru-RU" dirty="0" smtClean="0"/>
              <a:t>• Могут ли дети договариваться, пришли ли к общему мнению, какие средства используются для единогласного решения (уговоры, убеждение, и т.п.). </a:t>
            </a:r>
          </a:p>
          <a:p>
            <a:r>
              <a:rPr lang="ru-RU" dirty="0" smtClean="0"/>
              <a:t>• Как контролируют ход выполнения, видят ли дети отступление от их общей задумки, какую реакцию выдают, если задание выполняется не верно. </a:t>
            </a:r>
          </a:p>
          <a:p>
            <a:r>
              <a:rPr lang="ru-RU" dirty="0" smtClean="0"/>
              <a:t>• Отношение к общему результату, своему и партнера; </a:t>
            </a:r>
          </a:p>
          <a:p>
            <a:r>
              <a:rPr lang="ru-RU" dirty="0" smtClean="0"/>
              <a:t>• Помогают ли своему партнеру в процессе рисования. Как это выражается.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39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0198" y="474345"/>
            <a:ext cx="113231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«Диагностика развития общения со сверстниками» Орлова И. А. и Холмогорова В. М. </a:t>
            </a:r>
          </a:p>
          <a:p>
            <a:r>
              <a:rPr lang="ru-RU" dirty="0" smtClean="0"/>
              <a:t>Цель: выявление уровня развития общения со сверстниками. </a:t>
            </a:r>
          </a:p>
          <a:p>
            <a:r>
              <a:rPr lang="ru-RU" dirty="0" smtClean="0"/>
              <a:t>Показателями уровня развития общения детей со сверстниками служат следующие параметры: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Интерес ребенка к сверстнику (обращает ли внимание, рассматривает ли его)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Инициативность в общении (привлекает ли внимание сверстника к своим действиям).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Чувствительность (активность) – стремится ли к контакту со сверстником, желает ли осуществлять совместную деятельность со сверстником, реагирует ли на воздействия сверстника, наблюдает ли за деятельностью сверстника, стремится ли к ним присоединиться, подражает ли сверстнику)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Просоциальные</a:t>
            </a:r>
            <a:r>
              <a:rPr lang="ru-RU" dirty="0" smtClean="0"/>
              <a:t> действия (способен ли ребенок учитывать желания сверстника, умеет ли делиться, помогать, делать что-то в паре).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Средства общения (посредством чего ребенок стремится привлечь к себе внимание, как вовлекает его в совместную деятельность и участвует в ней). Средства общения: - экспрессивно-мимические средства (эмоциональность действий детей);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активная речь (вокализации, лепет, отдельные слова, фразы).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002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cf2.ppt-online.org/files2/slide/m/MjPuUtImNXbT28d5x4OYoy3GcAHFCnL6gl0SK9kJW/slide-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445" y="417317"/>
            <a:ext cx="8238796" cy="617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577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617</Words>
  <Application>Microsoft Office PowerPoint</Application>
  <PresentationFormat>Широкоэкранный</PresentationFormat>
  <Paragraphs>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Times New Roman, serif</vt:lpstr>
      <vt:lpstr>Тема Office</vt:lpstr>
      <vt:lpstr>Лекция 5. Готовность к школе. Эмоциональная, социальная, коммуникативная готовность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Anna</cp:lastModifiedBy>
  <cp:revision>17</cp:revision>
  <dcterms:created xsi:type="dcterms:W3CDTF">2021-10-18T20:44:04Z</dcterms:created>
  <dcterms:modified xsi:type="dcterms:W3CDTF">2021-10-23T18:23:54Z</dcterms:modified>
</cp:coreProperties>
</file>