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1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9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4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53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3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9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7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8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5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7986F-202C-4678-9710-FEB2BD014BBC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1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формы работы с родителями в ДОУ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Материалы составила преподаватель ГБУ ДПО ИМЦ Красногвардейского района Санкт-Петербурга </a:t>
            </a:r>
            <a:r>
              <a:rPr lang="ru-RU" dirty="0" err="1" smtClean="0"/>
              <a:t>к.п.н</a:t>
            </a:r>
            <a:r>
              <a:rPr lang="ru-RU" dirty="0" smtClean="0"/>
              <a:t>. Туркина А.В.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734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работы с семьями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Коллективные (массовые) формы</a:t>
            </a:r>
            <a:r>
              <a:rPr lang="ru-RU" dirty="0"/>
              <a:t> подразумевают работу со всем или большим составом родителей ДОУ (группы). Это совместные мероприятия педагогов и родителей. Некоторые из них подразумевают участие и детей. </a:t>
            </a:r>
          </a:p>
          <a:p>
            <a:r>
              <a:rPr lang="ru-RU" b="1" i="1" dirty="0"/>
              <a:t>Индивидуальные формы</a:t>
            </a:r>
            <a:r>
              <a:rPr lang="ru-RU" dirty="0"/>
              <a:t> предназначены для дифференцированной работы с родителями воспитанников. </a:t>
            </a:r>
          </a:p>
          <a:p>
            <a:r>
              <a:rPr lang="ru-RU" b="1" i="1" dirty="0"/>
              <a:t>Наглядно-информационные</a:t>
            </a:r>
            <a:r>
              <a:rPr lang="ru-RU" dirty="0"/>
              <a:t> - играют роль опосредованного общения между педагогами и родителями.</a:t>
            </a:r>
          </a:p>
        </p:txBody>
      </p:sp>
    </p:spTree>
    <p:extLst>
      <p:ext uri="{BB962C8B-B14F-4D97-AF65-F5344CB8AC3E}">
        <p14:creationId xmlns:p14="http://schemas.microsoft.com/office/powerpoint/2010/main" val="2969107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2568"/>
            <a:ext cx="10515600" cy="5604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 настоящее время сложились устойчивые формы работы детского сада с семьей, которые в дошкольной педагогике принято считать </a:t>
            </a:r>
            <a:r>
              <a:rPr lang="ru-RU" b="1" i="1" dirty="0"/>
              <a:t>традиционными.</a:t>
            </a:r>
            <a:r>
              <a:rPr lang="ru-RU" dirty="0"/>
              <a:t> К таким формам можно отнести педагогическое просвещение родителей. Осуществляется оно в двух направлениях:  </a:t>
            </a:r>
          </a:p>
          <a:p>
            <a:pPr lvl="0" fontAlgn="base"/>
            <a:r>
              <a:rPr lang="ru-RU" b="1" i="1" dirty="0"/>
              <a:t>внутри детского сада</a:t>
            </a:r>
            <a:r>
              <a:rPr lang="ru-RU" dirty="0"/>
              <a:t> проводится работа с родителями воспитанников данного ДОУ; </a:t>
            </a:r>
          </a:p>
          <a:p>
            <a:pPr lvl="0" fontAlgn="base"/>
            <a:r>
              <a:rPr lang="ru-RU" dirty="0"/>
              <a:t>работа с родителями </a:t>
            </a:r>
            <a:r>
              <a:rPr lang="ru-RU" b="1" i="1" dirty="0"/>
              <a:t>за пределами ДОУ</a:t>
            </a:r>
            <a:r>
              <a:rPr lang="ru-RU" dirty="0"/>
              <a:t>. Ее цель – охватить подавляющее большинство родителей дошкольников независимо от того, посещают их дети детский сад или нет. </a:t>
            </a:r>
          </a:p>
          <a:p>
            <a:pPr marL="0" indent="0">
              <a:buNone/>
            </a:pPr>
            <a:r>
              <a:rPr lang="ru-RU" dirty="0"/>
              <a:t>Особой популярностью, как у педагогов, так и у родителей пользуются </a:t>
            </a:r>
            <a:r>
              <a:rPr lang="ru-RU" b="1" i="1" dirty="0"/>
              <a:t>нетрадиционные формы</a:t>
            </a:r>
            <a:r>
              <a:rPr lang="ru-RU" dirty="0"/>
              <a:t> общения. Они направлены на установление неформальных контактов с родителями, привлечение их внимания к детскому саду. Родители лучше узнают своего ребенка, поскольку видят его в другой, новой для себя обстановке, сближаются с педагогами.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892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51310"/>
              </p:ext>
            </p:extLst>
          </p:nvPr>
        </p:nvGraphicFramePr>
        <p:xfrm>
          <a:off x="418744" y="282012"/>
          <a:ext cx="11468456" cy="6443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5155">
                  <a:extLst>
                    <a:ext uri="{9D8B030D-6E8A-4147-A177-3AD203B41FA5}">
                      <a16:colId xmlns:a16="http://schemas.microsoft.com/office/drawing/2014/main" val="3137302977"/>
                    </a:ext>
                  </a:extLst>
                </a:gridCol>
                <a:gridCol w="4383538">
                  <a:extLst>
                    <a:ext uri="{9D8B030D-6E8A-4147-A177-3AD203B41FA5}">
                      <a16:colId xmlns:a16="http://schemas.microsoft.com/office/drawing/2014/main" val="3459342502"/>
                    </a:ext>
                  </a:extLst>
                </a:gridCol>
                <a:gridCol w="5469763">
                  <a:extLst>
                    <a:ext uri="{9D8B030D-6E8A-4147-A177-3AD203B41FA5}">
                      <a16:colId xmlns:a16="http://schemas.microsoft.com/office/drawing/2014/main" val="4016843797"/>
                    </a:ext>
                  </a:extLst>
                </a:gridCol>
              </a:tblGrid>
              <a:tr h="35682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 anchor="ctr"/>
                </a:tc>
                <a:tc>
                  <a:txBody>
                    <a:bodyPr/>
                    <a:lstStyle/>
                    <a:p>
                      <a:pPr marL="359410" marR="21590" indent="353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Цель использования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 anchor="ctr"/>
                </a:tc>
                <a:tc>
                  <a:txBody>
                    <a:bodyPr/>
                    <a:lstStyle/>
                    <a:p>
                      <a:pPr marL="359410" marR="28575" indent="3530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Формы проведения общения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 anchor="ctr"/>
                </a:tc>
                <a:extLst>
                  <a:ext uri="{0D108BD9-81ED-4DB2-BD59-A6C34878D82A}">
                    <a16:rowId xmlns:a16="http://schemas.microsoft.com/office/drawing/2014/main" val="841422741"/>
                  </a:ext>
                </a:extLst>
              </a:tr>
              <a:tr h="85265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Информационно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аналитические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1588" marR="25400" indent="84138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Выявление интересов, потребностей, запросов родителей, уровня их педагогической грамотности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14000"/>
                        </a:lnSpc>
                        <a:spcAft>
                          <a:spcPts val="12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Проведение социологических срезов, опросов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«Почтовый ящик»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Индивидуальные блокноты </a:t>
                      </a:r>
                      <a:endParaRPr lang="ru-RU" sz="1400" u="none" strike="noStrike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61" marR="0" marT="17745" marB="0"/>
                </a:tc>
                <a:extLst>
                  <a:ext uri="{0D108BD9-81ED-4DB2-BD59-A6C34878D82A}">
                    <a16:rowId xmlns:a16="http://schemas.microsoft.com/office/drawing/2014/main" val="3980416188"/>
                  </a:ext>
                </a:extLst>
              </a:tr>
              <a:tr h="242780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Познавательные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1588" marR="19050" indent="84138" algn="l">
                        <a:lnSpc>
                          <a:spcPct val="105000"/>
                        </a:lnSpc>
                        <a:spcAft>
                          <a:spcPts val="14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Ознакомление родителей с возрастными и психологическими особенностями детей дошкольного возраста. Формирование у родителей практических </a:t>
                      </a:r>
                      <a:r>
                        <a:rPr lang="ru-RU" sz="1400" dirty="0" smtClean="0">
                          <a:effectLst/>
                        </a:rPr>
                        <a:t>навыков </a:t>
                      </a:r>
                      <a:r>
                        <a:rPr lang="ru-RU" sz="1400" dirty="0">
                          <a:effectLst/>
                        </a:rPr>
                        <a:t>воспитания детей </a:t>
                      </a:r>
                    </a:p>
                    <a:p>
                      <a:pPr marL="1905" indent="35306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Семинары-практикумы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Тренинги </a:t>
                      </a:r>
                    </a:p>
                    <a:p>
                      <a:pPr marL="342900" lvl="0" indent="-342900" algn="l" fontAlgn="base">
                        <a:lnSpc>
                          <a:spcPct val="115000"/>
                        </a:lnSpc>
                        <a:spcAft>
                          <a:spcPts val="10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Проведение собраний, консультаций в нетрадиционной форме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Мини-собрания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Педагогический брифинг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Педагогическая гостиная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Устные педагогические журналы </a:t>
                      </a:r>
                    </a:p>
                    <a:p>
                      <a:pPr marL="342900" lvl="0" indent="-342900" algn="l" fontAlgn="base">
                        <a:lnSpc>
                          <a:spcPct val="111000"/>
                        </a:lnSpc>
                        <a:spcAft>
                          <a:spcPts val="17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Игры с педагогическим содержанием  Педагогическая библиотека для родителей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Исследовательско</a:t>
                      </a: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-проектные, ролевые, </a:t>
                      </a:r>
                      <a:endParaRPr lang="ru-RU" sz="14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61" marR="0" marT="17745" marB="0"/>
                </a:tc>
                <a:extLst>
                  <a:ext uri="{0D108BD9-81ED-4DB2-BD59-A6C34878D82A}">
                    <a16:rowId xmlns:a16="http://schemas.microsoft.com/office/drawing/2014/main" val="1605278861"/>
                  </a:ext>
                </a:extLst>
              </a:tr>
              <a:tr h="101792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Досуговые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1588" indent="84138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Установление эмоционального контакта между педагогами, родителями, детьми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Совместные досуги, праздники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Выставки работ родителей и детей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Кружки и секции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Клубы отцов, бабушек, дедушек, семинары, практикумы </a:t>
                      </a:r>
                      <a:endParaRPr lang="ru-RU" sz="14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61" marR="0" marT="17745" marB="0"/>
                </a:tc>
                <a:extLst>
                  <a:ext uri="{0D108BD9-81ED-4DB2-BD59-A6C34878D82A}">
                    <a16:rowId xmlns:a16="http://schemas.microsoft.com/office/drawing/2014/main" val="2912578516"/>
                  </a:ext>
                </a:extLst>
              </a:tr>
              <a:tr h="178831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400" dirty="0">
                          <a:effectLst/>
                        </a:rPr>
                        <a:t>Наглядно-информационные: </a:t>
                      </a:r>
                      <a:r>
                        <a:rPr lang="ru-RU" sz="1400" dirty="0" smtClean="0">
                          <a:effectLst/>
                        </a:rPr>
                        <a:t>информационно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ознакомительные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r>
                        <a:rPr lang="ru-RU" sz="1400" dirty="0" smtClean="0">
                          <a:effectLst/>
                        </a:rPr>
                        <a:t>информационно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просветительские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1588" marR="19050" indent="84138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Ознакомление родителей с работой дошкольного учреждения, особенностями воспитания детей. Формирование у родителей знаний о воспитании и развитии детей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61" marR="0" marT="17745" marB="0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15000"/>
                        </a:lnSpc>
                        <a:spcAft>
                          <a:spcPts val="11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Информационные проспекты для родителей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Альманахи </a:t>
                      </a:r>
                    </a:p>
                    <a:p>
                      <a:pPr marL="342900" lvl="0" indent="-342900" algn="l" fontAlgn="base">
                        <a:lnSpc>
                          <a:spcPct val="115000"/>
                        </a:lnSpc>
                        <a:spcAft>
                          <a:spcPts val="12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Журналы и газеты, издаваемые ДОУ для родителей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Дни (недели) открытых дверей </a:t>
                      </a:r>
                    </a:p>
                    <a:p>
                      <a:pPr marL="342900" lvl="0" indent="-342900" algn="l" fontAlgn="base">
                        <a:lnSpc>
                          <a:spcPct val="116000"/>
                        </a:lnSpc>
                        <a:spcAft>
                          <a:spcPts val="10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Открытые просмотры занятий и других видов деятельности детей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Выпуск стенгазет 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Организация мини-библиотек </a:t>
                      </a:r>
                      <a:endParaRPr lang="ru-RU" sz="14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61" marR="0" marT="17745" marB="0"/>
                </a:tc>
                <a:extLst>
                  <a:ext uri="{0D108BD9-81ED-4DB2-BD59-A6C34878D82A}">
                    <a16:rowId xmlns:a16="http://schemas.microsoft.com/office/drawing/2014/main" val="3599674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00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Самые массовые формы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1330"/>
            <a:ext cx="10515600" cy="503347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Общее родительское собрание ДОУ.</a:t>
            </a:r>
            <a:r>
              <a:rPr lang="ru-RU" dirty="0"/>
              <a:t> Его цель - координация действий родительской общественности и педагогического коллектива по вопросам образования, воспитания, оздоровления и развития воспитанников</a:t>
            </a:r>
            <a:r>
              <a:rPr lang="ru-RU" i="1" dirty="0"/>
              <a:t>. </a:t>
            </a:r>
            <a:r>
              <a:rPr lang="ru-RU" dirty="0"/>
              <a:t>На общих родительских собраниях обсуждаются проблемы воспитания детей</a:t>
            </a:r>
            <a:r>
              <a:rPr lang="ru-RU" i="1" dirty="0"/>
              <a:t>.</a:t>
            </a:r>
            <a:r>
              <a:rPr lang="ru-RU" dirty="0"/>
              <a:t> Для родителей, вновь принятых в ДОУ детей, целесообразно провести экскурсию по детскому саду с объяснением профиля и задач учреждения, познакомить со специалистами; можно издать буклет, рекламу, рассказывающие о конкретном учреждении или показать презентацию; организовать выставку работ детей и т.д. 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Педагогический совет с участием родителей</a:t>
            </a:r>
            <a:r>
              <a:rPr lang="ru-RU" dirty="0"/>
              <a:t>. Целью данной формы работы с семьей является привлечение родителей к активному осмыслению проблем воспитания детей в семье на основе учета индивидуальных потребностей.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Родительская конференция - </a:t>
            </a:r>
            <a:r>
              <a:rPr lang="ru-RU" dirty="0"/>
              <a:t>одна из форм повышения педагогической культуры родителей. Ценность этого вида работы в том, что в ней участвуют не только родители, но и общественность. На конференциях выступают педагоги, работники районного отдела образования, представители медицинской службы, учителя, педагоги-психологи и т.д.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640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5297"/>
            <a:ext cx="10515600" cy="556166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Тематические консультации</a:t>
            </a:r>
            <a:r>
              <a:rPr lang="ru-RU" dirty="0"/>
              <a:t> организуются с целью ответить на все вопросы, интересующие родителей. Педагог стремится дать родителям квалифицированный совет, чему-то научить. Эта форма помогает ближе узнать жизнь семьи и оказать помощь там, где больше всего она нужна, побуждает родителей серьезно присматриваться к детям, задумываться над тем, какими путями их лучше воспитывать. Главное назначение консультации — родители убеждаются в том, что в детском саду они могут получить поддержку и совет. Существуют и «заочные» консультации. Готовится ящик (конверт) для вопросов родителей. Читая почту, педагог может заранее подготовить полный ответ, изучить литературу, посоветоваться с коллегами или переадресовать вопрос.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Групповые собрания родителей </a:t>
            </a:r>
            <a:r>
              <a:rPr lang="ru-RU" dirty="0"/>
              <a:t>— это форма организованного ознакомления родителей с задачами, содержанием и методами воспитания детей определенного возраста в условиях детского сада и семьи (обсуждаются проблемы жизнедеятельности группы).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02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Рекомендуется проводить 3-4 собрания в год продолжительностью </a:t>
            </a:r>
            <a:r>
              <a:rPr lang="ru-RU" dirty="0" smtClean="0"/>
              <a:t>от 1 до 1,5 </a:t>
            </a:r>
            <a:r>
              <a:rPr lang="ru-RU" dirty="0"/>
              <a:t>ч.  </a:t>
            </a:r>
          </a:p>
          <a:p>
            <a:r>
              <a:rPr lang="ru-RU" dirty="0"/>
              <a:t>При подготовке к родительскому собранию следует придерживаться следующих правил: </a:t>
            </a:r>
          </a:p>
          <a:p>
            <a:pPr lvl="0" fontAlgn="base"/>
            <a:r>
              <a:rPr lang="ru-RU" dirty="0"/>
              <a:t>собрание должно быть целенаправленным; </a:t>
            </a:r>
          </a:p>
          <a:p>
            <a:pPr lvl="0" fontAlgn="base"/>
            <a:r>
              <a:rPr lang="ru-RU" dirty="0"/>
              <a:t>отвечать запросам и интересам родителей; </a:t>
            </a:r>
          </a:p>
          <a:p>
            <a:pPr lvl="0" fontAlgn="base"/>
            <a:r>
              <a:rPr lang="ru-RU" dirty="0"/>
              <a:t>иметь четко обозначенный практический характер; </a:t>
            </a:r>
          </a:p>
          <a:p>
            <a:pPr lvl="0" fontAlgn="base"/>
            <a:r>
              <a:rPr lang="ru-RU" dirty="0"/>
              <a:t>проводиться в форме диалога; </a:t>
            </a:r>
          </a:p>
          <a:p>
            <a:pPr lvl="0" fontAlgn="base"/>
            <a:r>
              <a:rPr lang="ru-RU" dirty="0"/>
              <a:t>на собрании не стоит придавать гласности неудачи детей, просчеты родителей в воспитании. </a:t>
            </a:r>
          </a:p>
          <a:p>
            <a:r>
              <a:rPr lang="ru-RU" dirty="0"/>
              <a:t>Повестка дня собраний может быть разнообразной, с учетом пожеланий родителей. Собрание готовится заранее, объявление вывешивается за 3—5 дней. </a:t>
            </a:r>
          </a:p>
        </p:txBody>
      </p:sp>
    </p:spTree>
    <p:extLst>
      <p:ext uri="{BB962C8B-B14F-4D97-AF65-F5344CB8AC3E}">
        <p14:creationId xmlns:p14="http://schemas.microsoft.com/office/powerpoint/2010/main" val="173829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Самые популярные нетрадиционные формы взаимодействия с семьей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282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«Круглый стол»</a:t>
            </a:r>
            <a:r>
              <a:rPr lang="ru-RU" dirty="0"/>
              <a:t>. В нетрадиционной обстановке с обязательным участием специалистов обсуждаются с родителями актуальные проблемы воспитания  </a:t>
            </a:r>
          </a:p>
          <a:p>
            <a:r>
              <a:rPr lang="ru-RU" b="1" dirty="0"/>
              <a:t>Родительский совет (комитет) группы.</a:t>
            </a:r>
            <a:r>
              <a:rPr lang="ru-RU" dirty="0"/>
              <a:t> Родительский совет – это группа родителей, которая регулярно собирается для того, чтобы содействовать администрации ДОУ, воспитателям группы в совершенствовании условий для осуществления образовательного процесса, охраны жизни и здоровья воспитанников, свободного развития личности; участвовать в организации и проведении совместных мероприятий.  </a:t>
            </a:r>
          </a:p>
          <a:p>
            <a:r>
              <a:rPr lang="ru-RU" b="1" dirty="0"/>
              <a:t>Открытые занятия с детьми в ДОУ для родителей</a:t>
            </a:r>
            <a:r>
              <a:rPr lang="ru-RU" dirty="0"/>
              <a:t>. Родителей знакомят со структурой и спецификой проведения занятий в ДОУ. Можно включить в занятие элементы беседы с родителями. </a:t>
            </a:r>
          </a:p>
          <a:p>
            <a:r>
              <a:rPr lang="ru-RU" dirty="0"/>
              <a:t>Данные формы использовались и раньше. Однако сегодня изменились принципы, на основе которых строится общение педагогов и родителей. К ним относятся общение на основе диалога, открытость, искренность в общении, отказ от критики и оценки партнера по общению. Поэтому данные формы можно рассматривать и как нетрадиционные. Например, это может быть проведение родительских собраний по мотивам известных телевизионных игр: «КВН», «Поле Чудес», «Что? Где? Когда?». К таким старым формам можно отнести: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356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6015"/>
            <a:ext cx="10515600" cy="58009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«Дни открытых дверей». </a:t>
            </a:r>
            <a:r>
              <a:rPr lang="ru-RU" dirty="0"/>
              <a:t>В настоящее время они приобретают широкое распространение. Однако сегодня можно говорить о данной форме общения педагогов и родителей как нетрадиционной, в связи с изменением принципов взаимодействия педагогов и родителей. По мнению исследователей, дошкольное учреждение способно в полной мере удовлетворить запросы родителей только при условии, что оно является открытой системой. «Дни открытых дверей» дают родителям возможность увидеть стиль общения педагогов с детьми, самим «включиться» в общение и деятельность детей и педагогов. Если раньше не предполагалось, что родитель может быть активным участником жизни детей при посещении группы, то сейчас дошкольные учреждения стремятся не просто продемонстрировать педагогический процесс родителям, но и вовлечь их в него. Родители, наблюдая деятельность педагога и детей, могут сами поучаствовать в играх, занятиях и т.д.  </a:t>
            </a:r>
          </a:p>
          <a:p>
            <a:r>
              <a:rPr lang="ru-RU" b="1" dirty="0"/>
              <a:t>Презентация дошкольного учреждения</a:t>
            </a:r>
            <a:r>
              <a:rPr lang="ru-RU" dirty="0"/>
              <a:t>. Это осовремененная в соответствии с открывшимися компьютерными возможностями форма рекламы ДОУ. В результате такой формы работы родители знакомятся с уставом ДОУ, программой развития и коллективом педагогов, получают полезную информацию о содержании работы с детьми, платных и бесплатных услугах. </a:t>
            </a:r>
          </a:p>
          <a:p>
            <a:r>
              <a:rPr lang="ru-RU" b="1" dirty="0"/>
              <a:t>Клубы для родителей.</a:t>
            </a:r>
            <a:r>
              <a:rPr lang="ru-RU" dirty="0"/>
              <a:t> Данная форма общения предполагает установление между педагогами и родителями доверительных отношений, осознание педагогами значимости семьи в воспитании ребенка, а родителями — что педагоги имеют возможность оказать им помощь в решении возникающих трудностей воспитания. Выбор темы для обсуждения обусловливается интересами и запросами родителей. Педагоги стремятся не просто сами подготовить полезную и интересную информацию по волнующей родителей проблеме, но и приглашают различных специалистов.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809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2568"/>
            <a:ext cx="10515600" cy="560439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Устный педагогический журнал</a:t>
            </a:r>
            <a:r>
              <a:rPr lang="ru-RU" dirty="0"/>
              <a:t>. Журнал состоит из 3—6 страниц, по длительности каждая занимает от 5 до 10 мин. Общая продолжительность составляет не более 40 минут</a:t>
            </a:r>
            <a:r>
              <a:rPr lang="ru-RU" i="1" dirty="0"/>
              <a:t>.</a:t>
            </a:r>
            <a:r>
              <a:rPr lang="ru-RU" dirty="0"/>
              <a:t> Непродолжительность во времени имеет немаловажное значение, поскольку часто родители бывают ограничены во времени в силу различных объективных и субъективных причин. Поэтому важно, чтобы достаточно большой объем информации, размещенный в относительно коротком отрезке времени, представлял значительный интерес для родителей. Важно, чтобы темы были актуальны для родителей, отвечали их нуждам и помогали решить наиболее важные вопросы воспитания детей. </a:t>
            </a:r>
          </a:p>
          <a:p>
            <a:r>
              <a:rPr lang="ru-RU" b="1" dirty="0"/>
              <a:t>Вечера</a:t>
            </a:r>
            <a:r>
              <a:rPr lang="ru-RU" dirty="0"/>
              <a:t> </a:t>
            </a:r>
            <a:r>
              <a:rPr lang="ru-RU" b="1" dirty="0"/>
              <a:t>вопросов и ответов</a:t>
            </a:r>
            <a:r>
              <a:rPr lang="ru-RU" dirty="0"/>
              <a:t>. Это форма позволяет родителям уточнить свои педагогические знания, применить их на практике, узнать о чем-либо новом, пополнить знаниями друг друга, обсудить некоторые проблемы развития детей. </a:t>
            </a:r>
          </a:p>
          <a:p>
            <a:r>
              <a:rPr lang="ru-RU" b="1" dirty="0"/>
              <a:t>Мини-собрания</a:t>
            </a:r>
            <a:r>
              <a:rPr lang="ru-RU" dirty="0"/>
              <a:t>. Выявляется интересная семья, изучается ее опыт воспитания. Далее она приглашает к себе две-три семьи, разделяющие ее позиции в семейном воспитании. Таким образом, в узком кругу обсуждается интересующая всех тема. </a:t>
            </a:r>
          </a:p>
          <a:p>
            <a:r>
              <a:rPr lang="ru-RU" b="1" dirty="0" err="1"/>
              <a:t>Исследовательско</a:t>
            </a:r>
            <a:r>
              <a:rPr lang="ru-RU" b="1" dirty="0"/>
              <a:t>-проектные, ролевые, имитационные и деловые игры.</a:t>
            </a:r>
            <a:r>
              <a:rPr lang="ru-RU" dirty="0"/>
              <a:t> В процессе этих игр участники не просто «впитывают» определенные знания, а конструируют новую модель действий, отношений. В процессе обсуждения участники игры с помощью специалистов пытаются проанализировать ситуацию со всех сторон и найти приемлемое решение. Примерными темами игр могут стать: «Утро в вашем доме», «Прогулка в вашей семье».</a:t>
            </a:r>
            <a:r>
              <a:rPr lang="ru-RU" b="1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347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286" y="324740"/>
            <a:ext cx="11579551" cy="632388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Тренинги </a:t>
            </a:r>
            <a:r>
              <a:rPr lang="ru-RU" dirty="0"/>
              <a:t>помогают дать оценку различным способам взаимодействия с ребенком, выбрать более удачные формы обращения к нему и общения с ним, заменять нежелательные конструктивными. Родитель, вовлекаемый в игровой тренинг, начинает общение с ребенком, постигает новые истины. </a:t>
            </a:r>
            <a:r>
              <a:rPr lang="ru-RU" i="1" dirty="0"/>
              <a:t> </a:t>
            </a:r>
            <a:endParaRPr lang="ru-RU" dirty="0"/>
          </a:p>
          <a:p>
            <a:r>
              <a:rPr lang="ru-RU" b="1" dirty="0"/>
              <a:t>Попечительский совет –</a:t>
            </a:r>
            <a:r>
              <a:rPr lang="ru-RU" dirty="0"/>
              <a:t> одной из новых форм работы с родителями, являющаяся коллегиальным органом самоуправления, постоянно действующим на общественных началах при ДОУ.  </a:t>
            </a:r>
          </a:p>
          <a:p>
            <a:r>
              <a:rPr lang="ru-RU" b="1" dirty="0"/>
              <a:t>Дни добрых дел.</a:t>
            </a:r>
            <a:r>
              <a:rPr lang="ru-RU" dirty="0"/>
              <a:t> Дни добровольной посильной помощи родителей группе, ДОУ -  ремонт игрушек, мебели, группы, помощь в создании предметно-развивающей среды в группе. В зависимости от плана работы, необходимо составить график помощи родителей, обговорить каждое посещение, вид помощи, которую может оказать родитель и т.д.  </a:t>
            </a:r>
          </a:p>
          <a:p>
            <a:r>
              <a:rPr lang="ru-RU" dirty="0"/>
              <a:t>К группе познавательных - относятся и</a:t>
            </a:r>
            <a:r>
              <a:rPr lang="ru-RU" b="1" i="1" dirty="0"/>
              <a:t> индивидуальные формы </a:t>
            </a:r>
            <a:r>
              <a:rPr lang="ru-RU" dirty="0"/>
              <a:t>взаимодействия с родителями. Преимущество такой формы работы с родителями состоит в том, что через изучение специфики семьи, беседы с родителями, наблюдение за общением родителей с детьми, как в группе, так и дома, педагоги намечают конкретные пути совместного взаимодействия с ребенком. 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Педагогические беседы с родителями</a:t>
            </a:r>
            <a:r>
              <a:rPr lang="ru-RU" dirty="0"/>
              <a:t>. Оказание родителям своевременной помощи по тому или иному вопросу воспитания. Это одна из наиболее доступных форм установления связи с семьей. Беседа может быть, как самостоятельной формой, так и применяться в сочетании с другими, например, она может быть включена в собрание, посещение семьи.  </a:t>
            </a:r>
          </a:p>
          <a:p>
            <a:r>
              <a:rPr lang="ru-RU" dirty="0"/>
              <a:t>Цель педагогической беседы — обмен мнениями по тому или иному вопросу; ее особенность — активное участие воспитателя и родителей. Беседа может возникать стихийно по инициативе и родителей, и педагога. Последний продумывает, какие вопросы задаст родителям, сообщает тему и просит их подготовить вопросы, на которые бы они хотели получить ответ. Планируя тематику бесед, надо стремиться к охвату по возможности всех сторон воспитания. В результате беседы родители должны получить новые знания по вопросам обучения и воспитания дошкольника.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23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образования и работа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Работа воспитателя с родителями</a:t>
            </a:r>
            <a:r>
              <a:rPr lang="ru-RU" dirty="0"/>
              <a:t> является одной из важнейших составляющих, обеспечивающих качество образовательного процесса, и является одним из основных принципов дошкольного образования, указанных в федеральном государственном образовательном </a:t>
            </a:r>
            <a:r>
              <a:rPr lang="ru-RU" u="sng" dirty="0"/>
              <a:t>стандарте</a:t>
            </a:r>
            <a:r>
              <a:rPr lang="ru-RU" dirty="0"/>
              <a:t>: </a:t>
            </a:r>
          </a:p>
          <a:p>
            <a:pPr lvl="0" fontAlgn="base"/>
            <a:r>
              <a:rPr lang="ru-RU" dirty="0"/>
              <a:t>сотрудничество Организации с семьёй; </a:t>
            </a:r>
          </a:p>
          <a:p>
            <a:pPr lvl="0" fontAlgn="base"/>
            <a:r>
              <a:rPr lang="ru-RU" dirty="0"/>
              <a:t>приобщение детей к социокультурным нормам, традициям семьи, общества и государства.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407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114"/>
            <a:ext cx="10515600" cy="55958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Посещение семьи.</a:t>
            </a:r>
            <a:r>
              <a:rPr lang="ru-RU" dirty="0"/>
              <a:t> Основная цель визита – познакомиться с ребенком и его близкими в привычной для него обстановке. В игре с ребенком, в разговоре с его близкими можно узнать много нужной информации о малыше, его пристрастиях и интересах и т.д. Посещение приносит пользу и родителям, и педагогу: родители получают представление о том, как воспитатель общается с ребенком, имеют возможность в привычной для себя обстановке задать волнующие их вопросы относительно воспитания своего ребёнка, а педагогу позволяет познакомиться с условиями, в которых живет ребенок, с общей атмосферой в доме, традициями и нравами семьи. </a:t>
            </a:r>
          </a:p>
          <a:p>
            <a:pPr marL="0" indent="0">
              <a:buNone/>
            </a:pPr>
            <a:r>
              <a:rPr lang="ru-RU" dirty="0"/>
              <a:t>Организуя домашний визит, необходимо, соблюдать следующие условия: </a:t>
            </a:r>
          </a:p>
          <a:p>
            <a:pPr lvl="0" fontAlgn="base"/>
            <a:r>
              <a:rPr lang="ru-RU" dirty="0"/>
              <a:t>быть тактичным при посещении семьи; </a:t>
            </a:r>
          </a:p>
          <a:p>
            <a:pPr lvl="0" fontAlgn="base"/>
            <a:r>
              <a:rPr lang="ru-RU" dirty="0"/>
              <a:t>не начинать разговор в семье о недостатках ребенка; </a:t>
            </a:r>
            <a:endParaRPr lang="ru-RU" dirty="0" smtClean="0"/>
          </a:p>
          <a:p>
            <a:pPr lvl="0" fontAlgn="base"/>
            <a:r>
              <a:rPr lang="ru-RU" dirty="0" smtClean="0"/>
              <a:t>не </a:t>
            </a:r>
            <a:r>
              <a:rPr lang="ru-RU" dirty="0"/>
              <a:t>задавать много вопросов родителям о воспитании детей;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403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Индивидуальные консультации </a:t>
            </a:r>
            <a:r>
              <a:rPr lang="ru-RU" dirty="0"/>
              <a:t>по своему характеру близки к беседе. Разница в том, что беседа – это диалог воспитателя и родителя, а проводя консультацию, отвечая на вопросы родителей, педагог стремится дать квалифицированный совет.  </a:t>
            </a:r>
          </a:p>
          <a:p>
            <a:r>
              <a:rPr lang="ru-RU" b="1" dirty="0"/>
              <a:t>Индивидуальные блокноты</a:t>
            </a:r>
            <a:r>
              <a:rPr lang="ru-RU" dirty="0"/>
              <a:t>, куда воспитатель записывает успехи детей по разным видам деятельности, родители могут помечать, что их интересует в воспитании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020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41" y="168571"/>
            <a:ext cx="11921383" cy="1325563"/>
          </a:xfrm>
        </p:spPr>
        <p:txBody>
          <a:bodyPr/>
          <a:lstStyle/>
          <a:p>
            <a:r>
              <a:rPr lang="ru-RU" dirty="0"/>
              <a:t>Досуговые формы взаимодействия с родителями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293" y="1273323"/>
            <a:ext cx="11297541" cy="5255664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Досуговые формы</a:t>
            </a:r>
            <a:r>
              <a:rPr lang="ru-RU" dirty="0"/>
              <a:t> организации общения призваны устанавливать теплые неформальные отношения между педагогами и родителями, а также более доверительные отношения между родителями и детьми. В дальнейшем педагогам проще налаживать с ними контакты, предоставлять педагогическую информацию.  </a:t>
            </a:r>
          </a:p>
          <a:p>
            <a:r>
              <a:rPr lang="ru-RU" b="1" dirty="0"/>
              <a:t>Праздники, утренники, мероприятия (концерты, соревнования).</a:t>
            </a:r>
            <a:r>
              <a:rPr lang="ru-RU" dirty="0"/>
              <a:t> К данной группе форм относятся проведение педагогами дошкольных учреждений таких традиционных совместных праздников и досугов, как «Встреча Нового года», «Рождественские забавы», «Масленица», «Праздник урожая» и др</a:t>
            </a:r>
            <a:r>
              <a:rPr lang="ru-RU" i="1" dirty="0"/>
              <a:t>. </a:t>
            </a:r>
            <a:r>
              <a:rPr lang="ru-RU" dirty="0"/>
              <a:t>Такие мероприятия помогают создать эмоциональный комфорт в группе, сблизить участников педагогического процесса. Родители могут проявить смекалку и фантазию в различных конкурсах. Они могут выступать в роли непосредственных участников: участвовать в составлении сценария, читать стихотворения, петь песни, играть на музыкальных инструментах и рассказывать интересные истории и т.д. </a:t>
            </a:r>
          </a:p>
          <a:p>
            <a:r>
              <a:rPr lang="ru-RU" b="1" dirty="0"/>
              <a:t>Выставки работ родителей и детей. </a:t>
            </a:r>
            <a:r>
              <a:rPr lang="ru-RU" dirty="0"/>
              <a:t>Такие выставки, как правило, демонстрируют результаты совместной деятельности родителей и детей.  </a:t>
            </a:r>
          </a:p>
          <a:p>
            <a:r>
              <a:rPr lang="ru-RU" b="1" dirty="0"/>
              <a:t>Совместные походы</a:t>
            </a:r>
            <a:r>
              <a:rPr lang="ru-RU" dirty="0"/>
              <a:t> </a:t>
            </a:r>
            <a:r>
              <a:rPr lang="ru-RU" b="1" dirty="0"/>
              <a:t>и экскурсии</a:t>
            </a:r>
            <a:r>
              <a:rPr lang="ru-RU" dirty="0"/>
              <a:t>. Основная цель таких мероприятий – укрепление детско-родительских отношений. В результате у детей воспитывается трудолюбие, аккуратность, внимание к близким, уважение к труду. Это начало патриотического воспитания, любовь к Родине рождается из чувства любви к своей семье. Из этих походов дети возвращаются обогащенные новыми впечатлениями о природе, о насекомых, о своем крае. Затем увлеченно рисуют, делают поделки из природного материала, оформляют выставки совместного творчества.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409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279" y="365125"/>
            <a:ext cx="11776104" cy="1325563"/>
          </a:xfrm>
        </p:spPr>
        <p:txBody>
          <a:bodyPr>
            <a:normAutofit/>
          </a:bodyPr>
          <a:lstStyle/>
          <a:p>
            <a:r>
              <a:rPr lang="ru-RU" sz="4000" b="1" dirty="0"/>
              <a:t>Наглядно-информационные формы взаимодействия с родителями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832" y="1825625"/>
            <a:ext cx="11011968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Данные формы общения педагогов и родителей решают задачи ознакомления родителей с условиями, содержанием и методами воспитания детей в условиях дошкольного учреждения, позволяют правильнее оценить деятельность педагогов, пересмотреть методы и приемы домашнего воспитания, объективнее увидеть деятельность воспитателя. </a:t>
            </a:r>
          </a:p>
          <a:p>
            <a:r>
              <a:rPr lang="ru-RU" dirty="0"/>
              <a:t>Наглядно-информационные формы условно разделены на две подгруппы: </a:t>
            </a:r>
          </a:p>
          <a:p>
            <a:pPr lvl="0" fontAlgn="base"/>
            <a:r>
              <a:rPr lang="ru-RU" dirty="0"/>
              <a:t>Задачами одной из них — </a:t>
            </a:r>
            <a:r>
              <a:rPr lang="ru-RU" i="1" dirty="0"/>
              <a:t>информационно-ознакомительной</a:t>
            </a:r>
            <a:r>
              <a:rPr lang="ru-RU" dirty="0"/>
              <a:t> — является ознакомление родителей с самим дошкольным учреждением, особенностями его работы, с педагогами, занимающимися воспитанием детей, и преодоление поверхностных мнений о работе дошкольного учреждения.  </a:t>
            </a:r>
          </a:p>
          <a:p>
            <a:pPr lvl="0" fontAlgn="base"/>
            <a:r>
              <a:rPr lang="ru-RU" dirty="0"/>
              <a:t>Задачи другой группы — </a:t>
            </a:r>
            <a:r>
              <a:rPr lang="ru-RU" i="1" dirty="0"/>
              <a:t>информационно-просветительской</a:t>
            </a:r>
            <a:r>
              <a:rPr lang="ru-RU" dirty="0"/>
              <a:t> — близки к задачам познавательных форм и направлены на обогащение знаний родителей об особенностях развития и воспитания детей дошкольного возраста. Их специфика заключается в том, что общение педагогов с родителями здесь не прямое, а опосредованное — через газеты, организацию выставок и т.д., поэтому они были выделены в самостоятельную подгруппу, а не объединены с познавательными формами.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535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938"/>
            <a:ext cx="10515600" cy="5442025"/>
          </a:xfrm>
        </p:spPr>
        <p:txBody>
          <a:bodyPr>
            <a:normAutofit/>
          </a:bodyPr>
          <a:lstStyle/>
          <a:p>
            <a:r>
              <a:rPr lang="ru-RU"/>
              <a:t>В их использовании необходимо соблюдать принцип целенаправленности и принцип систематичности. </a:t>
            </a:r>
            <a:r>
              <a:rPr lang="ru-RU" dirty="0"/>
              <a:t>Главная задача данных форм работы - познакомить родителей с условиями, задачами, содержанием и методами воспитания детей в ДОУ (группе) и способствовать преодолению поверхностного суждения о роли детского сада, оказывать практическую помощь семье. К ним относятся: </a:t>
            </a:r>
          </a:p>
          <a:p>
            <a:pPr lvl="1" fontAlgn="base"/>
            <a:r>
              <a:rPr lang="ru-RU" dirty="0"/>
              <a:t>видеофрагменты организации различных видов деятельности, режимных моментов, занятий;  </a:t>
            </a:r>
          </a:p>
          <a:p>
            <a:pPr lvl="1" fontAlgn="base"/>
            <a:r>
              <a:rPr lang="ru-RU" dirty="0"/>
              <a:t>фотографии,  </a:t>
            </a:r>
          </a:p>
          <a:p>
            <a:pPr lvl="1" fontAlgn="base"/>
            <a:r>
              <a:rPr lang="ru-RU" dirty="0"/>
              <a:t>выставки детских работ,  </a:t>
            </a:r>
          </a:p>
          <a:p>
            <a:pPr lvl="1" fontAlgn="base"/>
            <a:r>
              <a:rPr lang="ru-RU" dirty="0"/>
              <a:t>стенды, ширмы, папки-передвижки.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897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917" y="365125"/>
            <a:ext cx="11733376" cy="1325563"/>
          </a:xfrm>
        </p:spPr>
        <p:txBody>
          <a:bodyPr/>
          <a:lstStyle/>
          <a:p>
            <a:r>
              <a:rPr lang="ru-RU" dirty="0" smtClean="0"/>
              <a:t>Виды наглядности и отношение к ней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900" dirty="0"/>
              <a:t>В педагогической практике используются и сочетаются различные виды наглядности:  </a:t>
            </a:r>
          </a:p>
          <a:p>
            <a:pPr lvl="1" fontAlgn="base"/>
            <a:r>
              <a:rPr lang="ru-RU" sz="2900" dirty="0"/>
              <a:t>натурная,  </a:t>
            </a:r>
          </a:p>
          <a:p>
            <a:pPr lvl="1" fontAlgn="base"/>
            <a:r>
              <a:rPr lang="ru-RU" sz="2900" dirty="0"/>
              <a:t>изобразительная,  </a:t>
            </a:r>
          </a:p>
          <a:p>
            <a:pPr lvl="1" fontAlgn="base"/>
            <a:r>
              <a:rPr lang="ru-RU" sz="2900" dirty="0"/>
              <a:t>словесно-образная,  </a:t>
            </a:r>
          </a:p>
          <a:p>
            <a:pPr lvl="1" fontAlgn="base"/>
            <a:r>
              <a:rPr lang="ru-RU" sz="2900" dirty="0"/>
              <a:t>информационная. </a:t>
            </a:r>
          </a:p>
          <a:p>
            <a:r>
              <a:rPr lang="ru-RU" sz="2900" dirty="0"/>
              <a:t>Но необходимо отметить, что отношение педагогов к традиционным методам наглядной пропаганды на современном этапе развития взаимоотношений педагога и родителей неоднозначно. Ряд воспитателей убеждены, что наглядные формы общения с родителями неэффективны в современных условиях. Они объясняют это тем, что родители не интересуются материалами, размещенными на стендах, папках-передвижках. А педагоги часто стремятся подменить непосредственное общение с родителями информационными объявлениями, статьями из газет и журналов. По мнению других воспитателей, наглядные формы общения способны выполнять задачи ознакомления родителей с методами и приемами воспитания, оказывать им помощь в решении возникающих проблем. При этом педагогу необходимо выступать в качестве квалифицированного советника, который может подсказать нужный материал, обсудить вместе с родителями возникшую трудность.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358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290" y="365125"/>
            <a:ext cx="11622280" cy="976565"/>
          </a:xfrm>
        </p:spPr>
        <p:txBody>
          <a:bodyPr>
            <a:normAutofit fontScale="90000"/>
          </a:bodyPr>
          <a:lstStyle/>
          <a:p>
            <a:r>
              <a:rPr lang="ru-RU" dirty="0"/>
              <a:t>Группа традиционных информационно-ознакомительных форм. 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77" y="1230594"/>
            <a:ext cx="11254811" cy="540094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Уголок </a:t>
            </a:r>
            <a:r>
              <a:rPr lang="ru-RU" b="1" dirty="0"/>
              <a:t>для родителей</a:t>
            </a:r>
            <a:r>
              <a:rPr lang="ru-RU" dirty="0"/>
              <a:t>. Невозможно представить детский сад без красиво и оригинально оформленного родительского уголка. В нем размещается полезная для родителей и детей информация: режим дня группы, расписание занятий, ежедневное меню, полезные статьи и справочные материалы-пособия для родителей.  </a:t>
            </a:r>
          </a:p>
          <a:p>
            <a:r>
              <a:rPr lang="ru-RU" dirty="0"/>
              <a:t>Главное - содержание родительского уголка должно быть кратким, ясным, разборчивым, чтобы у родителей возникло желание обратиться к его содержанию.  </a:t>
            </a:r>
            <a:r>
              <a:rPr lang="ru-RU" b="1" dirty="0"/>
              <a:t>Выставки, вернисажи детских работ. </a:t>
            </a:r>
            <a:r>
              <a:rPr lang="ru-RU" dirty="0"/>
              <a:t> </a:t>
            </a:r>
          </a:p>
          <a:p>
            <a:r>
              <a:rPr lang="ru-RU" b="1" dirty="0"/>
              <a:t>Информационные листы. </a:t>
            </a:r>
            <a:r>
              <a:rPr lang="ru-RU" dirty="0"/>
              <a:t>Они могут нести в себе следующую информацию: </a:t>
            </a:r>
          </a:p>
          <a:p>
            <a:pPr lvl="0" fontAlgn="base"/>
            <a:r>
              <a:rPr lang="ru-RU" dirty="0"/>
              <a:t>объявления о собраниях, событиях, экскурсиях; </a:t>
            </a:r>
          </a:p>
          <a:p>
            <a:pPr lvl="0" fontAlgn="base"/>
            <a:r>
              <a:rPr lang="ru-RU" dirty="0"/>
              <a:t>просьбы о помощи; </a:t>
            </a:r>
          </a:p>
          <a:p>
            <a:pPr lvl="0" fontAlgn="base"/>
            <a:r>
              <a:rPr lang="ru-RU" dirty="0"/>
              <a:t>благодарность добровольным помощникам и т.д.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Памятки для родителей. </a:t>
            </a:r>
            <a:r>
              <a:rPr lang="ru-RU" dirty="0"/>
              <a:t>Небольшое описание (инструкция) правильного (грамотного) по выполнению каких-либо действий. </a:t>
            </a:r>
          </a:p>
          <a:p>
            <a:r>
              <a:rPr lang="ru-RU" b="1" dirty="0"/>
              <a:t>Папки–передвижки. </a:t>
            </a:r>
            <a:r>
              <a:rPr lang="ru-RU" dirty="0"/>
              <a:t>Формируются по тематическому принципу.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Родительская газета</a:t>
            </a:r>
            <a:r>
              <a:rPr lang="ru-RU" dirty="0"/>
              <a:t> оформляется самими родителями. В ней они отмечают интересные случаи из жизни семьи, делятся опытом воспитания по отдельным вопросам.  </a:t>
            </a:r>
            <a:r>
              <a:rPr lang="ru-RU" b="1" dirty="0"/>
              <a:t>Видеофильмы</a:t>
            </a:r>
            <a:r>
              <a:rPr lang="ru-RU" dirty="0"/>
              <a:t>. Создаются по определенной тематике.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85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Информационно-аналитические формы организации взаимодействия с родителями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Основной задачей </a:t>
            </a:r>
            <a:r>
              <a:rPr lang="ru-RU" b="1" i="1" dirty="0"/>
              <a:t>информационно-аналитических форм</a:t>
            </a:r>
            <a:r>
              <a:rPr lang="ru-RU" dirty="0"/>
              <a:t> организации общения с родителями являются сбор, обработка и использование данных о семье каждого воспитанника, общекультурном уровне его родителей, наличии у них необходимых педагогических знаний, отношении в семье к ребенку, запросах, интересах, потребностях родителей в психолого-педагогической информации. Только на аналитической основе возможно осуществление индивидуального, личностно-ориентированного подхода к ребенку в условиях дошкольного учреждения, повышение эффективности </a:t>
            </a:r>
            <a:r>
              <a:rPr lang="ru-RU" dirty="0" err="1"/>
              <a:t>воспитательнообразовательной</a:t>
            </a:r>
            <a:r>
              <a:rPr lang="ru-RU" dirty="0"/>
              <a:t> работы с детьми и построение грамотного общения с их родителями. </a:t>
            </a:r>
          </a:p>
          <a:p>
            <a:r>
              <a:rPr lang="ru-RU" b="1" dirty="0"/>
              <a:t>Анкетирование.</a:t>
            </a:r>
            <a:r>
              <a:rPr lang="ru-RU" dirty="0"/>
              <a:t> Один из распространенных методов диагностики, который используется работниками ДОУ с целью изучения семьи, выяснения образовательных потребностей родителей, установления контакта с её членами, для согласования воспитательных воздействий на ребенка. </a:t>
            </a:r>
          </a:p>
          <a:p>
            <a:r>
              <a:rPr lang="ru-RU" dirty="0"/>
              <a:t>Получив реальную картину, на основе собранных данных педагогом определяется и вырабатывается тактика общения с каждым родителем и ребёнком. Это помогает лучше ориентироваться в педагогических потребностях каждой семьи, учесть ее индивидуальные особенности.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3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Письменные формы взаимодействия с родителями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385" y="1580972"/>
            <a:ext cx="11459910" cy="511893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Брошюры.</a:t>
            </a:r>
            <a:r>
              <a:rPr lang="ru-RU" dirty="0"/>
              <a:t>  Брошюры помогают родителям узнать о детском саде.  </a:t>
            </a:r>
          </a:p>
          <a:p>
            <a:r>
              <a:rPr lang="ru-RU" b="1" dirty="0"/>
              <a:t>Пособия.</a:t>
            </a:r>
            <a:r>
              <a:rPr lang="ru-RU" dirty="0"/>
              <a:t> Пособия содержат подробную информацию о детском саде.  </a:t>
            </a:r>
          </a:p>
          <a:p>
            <a:r>
              <a:rPr lang="ru-RU" b="1" dirty="0"/>
              <a:t>Бюллетень. </a:t>
            </a:r>
            <a:r>
              <a:rPr lang="ru-RU" dirty="0"/>
              <a:t>Бюллетень можно выпускать раз или два в месяц, чтобы постоянно обеспечивать семьи информацией об особых мероприятиях, изменениях в программе и др.  </a:t>
            </a:r>
            <a:r>
              <a:rPr lang="ru-RU" b="1" dirty="0"/>
              <a:t>Еженедельные записки.</a:t>
            </a:r>
            <a:r>
              <a:rPr lang="ru-RU" dirty="0"/>
              <a:t> Еженедельная записка, адресованная непосредственно родителям, сообщает семье о здоровье, настроении, поведении ребенка в детском саду, о его любимых занятиях и другую информацию. </a:t>
            </a:r>
          </a:p>
          <a:p>
            <a:r>
              <a:rPr lang="ru-RU" b="1" dirty="0"/>
              <a:t>Неформальные записки.</a:t>
            </a:r>
            <a:r>
              <a:rPr lang="ru-RU" dirty="0"/>
              <a:t> Воспитатели могут посылать с ребенком короткие записки домой, чтобы информировать семью о новом достижении ребенка или о только что освоенном навыке, поблагодарить семью за оказанную помощь; здесь могут быть записи детской речи, интересные высказывания ребенка и др.  </a:t>
            </a:r>
          </a:p>
          <a:p>
            <a:r>
              <a:rPr lang="ru-RU" b="1" dirty="0"/>
              <a:t>Личные блокноты.</a:t>
            </a:r>
            <a:r>
              <a:rPr lang="ru-RU" dirty="0"/>
              <a:t> Такие блокноты могут каждый день курсировать между детским садом и семьей, чтобы делиться информацией о том, что происходит дома и в детском саду. Семьи могут извещать воспитателей об особых семейных событиях, таких, как дни рождения, новая работа, поездки, гости. </a:t>
            </a:r>
          </a:p>
          <a:p>
            <a:r>
              <a:rPr lang="ru-RU" b="1" dirty="0"/>
              <a:t>Доска объявлений.</a:t>
            </a:r>
            <a:r>
              <a:rPr lang="ru-RU" dirty="0"/>
              <a:t> Доска объявлений – это настенный экран, который информирует родителей о собраниях на день и др. </a:t>
            </a:r>
          </a:p>
          <a:p>
            <a:r>
              <a:rPr lang="ru-RU" b="1" dirty="0"/>
              <a:t>Ящик для предложений.</a:t>
            </a:r>
            <a:r>
              <a:rPr lang="ru-RU" dirty="0"/>
              <a:t> Это коробка, в которую родители могут класть записки со своими идеями и предложениями, что позволяет им делиться своими мыслями с группой воспитателей. </a:t>
            </a:r>
          </a:p>
          <a:p>
            <a:r>
              <a:rPr lang="ru-RU" b="1" dirty="0"/>
              <a:t>Отчеты. </a:t>
            </a:r>
            <a:r>
              <a:rPr lang="ru-RU" dirty="0"/>
              <a:t>Письменные отчеты о развитии ребенка – это одна из форм общения с семьями, которая может быть полезна при условии, чтобы она не заменяла личных контактов.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03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Проблемы, с которыми сталкиваются педагоги в </a:t>
            </a:r>
            <a:r>
              <a:rPr lang="ru-RU" b="1" dirty="0" smtClean="0"/>
              <a:t>работе с родителями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Видимое </a:t>
            </a:r>
            <a:r>
              <a:rPr lang="ru-RU" dirty="0"/>
              <a:t>отсутствие доверия, взаимопонимания и сотрудничества между детским садом и семьями </a:t>
            </a:r>
            <a:r>
              <a:rPr lang="ru-RU" b="1" dirty="0"/>
              <a:t>воспитанников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Недостаточная </a:t>
            </a:r>
            <a:r>
              <a:rPr lang="ru-RU" dirty="0"/>
              <a:t>педагогическая компетентность </a:t>
            </a:r>
            <a:r>
              <a:rPr lang="ru-RU" b="1" dirty="0"/>
              <a:t>родителей</a:t>
            </a:r>
            <a:r>
              <a:rPr lang="ru-RU" dirty="0"/>
              <a:t>. </a:t>
            </a:r>
            <a:r>
              <a:rPr lang="ru-RU" b="1" dirty="0"/>
              <a:t>Родители</a:t>
            </a:r>
            <a:r>
              <a:rPr lang="ru-RU" dirty="0"/>
              <a:t>, не владея в достаточной мере знанием возрастных и индивидуальных особенностей развития ребёнка, порой осуществляют </a:t>
            </a:r>
            <a:r>
              <a:rPr lang="ru-RU" b="1" dirty="0"/>
              <a:t>воспитание вслепую</a:t>
            </a:r>
            <a:r>
              <a:rPr lang="ru-RU" dirty="0"/>
              <a:t>, интуитивно. Всё это, как правило, не приносит позитивных результатов. </a:t>
            </a:r>
          </a:p>
          <a:p>
            <a:r>
              <a:rPr lang="ru-RU" dirty="0"/>
              <a:t> </a:t>
            </a:r>
            <a:r>
              <a:rPr lang="ru-RU" dirty="0" smtClean="0"/>
              <a:t>Агрессивное поведение родителей, настроенных резко отрицательно к тому, что говорят педагоги</a:t>
            </a:r>
          </a:p>
          <a:p>
            <a:r>
              <a:rPr lang="ru-RU" dirty="0" smtClean="0"/>
              <a:t>Родители воспринимают детский сад как «камеру </a:t>
            </a:r>
            <a:r>
              <a:rPr lang="ru-RU" dirty="0" err="1" smtClean="0"/>
              <a:t>хронения</a:t>
            </a:r>
            <a:r>
              <a:rPr lang="ru-RU" dirty="0" smtClean="0"/>
              <a:t>» ребенка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Нормативно-правовая база в работе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Закон № 273-ФЗ «Об образовании в РФ»В </a:t>
            </a:r>
            <a:r>
              <a:rPr lang="ru-RU" dirty="0"/>
              <a:t>статье 18 Закона РФ </a:t>
            </a:r>
            <a:r>
              <a:rPr lang="ru-RU" i="1" dirty="0"/>
              <a:t>«Об образовании»</a:t>
            </a:r>
            <a:r>
              <a:rPr lang="ru-RU" dirty="0"/>
              <a:t> </a:t>
            </a:r>
            <a:r>
              <a:rPr lang="ru-RU" u="sng" dirty="0"/>
              <a:t>говорится</a:t>
            </a:r>
            <a:r>
              <a:rPr lang="ru-RU" dirty="0"/>
              <a:t>: «</a:t>
            </a:r>
            <a:r>
              <a:rPr lang="ru-RU" b="1" dirty="0"/>
              <a:t>Родители</a:t>
            </a:r>
            <a:r>
              <a:rPr lang="ru-RU" dirty="0"/>
              <a:t> являются первыми педагогами. Они обязаны заложить первые основы физического, нравственного и интеллектуального развития личности ребенка в раннем возрасте». </a:t>
            </a:r>
          </a:p>
          <a:p>
            <a:r>
              <a:rPr lang="ru-RU" dirty="0" smtClean="0"/>
              <a:t>ФГОС ДО № 1155. Одной </a:t>
            </a:r>
            <a:r>
              <a:rPr lang="ru-RU" dirty="0"/>
              <a:t>из задач </a:t>
            </a:r>
            <a:r>
              <a:rPr lang="ru-RU" dirty="0" smtClean="0"/>
              <a:t>ФГОС ДО является </a:t>
            </a:r>
            <a:r>
              <a:rPr lang="ru-RU" dirty="0"/>
              <a:t>обеспечение психолого-педагогической поддержки семьи и повышение компетентности </a:t>
            </a:r>
            <a:r>
              <a:rPr lang="ru-RU" b="1" dirty="0"/>
              <a:t>родителей </a:t>
            </a:r>
            <a:r>
              <a:rPr lang="ru-RU" i="1" dirty="0"/>
              <a:t>(законных представителей)</a:t>
            </a:r>
            <a:r>
              <a:rPr lang="ru-RU" dirty="0"/>
              <a:t> в вопросах развития и образования, охраны и укрепления здоровья детей. </a:t>
            </a:r>
          </a:p>
        </p:txBody>
      </p:sp>
    </p:spTree>
    <p:extLst>
      <p:ext uri="{BB962C8B-B14F-4D97-AF65-F5344CB8AC3E}">
        <p14:creationId xmlns:p14="http://schemas.microsoft.com/office/powerpoint/2010/main" val="344849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вопросы родителей к воспитателю и ребенку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Узко бытовые вопросы:</a:t>
            </a:r>
          </a:p>
          <a:p>
            <a:r>
              <a:rPr lang="ru-RU" dirty="0" smtClean="0"/>
              <a:t>Как и что поел ребенок?</a:t>
            </a:r>
          </a:p>
          <a:p>
            <a:r>
              <a:rPr lang="ru-RU" dirty="0" smtClean="0"/>
              <a:t>Как спал?</a:t>
            </a:r>
          </a:p>
          <a:p>
            <a:r>
              <a:rPr lang="ru-RU" dirty="0" smtClean="0"/>
              <a:t>Как гулял?</a:t>
            </a:r>
          </a:p>
          <a:p>
            <a:r>
              <a:rPr lang="ru-RU" dirty="0" smtClean="0"/>
              <a:t>С кем играл?</a:t>
            </a:r>
          </a:p>
          <a:p>
            <a:r>
              <a:rPr lang="ru-RU" dirty="0" smtClean="0"/>
              <a:t>Как занимался?</a:t>
            </a:r>
          </a:p>
          <a:p>
            <a:r>
              <a:rPr lang="ru-RU" dirty="0" smtClean="0"/>
              <a:t>Как себя вел ребенок?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43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создать единое пространство развития ребенка в семье и ДОУ, сделать </a:t>
            </a:r>
            <a:r>
              <a:rPr lang="ru-RU" sz="1800" b="1" dirty="0"/>
              <a:t>родителей участниками воспитательного процесса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1552" y="2739844"/>
            <a:ext cx="101637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Повышение педагогической культуры </a:t>
            </a:r>
            <a:r>
              <a:rPr lang="ru-RU" b="1" dirty="0" smtClean="0"/>
              <a:t>родителей</a:t>
            </a:r>
            <a:r>
              <a:rPr lang="ru-RU" dirty="0" smtClean="0"/>
              <a:t>, их педагогическое просвещение, способствует совершенствованию семейного </a:t>
            </a:r>
            <a:r>
              <a:rPr lang="ru-RU" b="1" dirty="0" smtClean="0"/>
              <a:t>воспитания</a:t>
            </a:r>
            <a:r>
              <a:rPr lang="ru-RU" dirty="0" smtClean="0"/>
              <a:t>, влияет на </a:t>
            </a:r>
            <a:r>
              <a:rPr lang="ru-RU" b="1" dirty="0" smtClean="0"/>
              <a:t>воспитательную семейную среду</a:t>
            </a:r>
            <a:r>
              <a:rPr lang="ru-RU" dirty="0" smtClean="0"/>
              <a:t>, вносит осознанность в действия </a:t>
            </a:r>
            <a:r>
              <a:rPr lang="ru-RU" b="1" dirty="0" smtClean="0"/>
              <a:t>родителей</a:t>
            </a:r>
            <a:r>
              <a:rPr lang="ru-RU" dirty="0" smtClean="0"/>
              <a:t>, а также повышает уровень положительного отношения и доверия к педагогам.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10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детского сада и семьи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/>
              <a:t>это взаимосвязь педагогов, </a:t>
            </a:r>
            <a:r>
              <a:rPr lang="ru-RU" b="1" dirty="0"/>
              <a:t>воспитанников и родителей</a:t>
            </a:r>
            <a:r>
              <a:rPr lang="ru-RU" dirty="0"/>
              <a:t> в процессе их совместной деятельности и общения</a:t>
            </a:r>
          </a:p>
        </p:txBody>
      </p:sp>
    </p:spTree>
    <p:extLst>
      <p:ext uri="{BB962C8B-B14F-4D97-AF65-F5344CB8AC3E}">
        <p14:creationId xmlns:p14="http://schemas.microsoft.com/office/powerpoint/2010/main" val="20529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/>
            <a:r>
              <a:rPr lang="ru-RU" dirty="0"/>
              <a:t>Продумывание содержания и форм работы с родителями. Проведение </a:t>
            </a:r>
            <a:r>
              <a:rPr lang="ru-RU" dirty="0" err="1"/>
              <a:t>экспрессопроса</a:t>
            </a:r>
            <a:r>
              <a:rPr lang="ru-RU" dirty="0"/>
              <a:t> с целью изучения их потребностей. Важно не только сообщить родителю о том, что ДОУ хочет делать с его ребенком, но и узнать, чего он ждет от ДОУ. Полученные данные следует использовать для дальнейшей работы. </a:t>
            </a:r>
          </a:p>
          <a:p>
            <a:pPr lvl="0" fontAlgn="base"/>
            <a:r>
              <a:rPr lang="ru-RU" dirty="0"/>
              <a:t>Установление между воспитателями и родителями доброжелательных отношений с установкой на будущее деловое сотрудничество.  </a:t>
            </a:r>
          </a:p>
          <a:p>
            <a:pPr lvl="0" fontAlgn="base"/>
            <a:r>
              <a:rPr lang="ru-RU" dirty="0"/>
              <a:t>Формирование у родителей более полного образа своего ребенка и правильного его восприятия посредством сообщения им знаний, информации, которые невозможно получить в семье и которые оказываются неожиданными и интересными для них.  </a:t>
            </a:r>
          </a:p>
          <a:p>
            <a:pPr lvl="0" fontAlgn="base"/>
            <a:r>
              <a:rPr lang="ru-RU" dirty="0"/>
              <a:t>Ознакомление педагога с проблемами семьи в воспитании ребенка.. </a:t>
            </a:r>
          </a:p>
          <a:p>
            <a:pPr lvl="0" fontAlgn="base"/>
            <a:r>
              <a:rPr lang="ru-RU" dirty="0"/>
              <a:t>Совместное с взрослыми исследование и формирование личности ребенка. На данном этапе планируется конкретное содержание работы, выбираются формы сотрудничества.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0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/>
            <a:r>
              <a:rPr lang="ru-RU" dirty="0"/>
              <a:t>Продумывание содержания и форм работы с родителями. Проведение </a:t>
            </a:r>
            <a:r>
              <a:rPr lang="ru-RU" dirty="0" smtClean="0"/>
              <a:t>экспресс опроса </a:t>
            </a:r>
            <a:r>
              <a:rPr lang="ru-RU" dirty="0"/>
              <a:t>с целью изучения их потребностей. Важно не только сообщить родителю о том, что ДОУ хочет делать с его ребенком, но и узнать, чего он ждет от ДОУ. Полученные данные следует использовать для дальнейшей работы. </a:t>
            </a:r>
          </a:p>
          <a:p>
            <a:pPr lvl="0" fontAlgn="base"/>
            <a:r>
              <a:rPr lang="ru-RU" dirty="0"/>
              <a:t>Установление между воспитателями и родителями доброжелательных отношений с установкой на будущее деловое сотрудничество.  </a:t>
            </a:r>
          </a:p>
          <a:p>
            <a:pPr lvl="0" fontAlgn="base"/>
            <a:r>
              <a:rPr lang="ru-RU" dirty="0"/>
              <a:t>Формирование у родителей более полного образа своего ребенка и правильного его восприятия посредством сообщения им знаний, информации, которые невозможно получить в семье и которые оказываются неожиданными и интересными для них.  </a:t>
            </a:r>
          </a:p>
          <a:p>
            <a:pPr lvl="0" fontAlgn="base"/>
            <a:r>
              <a:rPr lang="ru-RU" dirty="0"/>
              <a:t>Ознакомление педагога с проблемами семьи в воспитании ребенка.. </a:t>
            </a:r>
          </a:p>
          <a:p>
            <a:pPr lvl="0" fontAlgn="base"/>
            <a:r>
              <a:rPr lang="ru-RU" dirty="0"/>
              <a:t>Совместное с взрослыми исследование и формирование личности ребенка. На данном этапе планируется конкретное содержание работы, выбираются формы сотрудничества.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07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3761</Words>
  <Application>Microsoft Office PowerPoint</Application>
  <PresentationFormat>Широкоэкранный</PresentationFormat>
  <Paragraphs>170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Тема Office</vt:lpstr>
      <vt:lpstr>Современные формы работы с родителями в ДОУ</vt:lpstr>
      <vt:lpstr>Качество образования и работа с родителями</vt:lpstr>
      <vt:lpstr>Проблемы, с которыми сталкиваются педагоги в работе с родителями </vt:lpstr>
      <vt:lpstr>Нормативно-правовая база в работе с родителями</vt:lpstr>
      <vt:lpstr>Типичные вопросы родителей к воспитателю и ребенку</vt:lpstr>
      <vt:lpstr>Цель работы с родителями</vt:lpstr>
      <vt:lpstr>Взаимодействие детского сада и семьи </vt:lpstr>
      <vt:lpstr>Этапы работы с родителями</vt:lpstr>
      <vt:lpstr>Этапы работы с родителями</vt:lpstr>
      <vt:lpstr>Формы работы с семьями</vt:lpstr>
      <vt:lpstr>Презентация PowerPoint</vt:lpstr>
      <vt:lpstr>Презентация PowerPoint</vt:lpstr>
      <vt:lpstr>Самые массовые формы взаимодействия</vt:lpstr>
      <vt:lpstr>Презентация PowerPoint</vt:lpstr>
      <vt:lpstr>Общие рекомендации</vt:lpstr>
      <vt:lpstr>Самые популярные нетрадиционные формы взаимодействия с семьей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Досуговые формы взаимодействия с родителями </vt:lpstr>
      <vt:lpstr>Наглядно-информационные формы взаимодействия с родителями</vt:lpstr>
      <vt:lpstr>Презентация PowerPoint</vt:lpstr>
      <vt:lpstr>Виды наглядности и отношение к ней родителей</vt:lpstr>
      <vt:lpstr>Группа традиционных информационно-ознакомительных форм.   </vt:lpstr>
      <vt:lpstr>Информационно-аналитические формы организации взаимодействия с родителями </vt:lpstr>
      <vt:lpstr>Письменные формы взаимодействия с родителями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формы работы с родителями в ДОУ</dc:title>
  <dc:creator>Anna</dc:creator>
  <cp:lastModifiedBy>Anna</cp:lastModifiedBy>
  <cp:revision>14</cp:revision>
  <dcterms:created xsi:type="dcterms:W3CDTF">2021-10-19T17:42:56Z</dcterms:created>
  <dcterms:modified xsi:type="dcterms:W3CDTF">2021-10-23T19:57:54Z</dcterms:modified>
</cp:coreProperties>
</file>