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0"/>
  </p:notesMasterIdLst>
  <p:sldIdLst>
    <p:sldId id="277" r:id="rId2"/>
    <p:sldId id="278" r:id="rId3"/>
    <p:sldId id="267" r:id="rId4"/>
    <p:sldId id="268" r:id="rId5"/>
    <p:sldId id="269" r:id="rId6"/>
    <p:sldId id="257" r:id="rId7"/>
    <p:sldId id="261" r:id="rId8"/>
    <p:sldId id="258" r:id="rId9"/>
    <p:sldId id="260" r:id="rId10"/>
    <p:sldId id="262" r:id="rId11"/>
    <p:sldId id="263" r:id="rId12"/>
    <p:sldId id="266" r:id="rId13"/>
    <p:sldId id="270" r:id="rId14"/>
    <p:sldId id="276" r:id="rId15"/>
    <p:sldId id="272" r:id="rId16"/>
    <p:sldId id="264" r:id="rId17"/>
    <p:sldId id="271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CCFF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90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3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56FEC-056F-4FE8-AC52-D3AD5002DCDC}" type="datetimeFigureOut">
              <a:rPr lang="ru-RU" smtClean="0"/>
              <a:pPr/>
              <a:t>10.06.2015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4F3FF0-EEB1-46F8-9070-E0DE69851F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0661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-5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-5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-5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-5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-5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-5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-5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-5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-5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40E5D2-B4A2-4270-88F9-B6116AF2DF38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6995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В опыте зарубежной педагогики образовательные программы получили название ≪куррикулумы≫, что в переводе с латинского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mtClean="0"/>
              <a:t>означает путь, дорога.</a:t>
            </a:r>
          </a:p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0CAA66-DB25-4C1A-AF26-99ADB013FA0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Это связано с социально-экономическим положением региона, муниципального образования,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mtClean="0"/>
              <a:t>запросами и потребностями населения, возможностями развития самого учреждения</a:t>
            </a:r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95BCA2-9A14-4E3B-989B-FCF3AF0412C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F5A13-7F16-4BF6-ADB8-1F9C8EA675D6}" type="datetimeFigureOut">
              <a:rPr lang="ru-RU" smtClean="0"/>
              <a:pPr/>
              <a:t>10.06.2015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4E65-18AD-4055-B618-955A201EE7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27747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F5A13-7F16-4BF6-ADB8-1F9C8EA675D6}" type="datetimeFigureOut">
              <a:rPr lang="ru-RU" smtClean="0"/>
              <a:pPr/>
              <a:t>10.06.2015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4E65-18AD-4055-B618-955A201EE7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10127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F5A13-7F16-4BF6-ADB8-1F9C8EA675D6}" type="datetimeFigureOut">
              <a:rPr lang="ru-RU" smtClean="0"/>
              <a:pPr/>
              <a:t>10.06.2015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4E65-18AD-4055-B618-955A201EE7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63229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696464"/>
                </a:solidFill>
              </a:defRPr>
            </a:lvl1pPr>
          </a:lstStyle>
          <a:p>
            <a:pPr>
              <a:defRPr/>
            </a:pPr>
            <a:fld id="{EB735A27-4F8C-4664-92B6-A8B05290AADA}" type="datetime1">
              <a:rPr lang="ru-RU"/>
              <a:pPr>
                <a:defRPr/>
              </a:pPr>
              <a:t>10.06.2015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696464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481BF-9422-4564-AB3C-7222712729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F5A13-7F16-4BF6-ADB8-1F9C8EA675D6}" type="datetimeFigureOut">
              <a:rPr lang="ru-RU" smtClean="0"/>
              <a:pPr/>
              <a:t>10.06.2015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4E65-18AD-4055-B618-955A201EE7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83608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F5A13-7F16-4BF6-ADB8-1F9C8EA675D6}" type="datetimeFigureOut">
              <a:rPr lang="ru-RU" smtClean="0"/>
              <a:pPr/>
              <a:t>10.06.2015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4E65-18AD-4055-B618-955A201EE7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00430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F5A13-7F16-4BF6-ADB8-1F9C8EA675D6}" type="datetimeFigureOut">
              <a:rPr lang="ru-RU" smtClean="0"/>
              <a:pPr/>
              <a:t>10.06.2015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4E65-18AD-4055-B618-955A201EE7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77227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F5A13-7F16-4BF6-ADB8-1F9C8EA675D6}" type="datetimeFigureOut">
              <a:rPr lang="ru-RU" smtClean="0"/>
              <a:pPr/>
              <a:t>10.06.2015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4E65-18AD-4055-B618-955A201EE7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92563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F5A13-7F16-4BF6-ADB8-1F9C8EA675D6}" type="datetimeFigureOut">
              <a:rPr lang="ru-RU" smtClean="0"/>
              <a:pPr/>
              <a:t>10.06.2015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4E65-18AD-4055-B618-955A201EE7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0965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F5A13-7F16-4BF6-ADB8-1F9C8EA675D6}" type="datetimeFigureOut">
              <a:rPr lang="ru-RU" smtClean="0"/>
              <a:pPr/>
              <a:t>10.06.2015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4E65-18AD-4055-B618-955A201EE7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07211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F5A13-7F16-4BF6-ADB8-1F9C8EA675D6}" type="datetimeFigureOut">
              <a:rPr lang="ru-RU" smtClean="0"/>
              <a:pPr/>
              <a:t>10.06.2015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4E65-18AD-4055-B618-955A201EE7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50233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F5A13-7F16-4BF6-ADB8-1F9C8EA675D6}" type="datetimeFigureOut">
              <a:rPr lang="ru-RU" smtClean="0"/>
              <a:pPr/>
              <a:t>10.06.2015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4E65-18AD-4055-B618-955A201EE7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58806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EF5A13-7F16-4BF6-ADB8-1F9C8EA675D6}" type="datetimeFigureOut">
              <a:rPr lang="ru-RU" smtClean="0"/>
              <a:pPr/>
              <a:t>10.06.2015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F4E65-18AD-4055-B618-955A201EE7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41906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Образовательная программа дошкольного образования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59832" y="5157192"/>
            <a:ext cx="5536704" cy="1176536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ИМЦ Красногвардейского района</a:t>
            </a:r>
          </a:p>
          <a:p>
            <a:r>
              <a:rPr lang="ru-RU" dirty="0" smtClean="0"/>
              <a:t>2015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274638"/>
            <a:ext cx="6851104" cy="1143000"/>
          </a:xfrm>
        </p:spPr>
        <p:txBody>
          <a:bodyPr>
            <a:noAutofit/>
          </a:bodyPr>
          <a:lstStyle/>
          <a:p>
            <a:r>
              <a:rPr lang="ru-RU" alt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Обязательная часть основной общеобразовательной программы дошкольного образования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Загнутый угол 3"/>
          <p:cNvSpPr/>
          <p:nvPr/>
        </p:nvSpPr>
        <p:spPr>
          <a:xfrm>
            <a:off x="467544" y="1844824"/>
            <a:ext cx="8208912" cy="4608512"/>
          </a:xfrm>
          <a:prstGeom prst="foldedCorner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</a:rPr>
              <a:t>Предполагает комплексность подхода, обеспечивая развитие детей 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</a:rPr>
              <a:t>в пяти 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</a:rPr>
              <a:t>взаимодополняющих образовательных областях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</a:rPr>
              <a:t>:</a:t>
            </a:r>
          </a:p>
          <a:p>
            <a:pPr>
              <a:defRPr/>
            </a:pPr>
            <a:endParaRPr lang="ru-RU" sz="2400" b="1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социально‑коммуникативное развитие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познавательное развитие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речевое развитие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художественно‑эстетическое развитие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физическое развитие </a:t>
            </a:r>
          </a:p>
        </p:txBody>
      </p:sp>
      <p:pic>
        <p:nvPicPr>
          <p:cNvPr id="5" name="Picture 2" descr="C:\Documents and Settings\user\Мои документы\Мои рисунки\Организатор клипов (Microsoft)\j0250692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36" y="260648"/>
            <a:ext cx="1545503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51009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147305" y="159542"/>
            <a:ext cx="3888432" cy="108012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</a:rPr>
              <a:t>ФГТ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</a:rPr>
              <a:t>Основные направления развития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47305" y="1421160"/>
            <a:ext cx="3744416" cy="86409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Социально-личностное развитие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47305" y="2921476"/>
            <a:ext cx="3744416" cy="86409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Познавательно-речевое развитие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47305" y="4628442"/>
            <a:ext cx="3744416" cy="86409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Художественно-эстетическое развитие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46388" y="5693555"/>
            <a:ext cx="3744416" cy="86409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Физическое развитие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11960" y="159542"/>
            <a:ext cx="3960440" cy="108012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ФГОС 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Образовательные области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244068" y="1390919"/>
            <a:ext cx="3744416" cy="86409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 –</a:t>
            </a:r>
            <a:b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коммуникативное развитие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211960" y="2489428"/>
            <a:ext cx="3744416" cy="86409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Познавательное развитие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211960" y="3572245"/>
            <a:ext cx="3744416" cy="86409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Речевое развитие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211960" y="4628442"/>
            <a:ext cx="3744416" cy="86409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 – </a:t>
            </a:r>
            <a:b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эстетическое развитие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211960" y="5693555"/>
            <a:ext cx="3744416" cy="86409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Физическое развитие</a:t>
            </a:r>
          </a:p>
        </p:txBody>
      </p:sp>
      <p:sp>
        <p:nvSpPr>
          <p:cNvPr id="20" name="Правая фигурная скобка 19"/>
          <p:cNvSpPr/>
          <p:nvPr/>
        </p:nvSpPr>
        <p:spPr>
          <a:xfrm>
            <a:off x="8005415" y="1373619"/>
            <a:ext cx="360040" cy="5166267"/>
          </a:xfrm>
          <a:prstGeom prst="righ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Левая фигурная скобка 20"/>
          <p:cNvSpPr/>
          <p:nvPr/>
        </p:nvSpPr>
        <p:spPr>
          <a:xfrm>
            <a:off x="4035737" y="2489428"/>
            <a:ext cx="176223" cy="1946913"/>
          </a:xfrm>
          <a:prstGeom prst="leftBrac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 flipH="1">
            <a:off x="8532440" y="159542"/>
            <a:ext cx="504056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Л</a:t>
            </a:r>
          </a:p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И</a:t>
            </a:r>
          </a:p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Ч</a:t>
            </a:r>
          </a:p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Н</a:t>
            </a:r>
          </a:p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О</a:t>
            </a:r>
          </a:p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С</a:t>
            </a:r>
          </a:p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Т</a:t>
            </a:r>
          </a:p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Н</a:t>
            </a:r>
          </a:p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О</a:t>
            </a:r>
          </a:p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Е</a:t>
            </a:r>
          </a:p>
          <a:p>
            <a:pPr algn="ctr"/>
            <a:endParaRPr lang="ru-RU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Р</a:t>
            </a:r>
          </a:p>
          <a:p>
            <a:pPr algn="ctr"/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А</a:t>
            </a:r>
          </a:p>
          <a:p>
            <a:pPr algn="ctr"/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З</a:t>
            </a:r>
          </a:p>
          <a:p>
            <a:pPr algn="ctr"/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В</a:t>
            </a:r>
          </a:p>
          <a:p>
            <a:pPr algn="ctr"/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И</a:t>
            </a:r>
          </a:p>
          <a:p>
            <a:pPr algn="ctr"/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И</a:t>
            </a:r>
          </a:p>
          <a:p>
            <a:pPr algn="ctr"/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Е</a:t>
            </a:r>
            <a:endParaRPr lang="ru-RU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5415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971600" y="188640"/>
            <a:ext cx="3960440" cy="108012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ФГОС 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Образовательные области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971600" y="1400066"/>
            <a:ext cx="3744416" cy="86409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 –</a:t>
            </a:r>
            <a:b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коммуникативное развитие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971600" y="2489428"/>
            <a:ext cx="3744416" cy="86409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Познавательное развитие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971600" y="3518485"/>
            <a:ext cx="3744416" cy="86409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Речевое развитие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971600" y="4605083"/>
            <a:ext cx="3744416" cy="86409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 – </a:t>
            </a:r>
            <a:b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эстетическое развитие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971600" y="5640912"/>
            <a:ext cx="3744416" cy="86409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Физическое развитие</a:t>
            </a:r>
          </a:p>
        </p:txBody>
      </p:sp>
      <p:sp>
        <p:nvSpPr>
          <p:cNvPr id="22" name="TextBox 21"/>
          <p:cNvSpPr txBox="1"/>
          <p:nvPr/>
        </p:nvSpPr>
        <p:spPr>
          <a:xfrm flipH="1">
            <a:off x="251520" y="0"/>
            <a:ext cx="504056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Л</a:t>
            </a:r>
          </a:p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И</a:t>
            </a:r>
          </a:p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Ч</a:t>
            </a:r>
          </a:p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Н</a:t>
            </a:r>
          </a:p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О</a:t>
            </a:r>
          </a:p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С</a:t>
            </a:r>
          </a:p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Т</a:t>
            </a:r>
          </a:p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Н</a:t>
            </a:r>
          </a:p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О</a:t>
            </a:r>
          </a:p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Е</a:t>
            </a:r>
          </a:p>
          <a:p>
            <a:pPr algn="ctr"/>
            <a:endParaRPr lang="ru-RU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Р</a:t>
            </a:r>
          </a:p>
          <a:p>
            <a:pPr algn="ctr"/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А</a:t>
            </a:r>
          </a:p>
          <a:p>
            <a:pPr algn="ctr"/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З</a:t>
            </a:r>
          </a:p>
          <a:p>
            <a:pPr algn="ctr"/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В</a:t>
            </a:r>
          </a:p>
          <a:p>
            <a:pPr algn="ctr"/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И</a:t>
            </a:r>
          </a:p>
          <a:p>
            <a:pPr algn="ctr"/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И</a:t>
            </a:r>
          </a:p>
          <a:p>
            <a:pPr algn="ctr"/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Е</a:t>
            </a:r>
            <a:endParaRPr lang="ru-RU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" name="Прямоугольная выноска 1"/>
          <p:cNvSpPr/>
          <p:nvPr/>
        </p:nvSpPr>
        <p:spPr>
          <a:xfrm rot="5400000">
            <a:off x="5140847" y="2602203"/>
            <a:ext cx="4156421" cy="3480339"/>
          </a:xfrm>
          <a:prstGeom prst="wedgeRect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6775" y="2328796"/>
            <a:ext cx="858837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98766" y="2264162"/>
            <a:ext cx="23016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ВИДЫ </a:t>
            </a:r>
          </a:p>
          <a:p>
            <a:pPr algn="ctr"/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ea"/>
              <a:cs typeface="+mj-cs"/>
            </a:endParaRPr>
          </a:p>
          <a:p>
            <a:pPr algn="ctr"/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ДЕЯТЕЛЬНОСТИ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291" y="5354420"/>
            <a:ext cx="2822575" cy="10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78889" y="188640"/>
            <a:ext cx="34803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Программы должно обеспечивать</a:t>
            </a:r>
            <a:br>
              <a:rPr lang="ru-RU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развитие личности, мотивации и способностей детей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b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различных видах деятельности </a:t>
            </a:r>
          </a:p>
        </p:txBody>
      </p:sp>
    </p:spTree>
    <p:extLst>
      <p:ext uri="{BB962C8B-B14F-4D97-AF65-F5344CB8AC3E}">
        <p14:creationId xmlns="" xmlns:p14="http://schemas.microsoft.com/office/powerpoint/2010/main" val="134200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Структура Программы</a:t>
            </a:r>
            <a:r>
              <a:rPr lang="ru-RU" altLang="ru-RU" b="1" dirty="0">
                <a:solidFill>
                  <a:srgbClr val="FF0000"/>
                </a:solidFill>
              </a:rPr>
              <a:t/>
            </a:r>
            <a:br>
              <a:rPr lang="ru-RU" altLang="ru-RU" b="1" dirty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altLang="ru-RU" sz="2800" b="1" dirty="0">
                <a:solidFill>
                  <a:schemeClr val="accent3">
                    <a:lumMod val="75000"/>
                  </a:schemeClr>
                </a:solidFill>
                <a:cs typeface="Times New Roman" pitchFamily="18" charset="0"/>
              </a:rPr>
              <a:t>Программа включает  три основных раздела: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ru-RU" altLang="ru-RU" b="1" dirty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целевой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ru-RU" altLang="ru-RU" b="1" dirty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содержательный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ru-RU" altLang="ru-RU" b="1" dirty="0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организационный.</a:t>
            </a:r>
          </a:p>
          <a:p>
            <a:pPr lvl="1">
              <a:buFont typeface="Arial" pitchFamily="34" charset="0"/>
              <a:buChar char="•"/>
            </a:pPr>
            <a:endParaRPr lang="ru-RU" altLang="ru-RU" b="1" dirty="0">
              <a:solidFill>
                <a:schemeClr val="accent3">
                  <a:lumMod val="75000"/>
                </a:schemeClr>
              </a:solidFill>
              <a:cs typeface="Times New Roman" pitchFamily="18" charset="0"/>
            </a:endParaRPr>
          </a:p>
          <a:p>
            <a:pPr>
              <a:buNone/>
            </a:pPr>
            <a:r>
              <a:rPr lang="ru-RU" altLang="ru-RU" sz="2800" b="1" dirty="0">
                <a:solidFill>
                  <a:schemeClr val="accent3">
                    <a:lumMod val="75000"/>
                  </a:schemeClr>
                </a:solidFill>
                <a:cs typeface="Times New Roman" pitchFamily="18" charset="0"/>
              </a:rPr>
              <a:t>В каждом из них отражается </a:t>
            </a:r>
            <a:r>
              <a:rPr lang="ru-RU" altLang="ru-RU" sz="2800" b="1" dirty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обязательная часть</a:t>
            </a:r>
            <a:r>
              <a:rPr lang="ru-RU" altLang="ru-RU" sz="2800" b="1" dirty="0">
                <a:solidFill>
                  <a:schemeClr val="accent3">
                    <a:lumMod val="75000"/>
                  </a:schemeClr>
                </a:solidFill>
                <a:cs typeface="Times New Roman" pitchFamily="18" charset="0"/>
              </a:rPr>
              <a:t/>
            </a:r>
            <a:br>
              <a:rPr lang="ru-RU" altLang="ru-RU" sz="2800" b="1" dirty="0">
                <a:solidFill>
                  <a:schemeClr val="accent3">
                    <a:lumMod val="75000"/>
                  </a:schemeClr>
                </a:solidFill>
                <a:cs typeface="Times New Roman" pitchFamily="18" charset="0"/>
              </a:rPr>
            </a:br>
            <a:r>
              <a:rPr lang="ru-RU" altLang="ru-RU" sz="2800" b="1" dirty="0">
                <a:solidFill>
                  <a:schemeClr val="accent3">
                    <a:lumMod val="75000"/>
                  </a:schemeClr>
                </a:solidFill>
                <a:cs typeface="Times New Roman" pitchFamily="18" charset="0"/>
              </a:rPr>
              <a:t>и </a:t>
            </a:r>
            <a:r>
              <a:rPr lang="ru-RU" altLang="ru-RU" sz="2800" b="1" dirty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часть, формируемая участниками образовательных </a:t>
            </a:r>
            <a:r>
              <a:rPr lang="ru-RU" altLang="ru-RU" sz="2800" b="1" dirty="0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отношений</a:t>
            </a:r>
            <a:r>
              <a:rPr lang="ru-RU" altLang="ru-RU" sz="2800" b="1" dirty="0" smtClean="0">
                <a:solidFill>
                  <a:schemeClr val="accent3">
                    <a:lumMod val="75000"/>
                  </a:schemeClr>
                </a:solidFill>
                <a:cs typeface="Times New Roman" pitchFamily="18" charset="0"/>
              </a:rPr>
              <a:t>.</a:t>
            </a:r>
            <a:endParaRPr lang="ru-RU" altLang="ru-RU" sz="2800" b="1" dirty="0">
              <a:solidFill>
                <a:schemeClr val="accent3">
                  <a:lumMod val="75000"/>
                </a:schemeClr>
              </a:solidFill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632"/>
            <a:ext cx="1547813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60185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нутый угол 3"/>
          <p:cNvSpPr/>
          <p:nvPr/>
        </p:nvSpPr>
        <p:spPr>
          <a:xfrm>
            <a:off x="467544" y="404664"/>
            <a:ext cx="8208912" cy="6120680"/>
          </a:xfrm>
          <a:prstGeom prst="foldedCorne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q"/>
            </a:pPr>
            <a:endParaRPr lang="ru-RU" sz="2400" b="1" dirty="0" smtClean="0">
              <a:solidFill>
                <a:schemeClr val="accent3">
                  <a:lumMod val="75000"/>
                </a:schemeClr>
              </a:solidFill>
              <a:cs typeface="Times New Roman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cs typeface="Times New Roman" pitchFamily="18" charset="0"/>
              </a:rPr>
              <a:t>В 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cs typeface="Times New Roman" pitchFamily="18" charset="0"/>
              </a:rPr>
              <a:t>случае если обязательная часть Программы соответствует примерной программе, она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оформляется в виде ссылки на соответствующую примерную программу. </a:t>
            </a:r>
            <a:endParaRPr lang="ru-RU" sz="2400" b="1" dirty="0" smtClean="0">
              <a:solidFill>
                <a:schemeClr val="accent6">
                  <a:lumMod val="75000"/>
                </a:schemeClr>
              </a:solidFill>
              <a:cs typeface="Times New Roman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cs typeface="Times New Roman" pitchFamily="18" charset="0"/>
              </a:rPr>
              <a:t>Обязательная 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cs typeface="Times New Roman" pitchFamily="18" charset="0"/>
              </a:rPr>
              <a:t>часть должна быть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представлена развернуто в соответствии с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пунктом 2.11 ФГОС ДО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cs typeface="Times New Roman" pitchFamily="18" charset="0"/>
              </a:rPr>
              <a:t>, 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cs typeface="Times New Roman" pitchFamily="18" charset="0"/>
              </a:rPr>
              <a:t>в случае если она не соответствует одной из примерных 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cs typeface="Times New Roman" pitchFamily="18" charset="0"/>
              </a:rPr>
              <a:t>программ.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cs typeface="Times New Roman" pitchFamily="18" charset="0"/>
              </a:rPr>
              <a:t>Часть 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cs typeface="Times New Roman" pitchFamily="18" charset="0"/>
              </a:rPr>
              <a:t>Программы,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формируемая участниками образовательных отношений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cs typeface="Times New Roman" pitchFamily="18" charset="0"/>
              </a:rPr>
              <a:t>, может быть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представлена в виде ссылок 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cs typeface="Times New Roman" pitchFamily="18" charset="0"/>
              </a:rPr>
              <a:t>на соответствующую методическую литературу, позволяющую ознакомиться с содержанием выбранных участниками образовательных отношений парциальных программ, методик, форм организации образовательной работы.</a:t>
            </a:r>
          </a:p>
        </p:txBody>
      </p:sp>
    </p:spTree>
    <p:extLst>
      <p:ext uri="{BB962C8B-B14F-4D97-AF65-F5344CB8AC3E}">
        <p14:creationId xmlns="" xmlns:p14="http://schemas.microsoft.com/office/powerpoint/2010/main" val="198999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6237288"/>
            <a:ext cx="2051050" cy="620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A5BFF2-7520-43D6-9A4B-010633CB562B}" type="slidenum">
              <a:rPr lang="ru-RU"/>
              <a:pPr>
                <a:defRPr/>
              </a:pPr>
              <a:t>15</a:t>
            </a:fld>
            <a:endParaRPr lang="ru-RU"/>
          </a:p>
        </p:txBody>
      </p:sp>
      <p:sp>
        <p:nvSpPr>
          <p:cNvPr id="15364" name="Text Box 2"/>
          <p:cNvSpPr txBox="1">
            <a:spLocks noChangeArrowheads="1"/>
          </p:cNvSpPr>
          <p:nvPr/>
        </p:nvSpPr>
        <p:spPr bwMode="auto">
          <a:xfrm>
            <a:off x="323850" y="247650"/>
            <a:ext cx="8569325" cy="3016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ru-RU" altLang="ru-RU" sz="1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РАЗДЕЛЫ ОСНОВНОЙ ОБРАЗОВАТЕЛЬНОЙ ПРОГРАММЫ ДОШКОЛЬНОГО ОБРАЗОВАНИЯ</a:t>
            </a:r>
            <a:endParaRPr lang="ru-RU" altLang="ru-RU" sz="1800" dirty="0">
              <a:solidFill>
                <a:schemeClr val="accent6">
                  <a:lumMod val="75000"/>
                </a:schemeClr>
              </a:solidFill>
              <a:latin typeface="Arial" pitchFamily="34" charset="0"/>
            </a:endParaRPr>
          </a:p>
        </p:txBody>
      </p:sp>
      <p:sp>
        <p:nvSpPr>
          <p:cNvPr id="15365" name="Text Box 3"/>
          <p:cNvSpPr txBox="1">
            <a:spLocks noChangeArrowheads="1"/>
          </p:cNvSpPr>
          <p:nvPr/>
        </p:nvSpPr>
        <p:spPr bwMode="auto">
          <a:xfrm>
            <a:off x="179388" y="1422400"/>
            <a:ext cx="2305050" cy="4267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u="sng" dirty="0">
                <a:solidFill>
                  <a:srgbClr val="009900"/>
                </a:solidFill>
                <a:latin typeface="Times New Roman" pitchFamily="18" charset="0"/>
              </a:rPr>
              <a:t>Целевой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300" b="1" dirty="0">
                <a:solidFill>
                  <a:srgbClr val="009900"/>
                </a:solidFill>
                <a:latin typeface="Times New Roman" pitchFamily="18" charset="0"/>
              </a:rPr>
              <a:t>1. Пояснительная записка: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300" b="1" dirty="0">
                <a:solidFill>
                  <a:srgbClr val="009900"/>
                </a:solidFill>
                <a:latin typeface="Times New Roman" pitchFamily="18" charset="0"/>
              </a:rPr>
              <a:t>цели и задачи </a:t>
            </a:r>
            <a:r>
              <a:rPr lang="ru-RU" altLang="ru-RU" sz="1300" b="1" dirty="0" smtClean="0">
                <a:solidFill>
                  <a:srgbClr val="009900"/>
                </a:solidFill>
                <a:latin typeface="Times New Roman" pitchFamily="18" charset="0"/>
              </a:rPr>
              <a:t>ОП;</a:t>
            </a:r>
            <a:endParaRPr lang="ru-RU" altLang="ru-RU" sz="1300" b="1" dirty="0">
              <a:solidFill>
                <a:srgbClr val="009900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300" b="1" dirty="0">
                <a:solidFill>
                  <a:srgbClr val="009900"/>
                </a:solidFill>
                <a:latin typeface="Times New Roman" pitchFamily="18" charset="0"/>
              </a:rPr>
              <a:t>принципы и подходы к </a:t>
            </a:r>
            <a:r>
              <a:rPr lang="ru-RU" altLang="ru-RU" sz="1300" b="1" dirty="0" smtClean="0">
                <a:solidFill>
                  <a:srgbClr val="009900"/>
                </a:solidFill>
                <a:latin typeface="Times New Roman" pitchFamily="18" charset="0"/>
              </a:rPr>
              <a:t>формированию ОП;</a:t>
            </a:r>
            <a:endParaRPr lang="ru-RU" altLang="ru-RU" sz="1300" b="1" dirty="0">
              <a:solidFill>
                <a:srgbClr val="009900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300" b="1" dirty="0">
                <a:solidFill>
                  <a:srgbClr val="009900"/>
                </a:solidFill>
                <a:latin typeface="Times New Roman" pitchFamily="18" charset="0"/>
              </a:rPr>
              <a:t>значимые для разработки программы характеристики, в том числе характеристики особенностей развития детей раннего и дошкольного </a:t>
            </a:r>
            <a:r>
              <a:rPr lang="ru-RU" altLang="ru-RU" sz="1300" b="1" dirty="0" smtClean="0">
                <a:solidFill>
                  <a:srgbClr val="009900"/>
                </a:solidFill>
                <a:latin typeface="Times New Roman" pitchFamily="18" charset="0"/>
              </a:rPr>
              <a:t>возраста.</a:t>
            </a:r>
            <a:endParaRPr lang="ru-RU" altLang="ru-RU" sz="1300" b="1" dirty="0">
              <a:solidFill>
                <a:srgbClr val="009900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300" b="1" dirty="0">
                <a:solidFill>
                  <a:srgbClr val="009900"/>
                </a:solidFill>
                <a:latin typeface="Times New Roman" pitchFamily="18" charset="0"/>
              </a:rPr>
              <a:t>2. Планируемые результаты освоения </a:t>
            </a:r>
            <a:r>
              <a:rPr lang="ru-RU" altLang="ru-RU" sz="1300" b="1" dirty="0" smtClean="0">
                <a:solidFill>
                  <a:srgbClr val="009900"/>
                </a:solidFill>
                <a:latin typeface="Times New Roman" pitchFamily="18" charset="0"/>
              </a:rPr>
              <a:t>ОП (конкретизируют </a:t>
            </a:r>
            <a:r>
              <a:rPr lang="ru-RU" altLang="ru-RU" sz="1300" b="1" dirty="0">
                <a:solidFill>
                  <a:srgbClr val="009900"/>
                </a:solidFill>
                <a:latin typeface="Times New Roman" pitchFamily="18" charset="0"/>
              </a:rPr>
              <a:t>требования ФГОС ДО к целевым ориентирам в обязательной части и части, формируемой участниками образовательного </a:t>
            </a:r>
            <a:r>
              <a:rPr lang="ru-RU" altLang="ru-RU" sz="1300" b="1" dirty="0" smtClean="0">
                <a:solidFill>
                  <a:srgbClr val="009900"/>
                </a:solidFill>
                <a:latin typeface="Times New Roman" pitchFamily="18" charset="0"/>
              </a:rPr>
              <a:t>процесса).             </a:t>
            </a:r>
            <a:endParaRPr lang="ru-RU" altLang="ru-RU" sz="1800" dirty="0">
              <a:latin typeface="Arial" pitchFamily="34" charset="0"/>
            </a:endParaRPr>
          </a:p>
        </p:txBody>
      </p:sp>
      <p:sp>
        <p:nvSpPr>
          <p:cNvPr id="15366" name="Text Box 4"/>
          <p:cNvSpPr txBox="1">
            <a:spLocks noChangeArrowheads="1"/>
          </p:cNvSpPr>
          <p:nvPr/>
        </p:nvSpPr>
        <p:spPr bwMode="auto">
          <a:xfrm>
            <a:off x="2555875" y="1412875"/>
            <a:ext cx="4248150" cy="4267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u="sng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Содержательный</a:t>
            </a:r>
            <a:r>
              <a:rPr lang="ru-RU" altLang="ru-RU" sz="13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(общее содержание программы, обеспечивающее полноценное развитие детей)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ru-RU" altLang="ru-RU" sz="13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1. Описание </a:t>
            </a:r>
            <a:r>
              <a:rPr lang="ru-RU" altLang="ru-RU" sz="13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образовательной деятельности в соответствии с направлениями развития ребенка, представленными в пяти образовательных </a:t>
            </a:r>
            <a:r>
              <a:rPr lang="ru-RU" altLang="ru-RU" sz="13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областях.</a:t>
            </a:r>
            <a:endParaRPr lang="ru-RU" altLang="ru-RU" sz="13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3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2. Описание </a:t>
            </a:r>
            <a:r>
              <a:rPr lang="ru-RU" altLang="ru-RU" sz="13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вариативных форм, способов, методов и средств реализации </a:t>
            </a:r>
            <a:r>
              <a:rPr lang="ru-RU" altLang="ru-RU" sz="13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ОП с </a:t>
            </a:r>
            <a:r>
              <a:rPr lang="ru-RU" altLang="ru-RU" sz="13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учетом возрастных  </a:t>
            </a:r>
            <a:r>
              <a:rPr lang="ru-RU" altLang="ru-RU" sz="13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и индивидуальных особенностей  воспитанников.</a:t>
            </a:r>
            <a:endParaRPr lang="ru-RU" altLang="ru-RU" sz="13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3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3. Описание </a:t>
            </a:r>
            <a:r>
              <a:rPr lang="ru-RU" altLang="ru-RU" sz="13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образовательной деятельности по профессиональной коррекции нарушений развития детей в случае, если эта работа предусмотрена </a:t>
            </a:r>
            <a:r>
              <a:rPr lang="ru-RU" altLang="ru-RU" sz="13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ОП. </a:t>
            </a:r>
            <a:endParaRPr lang="ru-RU" altLang="ru-RU" sz="13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3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Должны быть представлены: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ko-KR" sz="13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а) особенности образовательной деятельности разных видов и культурных практик;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ko-KR" sz="13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б</a:t>
            </a:r>
            <a:r>
              <a:rPr lang="ru-RU" altLang="ko-KR" sz="13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) способы </a:t>
            </a:r>
            <a:r>
              <a:rPr lang="ru-RU" altLang="ko-KR" sz="13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и направления поддержки детской инициативы;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ko-KR" sz="13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в) особенности взаимодействия педагогического коллектива с семьями воспитанников;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3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г) иные характеристики содержания </a:t>
            </a:r>
            <a:r>
              <a:rPr lang="ru-RU" altLang="ru-RU" sz="13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ОП, наиболее </a:t>
            </a:r>
            <a:r>
              <a:rPr lang="ru-RU" altLang="ru-RU" sz="13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существенные с точки зрения авторов </a:t>
            </a:r>
            <a:r>
              <a:rPr lang="ru-RU" altLang="ru-RU" sz="13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.</a:t>
            </a:r>
            <a:endParaRPr lang="ru-RU" altLang="ru-RU" sz="1800" dirty="0">
              <a:solidFill>
                <a:schemeClr val="accent6">
                  <a:lumMod val="50000"/>
                </a:schemeClr>
              </a:solidFill>
              <a:latin typeface="Arial" pitchFamily="34" charset="0"/>
            </a:endParaRPr>
          </a:p>
        </p:txBody>
      </p:sp>
      <p:sp>
        <p:nvSpPr>
          <p:cNvPr id="15367" name="Text Box 5"/>
          <p:cNvSpPr txBox="1">
            <a:spLocks noChangeArrowheads="1"/>
          </p:cNvSpPr>
          <p:nvPr/>
        </p:nvSpPr>
        <p:spPr bwMode="auto">
          <a:xfrm>
            <a:off x="6948488" y="1422400"/>
            <a:ext cx="2016125" cy="426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u="sng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Организационный </a:t>
            </a:r>
          </a:p>
          <a:p>
            <a:pPr marL="0" lvl="1" eaLnBrk="1" hangingPunct="1">
              <a:spcBef>
                <a:spcPct val="0"/>
              </a:spcBef>
              <a:buClr>
                <a:srgbClr val="990000"/>
              </a:buClr>
              <a:buNone/>
            </a:pPr>
            <a:r>
              <a:rPr lang="ru-RU" altLang="ru-RU" sz="13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1. Описание </a:t>
            </a:r>
            <a:r>
              <a:rPr lang="ru-RU" altLang="ru-RU" sz="13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материально-технического обеспечения </a:t>
            </a:r>
            <a:r>
              <a:rPr lang="ru-RU" altLang="ru-RU" sz="13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ОП. </a:t>
            </a:r>
          </a:p>
          <a:p>
            <a:pPr marL="0" lvl="1" eaLnBrk="1" hangingPunct="1">
              <a:spcBef>
                <a:spcPct val="0"/>
              </a:spcBef>
              <a:buClr>
                <a:srgbClr val="990000"/>
              </a:buClr>
              <a:buNone/>
            </a:pPr>
            <a:r>
              <a:rPr lang="ru-RU" altLang="ru-RU" sz="13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2. Обеспеченность </a:t>
            </a:r>
            <a:r>
              <a:rPr lang="ru-RU" altLang="ru-RU" sz="13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методическими материалами и средствами обучения и </a:t>
            </a:r>
            <a:r>
              <a:rPr lang="ru-RU" altLang="ru-RU" sz="13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воспитания</a:t>
            </a:r>
            <a:r>
              <a:rPr lang="ru-RU" altLang="ru-RU" sz="13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.</a:t>
            </a:r>
            <a:r>
              <a:rPr lang="ru-RU" altLang="ru-RU" sz="13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 </a:t>
            </a:r>
            <a:endParaRPr lang="ru-RU" altLang="ru-RU" sz="13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>
                <a:srgbClr val="990000"/>
              </a:buClr>
              <a:buNone/>
            </a:pPr>
            <a:r>
              <a:rPr lang="ru-RU" altLang="ru-RU" sz="13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3. Распорядок </a:t>
            </a:r>
            <a:r>
              <a:rPr lang="ru-RU" altLang="ru-RU" sz="13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и /или режим дня, особенности традиционных событий, праздников, </a:t>
            </a:r>
            <a:r>
              <a:rPr lang="ru-RU" altLang="ru-RU" sz="13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мероприятий</a:t>
            </a:r>
            <a:r>
              <a:rPr lang="ru-RU" altLang="ru-RU" sz="13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Clr>
                <a:srgbClr val="990000"/>
              </a:buClr>
              <a:buNone/>
            </a:pPr>
            <a:r>
              <a:rPr lang="ru-RU" altLang="ru-RU" sz="13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4. Особенности </a:t>
            </a:r>
            <a:r>
              <a:rPr lang="ru-RU" altLang="ru-RU" sz="13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организации развивающей предметно-пространственной среды</a:t>
            </a:r>
            <a:r>
              <a:rPr lang="ru-RU" altLang="ru-RU" sz="13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.</a:t>
            </a:r>
            <a:endParaRPr lang="ru-RU" altLang="ru-RU" sz="1800" dirty="0">
              <a:solidFill>
                <a:schemeClr val="accent3">
                  <a:lumMod val="75000"/>
                </a:schemeClr>
              </a:solidFill>
              <a:latin typeface="Arial" pitchFamily="34" charset="0"/>
            </a:endParaRPr>
          </a:p>
        </p:txBody>
      </p:sp>
      <p:sp>
        <p:nvSpPr>
          <p:cNvPr id="15368" name="Text Box 6"/>
          <p:cNvSpPr txBox="1">
            <a:spLocks noChangeArrowheads="1"/>
          </p:cNvSpPr>
          <p:nvPr/>
        </p:nvSpPr>
        <p:spPr bwMode="auto">
          <a:xfrm>
            <a:off x="1187450" y="620713"/>
            <a:ext cx="7467600" cy="6477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ts val="300"/>
              </a:spcBef>
              <a:buFontTx/>
              <a:buNone/>
            </a:pPr>
            <a:r>
              <a:rPr lang="ru-RU" altLang="ru-RU" sz="13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Краткая презентация программы (ориентирована на родителей и доступна для ознакомления):</a:t>
            </a:r>
          </a:p>
          <a:p>
            <a:pPr algn="ctr"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ru-RU" altLang="ru-RU" sz="13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возрастные и иные категории детей, в том числе детей с ОВЗ; используемые примерные программы; характеристика взаимодействия </a:t>
            </a:r>
            <a:r>
              <a:rPr lang="ru-RU" altLang="ru-RU" sz="13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педагогического коллектива </a:t>
            </a:r>
            <a:r>
              <a:rPr lang="ru-RU" altLang="ru-RU" sz="13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с семьями </a:t>
            </a:r>
            <a:r>
              <a:rPr lang="ru-RU" altLang="ru-RU" sz="13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детей.</a:t>
            </a:r>
            <a:endParaRPr lang="ru-RU" altLang="ru-RU" sz="1800" dirty="0">
              <a:solidFill>
                <a:schemeClr val="accent6">
                  <a:lumMod val="50000"/>
                </a:schemeClr>
              </a:solidFill>
              <a:latin typeface="Arial" pitchFamily="34" charset="0"/>
            </a:endParaRPr>
          </a:p>
        </p:txBody>
      </p:sp>
      <p:sp>
        <p:nvSpPr>
          <p:cNvPr id="15369" name="Text Box 7"/>
          <p:cNvSpPr txBox="1">
            <a:spLocks noChangeArrowheads="1"/>
          </p:cNvSpPr>
          <p:nvPr/>
        </p:nvSpPr>
        <p:spPr bwMode="auto">
          <a:xfrm>
            <a:off x="179388" y="5705475"/>
            <a:ext cx="8785225" cy="10366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ru-RU" altLang="ru-RU" sz="13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Содержание коррекционной работы и/или инклюзивного образования:</a:t>
            </a:r>
          </a:p>
          <a:p>
            <a:pPr eaLnBrk="1" hangingPunct="1">
              <a:spcBef>
                <a:spcPct val="0"/>
              </a:spcBef>
              <a:spcAft>
                <a:spcPts val="1000"/>
              </a:spcAft>
              <a:buNone/>
            </a:pPr>
            <a:r>
              <a:rPr lang="ru-RU" altLang="ru-RU" sz="13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с</a:t>
            </a:r>
            <a:r>
              <a:rPr lang="ru-RU" altLang="ru-RU" sz="13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пециальные  условия </a:t>
            </a:r>
            <a:r>
              <a:rPr lang="ru-RU" altLang="ru-RU" sz="13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для получения образования детьми с </a:t>
            </a:r>
            <a:r>
              <a:rPr lang="ru-RU" altLang="ru-RU" sz="13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ОВЗ, </a:t>
            </a:r>
            <a:r>
              <a:rPr lang="ru-RU" altLang="ru-RU" sz="13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в том числе  механизмы адаптации </a:t>
            </a:r>
            <a:r>
              <a:rPr lang="ru-RU" altLang="ru-RU" sz="13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ОП для </a:t>
            </a:r>
            <a:r>
              <a:rPr lang="ru-RU" altLang="ru-RU" sz="13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указанных детей, использование специальных образовательных программ и методов, специальных методических пособий и дидактических материалов, предоставление услуг ассистента (помощника), оказывающего детям необходимую помощь, проведение групповых и индивидуальных коррекционных </a:t>
            </a:r>
            <a:r>
              <a:rPr lang="ru-RU" altLang="ru-RU" sz="13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занятий.</a:t>
            </a:r>
            <a:endParaRPr lang="ru-RU" altLang="ru-RU" sz="13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75489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74638"/>
            <a:ext cx="6923112" cy="1143000"/>
          </a:xfrm>
        </p:spPr>
        <p:txBody>
          <a:bodyPr>
            <a:noAutofit/>
          </a:bodyPr>
          <a:lstStyle/>
          <a:p>
            <a:r>
              <a:rPr lang="ru-RU" alt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Часть основной общеобразовательной программы дошкольного образования, формируемая участниками образовательного процесса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3924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altLang="ru-RU" sz="2800" b="1" dirty="0">
                <a:solidFill>
                  <a:schemeClr val="accent3">
                    <a:lumMod val="75000"/>
                  </a:schemeClr>
                </a:solidFill>
                <a:cs typeface="Times New Roman" pitchFamily="18" charset="0"/>
              </a:rPr>
              <a:t>Должны быть представлены выбранные и/или разработанные самостоятельно участниками образовательных </a:t>
            </a:r>
            <a:r>
              <a:rPr lang="ru-RU" altLang="ru-RU" sz="2800" b="1" dirty="0" smtClean="0">
                <a:solidFill>
                  <a:schemeClr val="accent3">
                    <a:lumMod val="75000"/>
                  </a:schemeClr>
                </a:solidFill>
                <a:cs typeface="Times New Roman" pitchFamily="18" charset="0"/>
              </a:rPr>
              <a:t>отношений: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altLang="ru-RU" sz="2800" b="1" dirty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п</a:t>
            </a:r>
            <a:r>
              <a:rPr lang="ru-RU" altLang="ru-RU" sz="2800" b="1" dirty="0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рограммы</a:t>
            </a:r>
            <a:r>
              <a:rPr lang="ru-RU" altLang="ru-RU" sz="2800" b="1" dirty="0">
                <a:solidFill>
                  <a:schemeClr val="accent3">
                    <a:lumMod val="75000"/>
                  </a:schemeClr>
                </a:solidFill>
                <a:cs typeface="Times New Roman" pitchFamily="18" charset="0"/>
              </a:rPr>
              <a:t>, направленные на развитие </a:t>
            </a:r>
            <a:r>
              <a:rPr lang="ru-RU" altLang="ru-RU" sz="2800" b="1" dirty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детей  в одной или нескольких образовательных областях, видах деятельности и/или культурных практиках </a:t>
            </a:r>
            <a:r>
              <a:rPr lang="ru-RU" altLang="ru-RU" sz="2800" b="1" dirty="0">
                <a:solidFill>
                  <a:schemeClr val="accent3">
                    <a:lumMod val="75000"/>
                  </a:schemeClr>
                </a:solidFill>
                <a:cs typeface="Times New Roman" pitchFamily="18" charset="0"/>
              </a:rPr>
              <a:t>(далее – </a:t>
            </a:r>
            <a:r>
              <a:rPr lang="ru-RU" altLang="ru-RU" sz="2800" b="1" dirty="0" smtClean="0">
                <a:solidFill>
                  <a:schemeClr val="accent3">
                    <a:lumMod val="75000"/>
                  </a:schemeClr>
                </a:solidFill>
                <a:cs typeface="Times New Roman" pitchFamily="18" charset="0"/>
              </a:rPr>
              <a:t>парциальные образовательные </a:t>
            </a:r>
            <a:r>
              <a:rPr lang="ru-RU" altLang="ru-RU" sz="2800" b="1" dirty="0">
                <a:solidFill>
                  <a:schemeClr val="accent3">
                    <a:lumMod val="75000"/>
                  </a:schemeClr>
                </a:solidFill>
                <a:cs typeface="Times New Roman" pitchFamily="18" charset="0"/>
              </a:rPr>
              <a:t>программы), </a:t>
            </a:r>
            <a:endParaRPr lang="ru-RU" altLang="ru-RU" sz="2800" b="1" dirty="0" smtClean="0">
              <a:solidFill>
                <a:schemeClr val="accent3">
                  <a:lumMod val="75000"/>
                </a:schemeClr>
              </a:solidFill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altLang="ru-RU" sz="2800" b="1" dirty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методики</a:t>
            </a:r>
            <a:r>
              <a:rPr lang="ru-RU" altLang="ru-RU" sz="2800" b="1" dirty="0">
                <a:solidFill>
                  <a:schemeClr val="accent3">
                    <a:lumMod val="75000"/>
                  </a:schemeClr>
                </a:solidFill>
                <a:cs typeface="Times New Roman" pitchFamily="18" charset="0"/>
              </a:rPr>
              <a:t>, </a:t>
            </a:r>
            <a:endParaRPr lang="ru-RU" altLang="ru-RU" sz="2800" b="1" dirty="0" smtClean="0">
              <a:solidFill>
                <a:schemeClr val="accent3">
                  <a:lumMod val="75000"/>
                </a:schemeClr>
              </a:solidFill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altLang="ru-RU" sz="2800" b="1" dirty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формы организации образовательной работы</a:t>
            </a:r>
            <a:r>
              <a:rPr lang="ru-RU" altLang="ru-RU" sz="2800" b="1" dirty="0" smtClean="0">
                <a:solidFill>
                  <a:schemeClr val="accent3">
                    <a:lumMod val="75000"/>
                  </a:schemeClr>
                </a:solidFill>
                <a:cs typeface="Times New Roman" pitchFamily="18" charset="0"/>
              </a:rPr>
              <a:t>. </a:t>
            </a:r>
            <a:endParaRPr lang="ru-RU" altLang="ru-RU" sz="2800" b="1" dirty="0">
              <a:solidFill>
                <a:schemeClr val="accent3">
                  <a:lumMod val="75000"/>
                </a:schemeClr>
              </a:solidFill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1547813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7" y="4553626"/>
            <a:ext cx="1362521" cy="1228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42596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274638"/>
            <a:ext cx="6275040" cy="1714202"/>
          </a:xfrm>
        </p:spPr>
        <p:txBody>
          <a:bodyPr>
            <a:noAutofit/>
          </a:bodyPr>
          <a:lstStyle/>
          <a:p>
            <a:r>
              <a:rPr lang="ru-RU" altLang="ru-RU" sz="2400" b="1" dirty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Часть основной общеобразовательной программы дошкольного образования, формируемая участниками образовательного </a:t>
            </a:r>
            <a:r>
              <a:rPr lang="ru-RU" altLang="ru-RU" sz="2400" b="1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процесса, должна учитывать:</a:t>
            </a:r>
            <a:endParaRPr lang="ru-RU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653136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образовательные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потребности, интересы и мотивы детей, членов их семей и педагогов 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и, в частности, может быть ориентирована на: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специфику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национальных, социокультурных 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и иных условий, в которых осуществляется образовательная деятельность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;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выбор тех </a:t>
            </a:r>
            <a:r>
              <a:rPr lang="ru-RU" b="1" u="sng" dirty="0">
                <a:solidFill>
                  <a:schemeClr val="accent6">
                    <a:lumMod val="75000"/>
                  </a:schemeClr>
                </a:solidFill>
              </a:rPr>
              <a:t>парциальных образовательных программ и форм организации работы с детьми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, которые в наибольшей степени соответствуют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потребностям и интересам 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детей, а также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возможностям педагогического коллектива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;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сложившиеся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традиции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 Организации или Группы.</a:t>
            </a:r>
          </a:p>
          <a:p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0648"/>
            <a:ext cx="1547813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3325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10098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4538" y="115888"/>
            <a:ext cx="7772400" cy="1143000"/>
          </a:xfrm>
        </p:spPr>
        <p:txBody>
          <a:bodyPr rtlCol="0">
            <a:no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3000" b="1" dirty="0" smtClean="0">
                <a:solidFill>
                  <a:srgbClr val="C00000"/>
                </a:solidFill>
              </a:rPr>
              <a:t>Федеральный закон от 29 декабря 2012 г.</a:t>
            </a:r>
            <a:br>
              <a:rPr lang="ru-RU" sz="3000" b="1" dirty="0" smtClean="0">
                <a:solidFill>
                  <a:srgbClr val="C00000"/>
                </a:solidFill>
              </a:rPr>
            </a:br>
            <a:r>
              <a:rPr lang="ru-RU" sz="3000" b="1" dirty="0" smtClean="0">
                <a:solidFill>
                  <a:srgbClr val="C00000"/>
                </a:solidFill>
              </a:rPr>
              <a:t>«Об образовании в Российской Федерации»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CC341A-599B-4B1D-AE51-98D7906388A3}" type="slidenum">
              <a:rPr lang="ru-RU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237637" y="1309384"/>
            <a:ext cx="6790351" cy="1107996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Дошкольное образование – уровень общего образования и неотъемлемая часть системы непрерывного образования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4193" y="2808628"/>
            <a:ext cx="3240000" cy="1446550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Федеральный государственный образовательный стандарт</a:t>
            </a:r>
          </a:p>
        </p:txBody>
      </p:sp>
      <p:sp>
        <p:nvSpPr>
          <p:cNvPr id="13" name="Плюс 12"/>
          <p:cNvSpPr/>
          <p:nvPr/>
        </p:nvSpPr>
        <p:spPr>
          <a:xfrm>
            <a:off x="3905250" y="2987675"/>
            <a:ext cx="985838" cy="1011238"/>
          </a:xfrm>
          <a:prstGeom prst="mathPlus">
            <a:avLst>
              <a:gd name="adj1" fmla="val 11463"/>
            </a:avLst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94330" y="2770326"/>
            <a:ext cx="3240000" cy="1446550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Вариативные примерные основные образовательные ПРОГРАММЫ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762702" y="4583195"/>
            <a:ext cx="2268000" cy="7078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latin typeface="Calibri" panose="020F0502020204030204" pitchFamily="34" charset="0"/>
                <a:cs typeface="+mn-cs"/>
              </a:rPr>
              <a:t>Экспертиза ПРОГРАММ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789480" y="5445224"/>
            <a:ext cx="2268000" cy="7078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latin typeface="Calibri" panose="020F0502020204030204" pitchFamily="34" charset="0"/>
                <a:cs typeface="+mn-cs"/>
              </a:rPr>
              <a:t>Реестр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latin typeface="Calibri" panose="020F0502020204030204" pitchFamily="34" charset="0"/>
                <a:cs typeface="+mn-cs"/>
              </a:rPr>
              <a:t>ПРОГРАММ</a:t>
            </a:r>
          </a:p>
        </p:txBody>
      </p:sp>
      <p:sp>
        <p:nvSpPr>
          <p:cNvPr id="4" name="Стрелка вниз 3"/>
          <p:cNvSpPr/>
          <p:nvPr/>
        </p:nvSpPr>
        <p:spPr>
          <a:xfrm>
            <a:off x="3904694" y="3999219"/>
            <a:ext cx="997605" cy="1085965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526261" y="5085184"/>
            <a:ext cx="4438754" cy="769441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ОБРАЗОВАТЕЛЬНАЯ ПРОГРАММА ДОШКОЛЬНОГО ОБРАЗОВАНИЯ</a:t>
            </a:r>
          </a:p>
        </p:txBody>
      </p:sp>
      <p:sp>
        <p:nvSpPr>
          <p:cNvPr id="5" name="Выгнутая вправо стрелка 4"/>
          <p:cNvSpPr/>
          <p:nvPr/>
        </p:nvSpPr>
        <p:spPr>
          <a:xfrm>
            <a:off x="8434388" y="3573463"/>
            <a:ext cx="530225" cy="22352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Выгнутая вправо стрелка 14"/>
          <p:cNvSpPr/>
          <p:nvPr/>
        </p:nvSpPr>
        <p:spPr>
          <a:xfrm flipH="1" flipV="1">
            <a:off x="5075238" y="3725863"/>
            <a:ext cx="558800" cy="1862137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42918"/>
          </a:xfrm>
          <a:ln>
            <a:miter lim="800000"/>
            <a:headEnd/>
            <a:tailEnd/>
          </a:ln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Образовательная программа 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ДОО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0650" y="1431925"/>
            <a:ext cx="8715375" cy="514350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900" b="1" dirty="0">
                <a:solidFill>
                  <a:schemeClr val="accent3">
                    <a:lumMod val="75000"/>
                  </a:schemeClr>
                </a:solidFill>
              </a:rPr>
              <a:t>Основная общеобразовательная программа дошкольного </a:t>
            </a:r>
            <a:r>
              <a:rPr lang="ru-RU" sz="1900" b="1" dirty="0" smtClean="0">
                <a:solidFill>
                  <a:schemeClr val="accent3">
                    <a:lumMod val="75000"/>
                  </a:schemeClr>
                </a:solidFill>
              </a:rPr>
              <a:t>образования </a:t>
            </a:r>
            <a:r>
              <a:rPr lang="ru-RU" sz="1900" b="1" dirty="0">
                <a:solidFill>
                  <a:schemeClr val="accent3">
                    <a:lumMod val="75000"/>
                  </a:schemeClr>
                </a:solidFill>
              </a:rPr>
              <a:t>– это </a:t>
            </a:r>
            <a:r>
              <a:rPr lang="ru-RU" sz="1900" b="1" dirty="0">
                <a:solidFill>
                  <a:schemeClr val="accent6">
                    <a:lumMod val="75000"/>
                  </a:schemeClr>
                </a:solidFill>
              </a:rPr>
              <a:t>нормативно-управленческий документ </a:t>
            </a:r>
            <a:r>
              <a:rPr lang="ru-RU" sz="1900" b="1" dirty="0">
                <a:solidFill>
                  <a:schemeClr val="accent3">
                    <a:lumMod val="75000"/>
                  </a:schemeClr>
                </a:solidFill>
              </a:rPr>
              <a:t>образовательного учреждения, характеризующий </a:t>
            </a:r>
            <a:r>
              <a:rPr lang="ru-RU" sz="1900" b="1" dirty="0">
                <a:solidFill>
                  <a:schemeClr val="accent6">
                    <a:lumMod val="75000"/>
                  </a:schemeClr>
                </a:solidFill>
              </a:rPr>
              <a:t>специфику содержания образования и особенности организации учебно-воспитательного процесса </a:t>
            </a:r>
            <a:r>
              <a:rPr lang="ru-RU" sz="1900" b="1" dirty="0">
                <a:solidFill>
                  <a:schemeClr val="accent3">
                    <a:lumMod val="75000"/>
                  </a:schemeClr>
                </a:solidFill>
              </a:rPr>
              <a:t>(</a:t>
            </a:r>
            <a:r>
              <a:rPr lang="ru-RU" sz="1900" b="1" dirty="0" smtClean="0">
                <a:solidFill>
                  <a:schemeClr val="accent3">
                    <a:lumMod val="75000"/>
                  </a:schemeClr>
                </a:solidFill>
              </a:rPr>
              <a:t>МР </a:t>
            </a:r>
            <a:r>
              <a:rPr lang="ru-RU" sz="1900" b="1" dirty="0" err="1">
                <a:solidFill>
                  <a:schemeClr val="accent3">
                    <a:lumMod val="75000"/>
                  </a:schemeClr>
                </a:solidFill>
              </a:rPr>
              <a:t>Минобрнауки</a:t>
            </a:r>
            <a:r>
              <a:rPr lang="ru-RU" sz="1900" b="1" dirty="0">
                <a:solidFill>
                  <a:schemeClr val="accent3">
                    <a:lumMod val="75000"/>
                  </a:schemeClr>
                </a:solidFill>
              </a:rPr>
              <a:t> РФ </a:t>
            </a:r>
            <a:r>
              <a:rPr lang="ru-RU" sz="1900" b="1" dirty="0" smtClean="0">
                <a:solidFill>
                  <a:schemeClr val="accent3">
                    <a:lumMod val="75000"/>
                  </a:schemeClr>
                </a:solidFill>
              </a:rPr>
              <a:t>№ 03-248 от 25.10.2010).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1900" b="1" dirty="0">
              <a:solidFill>
                <a:schemeClr val="accent3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900" b="1" dirty="0" smtClean="0">
                <a:solidFill>
                  <a:schemeClr val="accent3">
                    <a:lumMod val="75000"/>
                  </a:schemeClr>
                </a:solidFill>
              </a:rPr>
              <a:t>Программа (греч.Programma - объявление, предписание) - </a:t>
            </a:r>
            <a:r>
              <a:rPr lang="ru-RU" sz="1900" b="1" dirty="0">
                <a:solidFill>
                  <a:schemeClr val="accent6">
                    <a:lumMod val="75000"/>
                  </a:schemeClr>
                </a:solidFill>
              </a:rPr>
              <a:t>способ пошаговой, поэтапной организации деятельности по развертыванию какого-либо содержания, </a:t>
            </a:r>
            <a:r>
              <a:rPr lang="ru-RU" sz="1900" b="1" dirty="0" smtClean="0">
                <a:solidFill>
                  <a:schemeClr val="accent3">
                    <a:lumMod val="75000"/>
                  </a:schemeClr>
                </a:solidFill>
              </a:rPr>
              <a:t>а также по организации и реализации познавательных (исследовательских)процедур </a:t>
            </a:r>
            <a:r>
              <a:rPr lang="ru-RU" sz="1900" b="1" i="1" dirty="0" smtClean="0">
                <a:solidFill>
                  <a:schemeClr val="accent3">
                    <a:lumMod val="75000"/>
                  </a:schemeClr>
                </a:solidFill>
              </a:rPr>
              <a:t>(О. В. Малахова).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19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900" b="1" dirty="0" smtClean="0">
                <a:solidFill>
                  <a:schemeClr val="accent3">
                    <a:lumMod val="75000"/>
                  </a:schemeClr>
                </a:solidFill>
              </a:rPr>
              <a:t>Определяет не только содержание деятельности, но и </a:t>
            </a:r>
            <a:r>
              <a:rPr lang="ru-RU" sz="1900" b="1" dirty="0">
                <a:solidFill>
                  <a:schemeClr val="accent6">
                    <a:lumMod val="75000"/>
                  </a:schemeClr>
                </a:solidFill>
              </a:rPr>
              <a:t>описание системы адекватных методов, средств, приемов, </a:t>
            </a:r>
            <a:r>
              <a:rPr lang="ru-RU" sz="1900" b="1" dirty="0" smtClean="0">
                <a:solidFill>
                  <a:schemeClr val="accent3">
                    <a:lumMod val="75000"/>
                  </a:schemeClr>
                </a:solidFill>
              </a:rPr>
              <a:t>а также </a:t>
            </a:r>
            <a:r>
              <a:rPr lang="ru-RU" sz="1900" b="1" dirty="0">
                <a:solidFill>
                  <a:schemeClr val="accent6">
                    <a:lumMod val="75000"/>
                  </a:schemeClr>
                </a:solidFill>
              </a:rPr>
              <a:t>оценку достижения ожидаемых результатов, информационное обеспечение </a:t>
            </a:r>
            <a:r>
              <a:rPr lang="ru-RU" sz="1900" b="1" i="1" dirty="0" smtClean="0">
                <a:solidFill>
                  <a:schemeClr val="accent3">
                    <a:lumMod val="75000"/>
                  </a:schemeClr>
                </a:solidFill>
              </a:rPr>
              <a:t>(О. В. Малахова).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19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900" b="1" dirty="0" smtClean="0">
                <a:solidFill>
                  <a:schemeClr val="accent3">
                    <a:lumMod val="75000"/>
                  </a:schemeClr>
                </a:solidFill>
              </a:rPr>
              <a:t>Разработанный образовательный проект, отражающий единство личностно-развивающих целей образования; </a:t>
            </a:r>
            <a:r>
              <a:rPr lang="ru-RU" sz="1900" b="1" dirty="0">
                <a:solidFill>
                  <a:schemeClr val="accent6">
                    <a:lumMod val="75000"/>
                  </a:schemeClr>
                </a:solidFill>
              </a:rPr>
              <a:t>управленческий нормативный документ, предъявляемый образовательным учреждением родителям воспитанников</a:t>
            </a:r>
            <a:r>
              <a:rPr lang="ru-RU" sz="1900" b="1" dirty="0" smtClean="0">
                <a:solidFill>
                  <a:schemeClr val="accent3">
                    <a:lumMod val="75000"/>
                  </a:schemeClr>
                </a:solidFill>
              </a:rPr>
              <a:t>, заказчикам образовательных услуг </a:t>
            </a:r>
            <a:r>
              <a:rPr lang="ru-RU" sz="1900" b="1" i="1" dirty="0" smtClean="0">
                <a:solidFill>
                  <a:schemeClr val="accent3">
                    <a:lumMod val="75000"/>
                  </a:schemeClr>
                </a:solidFill>
              </a:rPr>
              <a:t>(О. В. Малахова).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1900" dirty="0" smtClean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1900" dirty="0" smtClean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1900" dirty="0" smtClean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1900" dirty="0" smtClean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1900" dirty="0" smtClean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1900" dirty="0">
              <a:solidFill>
                <a:srgbClr val="002060"/>
              </a:solidFill>
            </a:endParaRPr>
          </a:p>
        </p:txBody>
      </p:sp>
      <p:sp>
        <p:nvSpPr>
          <p:cNvPr id="4" name="Штриховая стрелка вправо 3"/>
          <p:cNvSpPr/>
          <p:nvPr/>
        </p:nvSpPr>
        <p:spPr>
          <a:xfrm rot="5400000">
            <a:off x="1678781" y="892969"/>
            <a:ext cx="357188" cy="285750"/>
          </a:xfrm>
          <a:prstGeom prst="striped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Штриховая стрелка вправо 5"/>
          <p:cNvSpPr/>
          <p:nvPr/>
        </p:nvSpPr>
        <p:spPr>
          <a:xfrm rot="5400000">
            <a:off x="7036594" y="892969"/>
            <a:ext cx="357188" cy="285750"/>
          </a:xfrm>
          <a:prstGeom prst="striped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126" name="Picture 2" descr="C:\Documents and Settings\user\Мои документы\Мои рисунки\Организатор клипов (Microsoft)\j0250692.wmf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275" y="639763"/>
            <a:ext cx="10001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27667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1000125"/>
            <a:ext cx="8715375" cy="56435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</a:rPr>
              <a:t>Документ, определяющий </a:t>
            </a: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</a:rPr>
              <a:t>специфику организации воспитательно-образовательного процесса (содержание, формы) </a:t>
            </a: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</a:rPr>
              <a:t>с учетом стандарта дошкольного уровня образования </a:t>
            </a:r>
            <a:r>
              <a:rPr lang="ru-RU" sz="1800" b="1" i="1" dirty="0" smtClean="0">
                <a:solidFill>
                  <a:schemeClr val="accent3">
                    <a:lumMod val="75000"/>
                  </a:schemeClr>
                </a:solidFill>
              </a:rPr>
              <a:t>(К.Ю. Белая).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18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</a:rPr>
              <a:t>Модель воспитательно-образовательного процесса </a:t>
            </a: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</a:rPr>
              <a:t>(излагает многокомпонентное содержание образования и состоит из целостного ряда частей, взаимно связанных между собой (К.Ю. Белая).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18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</a:rPr>
              <a:t>Характеризует</a:t>
            </a: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</a:rPr>
              <a:t> модель процесса воспитания и обучения </a:t>
            </a: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</a:rPr>
              <a:t>детей, охватывающую все основные моменты их жизнедеятельности </a:t>
            </a: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</a:rPr>
              <a:t>с учетом приоритетности видов детской деятельности в каждом возрастном периоде </a:t>
            </a:r>
            <a:r>
              <a:rPr lang="ru-RU" sz="1800" b="1" i="1" dirty="0" smtClean="0">
                <a:solidFill>
                  <a:schemeClr val="accent3">
                    <a:lumMod val="75000"/>
                  </a:schemeClr>
                </a:solidFill>
              </a:rPr>
              <a:t>(Н.В.Микляева).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18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</a:rPr>
              <a:t>Нормативно-управленческий документ</a:t>
            </a: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</a:rPr>
              <a:t>, обосновывающий </a:t>
            </a: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</a:rPr>
              <a:t>выбор цели, содержания, применяемых методик и технологий, форм организации воспитательно-образовательного процесса</a:t>
            </a: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</a:rPr>
              <a:t> в каждом конкретном дошкольном образовательном учреждении </a:t>
            </a:r>
            <a:r>
              <a:rPr lang="ru-RU" sz="1800" b="1" i="1" dirty="0" smtClean="0">
                <a:solidFill>
                  <a:schemeClr val="accent3">
                    <a:lumMod val="75000"/>
                  </a:schemeClr>
                </a:solidFill>
              </a:rPr>
              <a:t>(С. Кузьмин).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18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</a:rPr>
              <a:t>Внутренний стандарт </a:t>
            </a: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</a:rPr>
              <a:t>дошкольного образовательного учреждения </a:t>
            </a:r>
            <a:r>
              <a:rPr lang="ru-RU" sz="1800" b="1" i="1" dirty="0" smtClean="0">
                <a:solidFill>
                  <a:schemeClr val="accent3">
                    <a:lumMod val="75000"/>
                  </a:schemeClr>
                </a:solidFill>
              </a:rPr>
              <a:t>(С. Кузьмин).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1800" dirty="0" smtClean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1800" dirty="0" smtClean="0">
              <a:solidFill>
                <a:srgbClr val="002060"/>
              </a:solidFill>
            </a:endParaRPr>
          </a:p>
        </p:txBody>
      </p:sp>
      <p:sp>
        <p:nvSpPr>
          <p:cNvPr id="4" name="Штриховая стрелка вправо 3"/>
          <p:cNvSpPr/>
          <p:nvPr/>
        </p:nvSpPr>
        <p:spPr>
          <a:xfrm rot="5400000">
            <a:off x="1821656" y="321469"/>
            <a:ext cx="357188" cy="285750"/>
          </a:xfrm>
          <a:prstGeom prst="striped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Штриховая стрелка вправо 5"/>
          <p:cNvSpPr/>
          <p:nvPr/>
        </p:nvSpPr>
        <p:spPr>
          <a:xfrm rot="5400000">
            <a:off x="6822281" y="321469"/>
            <a:ext cx="357188" cy="285750"/>
          </a:xfrm>
          <a:prstGeom prst="striped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149" name="Picture 2" descr="C:\Documents and Settings\user\Мои документы\Мои рисунки\Организатор клипов (Microsoft)\j0250692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214313"/>
            <a:ext cx="10001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95193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8247" y="142466"/>
            <a:ext cx="7067128" cy="1714500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Процесс разработки и реализации образовательной программы 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можно рассматривать в качестве процесса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согласования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государственных образовательных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стандартов, социального заказа 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конкретному образовательному учреждению и </a:t>
            </a:r>
            <a:r>
              <a:rPr lang="ru-RU" sz="2000" b="1" u="sng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его педагогических возможностей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.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</a:br>
            <a:endParaRPr lang="ru-RU" sz="2000" dirty="0" smtClean="0">
              <a:solidFill>
                <a:schemeClr val="accent3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625" y="2060848"/>
            <a:ext cx="4038600" cy="4536802"/>
          </a:xfrm>
          <a:ln w="38100">
            <a:solidFill>
              <a:schemeClr val="accent3"/>
            </a:solidFill>
            <a:prstDash val="sysDot"/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Главными действиями для разработчиков образовательных программ являются -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выделить, выявить, описать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 специфическую составляющую образовательной программы, определяющую.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ru-RU" sz="20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ru-RU" sz="2000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643438" y="2071688"/>
            <a:ext cx="4038600" cy="4500562"/>
          </a:xfrm>
          <a:ln w="38100">
            <a:solidFill>
              <a:schemeClr val="accent3"/>
            </a:solidFill>
            <a:prstDash val="sysDot"/>
          </a:ln>
        </p:spPr>
        <p:txBody>
          <a:bodyPr rtlCol="0">
            <a:normAutofit/>
          </a:bodyPr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Каждая образовательная программа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единственна и уникальна 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в своем роде, как уникальна и своеобразна образовательная и развивающая среда каждого</a:t>
            </a:r>
            <a:b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дошкольного образовательного учреждения.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ru-RU" sz="2100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32165" y="1613694"/>
            <a:ext cx="17145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О.Е. Лебедев</a:t>
            </a:r>
          </a:p>
        </p:txBody>
      </p:sp>
      <p:pic>
        <p:nvPicPr>
          <p:cNvPr id="14342" name="Picture 11" descr="C:\Documents and Settings\user\Мои документы\Мои рисунки\Организатор клипов (Microsoft)\j0231773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2033"/>
            <a:ext cx="1080120" cy="1239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83382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Федеральный закон от 29 декабря 2012 г.</a:t>
            </a:r>
            <a:br>
              <a:rPr lang="ru-RU" sz="3200" b="1" dirty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«Об образовании в Российской Федерации»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99592" y="1484784"/>
            <a:ext cx="7560840" cy="115212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</a:rPr>
              <a:t>Дошкольное образование – уровень общего образования и неотъемлемая часть системы непрерывного образования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3528" y="2852934"/>
            <a:ext cx="2952328" cy="171476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Федеральный государственный образовательный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СТАНДАРТ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101765" y="2881135"/>
            <a:ext cx="2702483" cy="16865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Вариативные примерные основные образовательные ПРОГРАММЫ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3275856" y="3508838"/>
            <a:ext cx="825909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7" name="Блок-схема: внутренняя память 16"/>
          <p:cNvSpPr/>
          <p:nvPr/>
        </p:nvSpPr>
        <p:spPr>
          <a:xfrm>
            <a:off x="2339752" y="4293096"/>
            <a:ext cx="2268252" cy="2461705"/>
          </a:xfrm>
          <a:prstGeom prst="flowChartInternalStorag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ОСНОВНАЯ ОБРАЗОВАТЕЛЬНАЯ ПРОГРАММА ДОШКОЛЬНОГО ОБРАЗОВАНИЯ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948263" y="2891578"/>
            <a:ext cx="20162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ru-RU" sz="2400" b="1" dirty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Экспертиза программ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ru-RU" sz="2400" b="1" dirty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Реестр программ</a:t>
            </a:r>
          </a:p>
        </p:txBody>
      </p:sp>
    </p:spTree>
    <p:extLst>
      <p:ext uri="{BB962C8B-B14F-4D97-AF65-F5344CB8AC3E}">
        <p14:creationId xmlns="" xmlns:p14="http://schemas.microsoft.com/office/powerpoint/2010/main" val="291785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71862" y="274638"/>
            <a:ext cx="6214938" cy="1143000"/>
          </a:xfrm>
        </p:spPr>
        <p:txBody>
          <a:bodyPr>
            <a:noAutofit/>
          </a:bodyPr>
          <a:lstStyle/>
          <a:p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Федеральный государственный образовательный стандарт дошкольного образования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6069"/>
            <a:ext cx="2292350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323528" y="1628800"/>
            <a:ext cx="8568952" cy="158417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</a:rPr>
              <a:t>Утвержден приказом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</a:rPr>
              <a:t>Минобрнауки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</a:rPr>
              <a:t> России 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</a:rPr>
              <a:t>от 17 октября 2013 г. № 1155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</a:rPr>
              <a:t>Зарегистрирован в Минюсте России 14 ноября 2013 г., регистрационный № 30 384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3528" y="3501008"/>
            <a:ext cx="8568952" cy="68407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</a:rPr>
              <a:t>ОСНОВНАЯ ОБРАЗОВАТЕЛЬНАЯ ПРОГРАММА ДОШКОЛЬНОГО ОБРАЗОВАНИЯ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3528" y="4365104"/>
            <a:ext cx="4104456" cy="93610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Обязательная часть </a:t>
            </a:r>
            <a:endParaRPr lang="ru-RU" sz="2400" b="1" dirty="0" smtClean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algn="ctr">
              <a:defRPr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(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не менее 60%)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61158" y="4365104"/>
            <a:ext cx="4100968" cy="93610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</a:rPr>
              <a:t>Часть, формируемая участниками образовательных отношений </a:t>
            </a:r>
            <a:endParaRPr lang="ru-RU" b="1" dirty="0" smtClean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algn="ctr">
              <a:defRPr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</a:rPr>
              <a:t>(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</a:rPr>
              <a:t>не более 40%)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3528" y="5517232"/>
            <a:ext cx="4104456" cy="12241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Примерная основная образовательная программа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784536" y="5517232"/>
            <a:ext cx="4104456" cy="12241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endParaRPr lang="ru-RU" b="1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103" y="5604581"/>
            <a:ext cx="787078" cy="104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96778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alt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Основная </a:t>
            </a:r>
            <a:r>
              <a:rPr lang="ru-RU" alt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образовательная программа дошкольного </a:t>
            </a:r>
            <a:r>
              <a:rPr lang="ru-RU" alt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образования</a:t>
            </a:r>
            <a:r>
              <a:rPr lang="ru-RU" alt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alt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4139952" y="1196752"/>
            <a:ext cx="432048" cy="432048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нутый угол 4"/>
          <p:cNvSpPr/>
          <p:nvPr/>
        </p:nvSpPr>
        <p:spPr>
          <a:xfrm>
            <a:off x="539552" y="1916832"/>
            <a:ext cx="8064896" cy="4464496"/>
          </a:xfrm>
          <a:prstGeom prst="foldedCorne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altLang="ru-RU" sz="2400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</a:rPr>
              <a:t>программа, разрабатываемая, утверждаемая</a:t>
            </a:r>
            <a:r>
              <a:rPr lang="en-US" altLang="ru-RU" sz="2400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ru-RU" altLang="ru-RU" sz="2400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</a:rPr>
              <a:t>и реализуемая в </a:t>
            </a:r>
            <a:r>
              <a:rPr lang="ru-RU" altLang="ru-RU" sz="2400" b="1" dirty="0" smtClean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</a:rPr>
              <a:t>дошкольной образовательной организации </a:t>
            </a:r>
            <a:r>
              <a:rPr lang="ru-RU" altLang="ru-RU" sz="2400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</a:rPr>
              <a:t>(группе): </a:t>
            </a:r>
          </a:p>
          <a:p>
            <a:pPr marL="742950" lvl="1" indent="-342900">
              <a:buFont typeface="Wingdings" panose="05000000000000000000" pitchFamily="2" charset="2"/>
              <a:buChar char="§"/>
            </a:pPr>
            <a:r>
              <a:rPr lang="ru-RU" altLang="ru-RU" sz="24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в </a:t>
            </a:r>
            <a:r>
              <a:rPr lang="ru-RU" altLang="ru-RU" sz="24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соответствии с федеральным государственным образовательным стандартом дошкольного </a:t>
            </a:r>
            <a:r>
              <a:rPr lang="ru-RU" altLang="ru-RU" sz="24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образования;</a:t>
            </a:r>
          </a:p>
          <a:p>
            <a:pPr marL="742950" lvl="1" indent="-342900">
              <a:buFont typeface="Wingdings" panose="05000000000000000000" pitchFamily="2" charset="2"/>
              <a:buChar char="§"/>
            </a:pPr>
            <a:endParaRPr lang="ru-RU" altLang="ru-RU" sz="2400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742950" lvl="1" indent="-342900">
              <a:buFont typeface="Wingdings" panose="05000000000000000000" pitchFamily="2" charset="2"/>
              <a:buChar char="§"/>
            </a:pPr>
            <a:r>
              <a:rPr lang="en-US" altLang="ru-RU" sz="24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ru-RU" altLang="ru-RU" sz="2400" b="1" u="sng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с учетом </a:t>
            </a:r>
            <a:r>
              <a:rPr lang="ru-RU" altLang="ru-RU" sz="24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соответствующей примерной основной образовательной программы дошкольного </a:t>
            </a:r>
            <a:r>
              <a:rPr lang="ru-RU" altLang="ru-RU" sz="24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образования.</a:t>
            </a:r>
            <a:endParaRPr lang="ru-RU" altLang="ru-RU" sz="2400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50639"/>
            <a:ext cx="1785937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23913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alt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Основная </a:t>
            </a:r>
            <a:r>
              <a:rPr lang="ru-RU" alt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образовательная программа дошкольного </a:t>
            </a:r>
            <a:r>
              <a:rPr lang="ru-RU" alt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образования</a:t>
            </a:r>
            <a:r>
              <a:rPr lang="ru-RU" alt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alt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4139952" y="1196752"/>
            <a:ext cx="432048" cy="432048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нутый угол 4"/>
          <p:cNvSpPr/>
          <p:nvPr/>
        </p:nvSpPr>
        <p:spPr>
          <a:xfrm>
            <a:off x="323528" y="1941605"/>
            <a:ext cx="8640960" cy="4464496"/>
          </a:xfrm>
          <a:prstGeom prst="foldedCorne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является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нормативно-управленческим документом организации и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определяет комплекс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основных характеристик дошкольного образования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: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</a:rPr>
              <a:t>объем,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</a:rPr>
              <a:t>содержание образования, 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</a:rPr>
              <a:t>планируемые результаты (целевые ориентиры дошкольного образования),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</a:rPr>
              <a:t>особенности организации </a:t>
            </a:r>
            <a:endParaRPr lang="ru-RU" sz="2400" b="1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lvl="0"/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</a:rPr>
              <a:t>    </a:t>
            </a:r>
            <a:r>
              <a:rPr lang="ru-RU" sz="2400" b="1" i="1" dirty="0" err="1" smtClean="0">
                <a:solidFill>
                  <a:schemeClr val="accent3">
                    <a:lumMod val="50000"/>
                  </a:schemeClr>
                </a:solidFill>
              </a:rPr>
              <a:t>воспитательно</a:t>
            </a: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</a:rPr>
              <a:t>-образовательного </a:t>
            </a:r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</a:rPr>
              <a:t>процесса. 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50639"/>
            <a:ext cx="1785937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25776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377</TotalTime>
  <Words>1206</Words>
  <Application>Microsoft Office PowerPoint</Application>
  <PresentationFormat>Экран (4:3)</PresentationFormat>
  <Paragraphs>190</Paragraphs>
  <Slides>18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Образовательная программа дошкольного образования </vt:lpstr>
      <vt:lpstr>Федеральный закон от 29 декабря 2012 г. «Об образовании в Российской Федерации»</vt:lpstr>
      <vt:lpstr>Образовательная программа ДОО</vt:lpstr>
      <vt:lpstr>Слайд 4</vt:lpstr>
      <vt:lpstr>Процесс разработки и реализации образовательной программы можно рассматривать в качестве процесса согласования государственных образовательных стандартов, социального заказа конкретному образовательному учреждению и его педагогических возможностей. </vt:lpstr>
      <vt:lpstr>Федеральный закон от 29 декабря 2012 г. «Об образовании в Российской Федерации»</vt:lpstr>
      <vt:lpstr>Федеральный государственный образовательный стандарт дошкольного образования</vt:lpstr>
      <vt:lpstr>Основная образовательная программа дошкольного образования </vt:lpstr>
      <vt:lpstr>Основная образовательная программа дошкольного образования </vt:lpstr>
      <vt:lpstr>Обязательная часть основной общеобразовательной программы дошкольного образования</vt:lpstr>
      <vt:lpstr>Слайд 11</vt:lpstr>
      <vt:lpstr>Слайд 12</vt:lpstr>
      <vt:lpstr>Структура Программы </vt:lpstr>
      <vt:lpstr>Слайд 14</vt:lpstr>
      <vt:lpstr>Слайд 15</vt:lpstr>
      <vt:lpstr>Часть основной общеобразовательной программы дошкольного образования, формируемая участниками образовательного процесса</vt:lpstr>
      <vt:lpstr>Часть основной общеобразовательной программы дошкольного образования, формируемая участниками образовательного процесса, должна учитывать: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Компетентностный подход в дошкольном образовании</dc:title>
  <dc:creator>-</dc:creator>
  <cp:lastModifiedBy>НМЦ</cp:lastModifiedBy>
  <cp:revision>41</cp:revision>
  <dcterms:created xsi:type="dcterms:W3CDTF">2013-10-27T14:22:28Z</dcterms:created>
  <dcterms:modified xsi:type="dcterms:W3CDTF">2015-06-10T14:05:06Z</dcterms:modified>
</cp:coreProperties>
</file>