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58" r:id="rId4"/>
    <p:sldId id="260" r:id="rId5"/>
    <p:sldId id="262" r:id="rId6"/>
    <p:sldId id="259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DE66B-D51E-4A7D-A512-641D8BBD3837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28C99-D85C-4155-BA3C-369A7B7B8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514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28C99-D85C-4155-BA3C-369A7B7B8F7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275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6345-A222-42EA-8BFE-16240B750CE1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0775-D74B-4581-B80D-ACA1E47928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074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6345-A222-42EA-8BFE-16240B750CE1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0775-D74B-4581-B80D-ACA1E47928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369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6345-A222-42EA-8BFE-16240B750CE1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0775-D74B-4581-B80D-ACA1E47928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58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6345-A222-42EA-8BFE-16240B750CE1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0775-D74B-4581-B80D-ACA1E47928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41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6345-A222-42EA-8BFE-16240B750CE1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0775-D74B-4581-B80D-ACA1E47928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460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6345-A222-42EA-8BFE-16240B750CE1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0775-D74B-4581-B80D-ACA1E47928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494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6345-A222-42EA-8BFE-16240B750CE1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0775-D74B-4581-B80D-ACA1E47928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33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6345-A222-42EA-8BFE-16240B750CE1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0775-D74B-4581-B80D-ACA1E47928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294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6345-A222-42EA-8BFE-16240B750CE1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0775-D74B-4581-B80D-ACA1E47928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95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6345-A222-42EA-8BFE-16240B750CE1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0775-D74B-4581-B80D-ACA1E47928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19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6345-A222-42EA-8BFE-16240B750CE1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0775-D74B-4581-B80D-ACA1E47928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81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46345-A222-42EA-8BFE-16240B750CE1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B0775-D74B-4581-B80D-ACA1E47928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17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14875" y="1504950"/>
            <a:ext cx="2116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Сценарий - </a:t>
            </a:r>
            <a:r>
              <a:rPr lang="ru-RU" b="1" dirty="0">
                <a:solidFill>
                  <a:srgbClr val="C00000"/>
                </a:solidFill>
              </a:rPr>
              <a:t>история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6518" y="361650"/>
            <a:ext cx="46105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Museo Sans Cyrl 900" panose="02000000000000000000" pitchFamily="50" charset="-52"/>
              </a:rPr>
              <a:t>Основы драматургии</a:t>
            </a:r>
            <a:endParaRPr lang="ru-RU" sz="3200" dirty="0">
              <a:latin typeface="Museo Sans Cyrl 900" panose="02000000000000000000" pitchFamily="50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3868" y="2201346"/>
            <a:ext cx="9827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Движущая сила </a:t>
            </a:r>
            <a:r>
              <a:rPr lang="ru-RU" b="1" dirty="0">
                <a:solidFill>
                  <a:srgbClr val="C00000"/>
                </a:solidFill>
              </a:rPr>
              <a:t>истории</a:t>
            </a:r>
            <a:r>
              <a:rPr lang="ru-RU" dirty="0"/>
              <a:t> – это конфликт, а </a:t>
            </a:r>
            <a:r>
              <a:rPr lang="ru-RU" i="1" dirty="0"/>
              <a:t>драматургия – это развитие конфликта во времени.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75" y="3267075"/>
            <a:ext cx="5321222" cy="29908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116" y="3267075"/>
            <a:ext cx="5340055" cy="301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08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60144" y="401899"/>
            <a:ext cx="8605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>
                <a:latin typeface="Museo Sans Cyrl 900" panose="02000000000000000000" pitchFamily="50" charset="-52"/>
              </a:rPr>
              <a:t>Написание литературного сценария</a:t>
            </a:r>
            <a:endParaRPr lang="ru-RU" sz="3600" dirty="0">
              <a:latin typeface="Museo Sans Cyrl 900" panose="02000000000000000000" pitchFamily="50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2863" y="1768772"/>
            <a:ext cx="11670246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Определить тему и идею вашего фильма</a:t>
            </a:r>
          </a:p>
          <a:p>
            <a:pPr algn="ctr"/>
            <a:endParaRPr lang="ru-RU" sz="2400" dirty="0" smtClean="0">
              <a:solidFill>
                <a:schemeClr val="tx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Тема</a:t>
            </a:r>
            <a:r>
              <a:rPr lang="ru-RU" sz="2400" dirty="0" smtClean="0">
                <a:solidFill>
                  <a:schemeClr val="tx1"/>
                </a:solidFill>
              </a:rPr>
              <a:t> – о чем ваш фильм?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 Про что? 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Идея</a:t>
            </a:r>
            <a:r>
              <a:rPr lang="ru-RU" sz="2400" dirty="0" smtClean="0">
                <a:solidFill>
                  <a:schemeClr val="tx1"/>
                </a:solidFill>
              </a:rPr>
              <a:t> – во имя какой мысли создается произведение? Что хотел сказать автор?</a:t>
            </a: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Например: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Тема:  Обеспечение школьников Красногвардейского района необходимой материальной средой для их здоровья.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Идея: Чтобы быть успешным – нужно быть здоровым. Здоровье школьников – это будущее нашей нации.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393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3107" y="1133475"/>
            <a:ext cx="48731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       </a:t>
            </a:r>
            <a:r>
              <a:rPr lang="ru-RU" sz="3200" dirty="0" smtClean="0">
                <a:solidFill>
                  <a:srgbClr val="C00000"/>
                </a:solidFill>
              </a:rPr>
              <a:t>Структурные элементы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17494" y="2171700"/>
            <a:ext cx="10441079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2000" dirty="0" smtClean="0"/>
              <a:t>1.</a:t>
            </a:r>
            <a:r>
              <a:rPr lang="ru-RU" sz="2000" b="1" i="1" dirty="0" smtClean="0"/>
              <a:t>Экспозиция</a:t>
            </a:r>
            <a:r>
              <a:rPr lang="ru-RU" sz="2000" dirty="0" smtClean="0"/>
              <a:t> – знакомство с миром героя</a:t>
            </a:r>
          </a:p>
          <a:p>
            <a:pPr algn="ctr">
              <a:buNone/>
            </a:pPr>
            <a:r>
              <a:rPr lang="ru-RU" sz="2000" dirty="0" smtClean="0"/>
              <a:t>2.</a:t>
            </a:r>
            <a:r>
              <a:rPr lang="ru-RU" sz="2000" b="1" i="1" dirty="0" smtClean="0"/>
              <a:t>Завязка</a:t>
            </a:r>
            <a:r>
              <a:rPr lang="ru-RU" sz="2000" dirty="0" smtClean="0"/>
              <a:t> – событие, которое изменяет привычный ход жизни героя и заставляет его действовать </a:t>
            </a:r>
          </a:p>
          <a:p>
            <a:pPr algn="ctr">
              <a:buNone/>
            </a:pPr>
            <a:r>
              <a:rPr lang="ru-RU" sz="2000" dirty="0" smtClean="0"/>
              <a:t>3.</a:t>
            </a:r>
            <a:r>
              <a:rPr lang="ru-RU" sz="2000" b="1" i="1" dirty="0" smtClean="0"/>
              <a:t>Конфликт</a:t>
            </a:r>
            <a:r>
              <a:rPr lang="ru-RU" sz="2000" dirty="0" smtClean="0"/>
              <a:t> – основная движущая сила сюжета</a:t>
            </a:r>
          </a:p>
          <a:p>
            <a:pPr algn="ctr">
              <a:buNone/>
            </a:pPr>
            <a:r>
              <a:rPr lang="ru-RU" sz="2000" dirty="0" smtClean="0"/>
              <a:t>4.</a:t>
            </a:r>
            <a:r>
              <a:rPr lang="ru-RU" sz="2000" b="1" i="1" dirty="0" smtClean="0"/>
              <a:t>Коллизии</a:t>
            </a:r>
            <a:r>
              <a:rPr lang="ru-RU" sz="2000" dirty="0" smtClean="0"/>
              <a:t> – развитие конфликта </a:t>
            </a:r>
          </a:p>
          <a:p>
            <a:pPr algn="ctr">
              <a:buNone/>
            </a:pPr>
            <a:r>
              <a:rPr lang="ru-RU" sz="2000" dirty="0" smtClean="0"/>
              <a:t>5.</a:t>
            </a:r>
            <a:r>
              <a:rPr lang="ru-RU" sz="2000" b="1" i="1" dirty="0" smtClean="0"/>
              <a:t>Перипетия</a:t>
            </a:r>
            <a:r>
              <a:rPr lang="ru-RU" sz="2000" dirty="0" smtClean="0"/>
              <a:t> – неожиданный поворот в развитии сюжета</a:t>
            </a:r>
          </a:p>
          <a:p>
            <a:pPr algn="ctr">
              <a:buNone/>
            </a:pPr>
            <a:r>
              <a:rPr lang="ru-RU" sz="2000" dirty="0" smtClean="0"/>
              <a:t>6.</a:t>
            </a:r>
            <a:r>
              <a:rPr lang="ru-RU" sz="2000" b="1" i="1" dirty="0" smtClean="0"/>
              <a:t>Кульминация</a:t>
            </a:r>
            <a:r>
              <a:rPr lang="ru-RU" sz="2000" dirty="0" smtClean="0"/>
              <a:t> – точка высшего напряжения</a:t>
            </a:r>
          </a:p>
          <a:p>
            <a:pPr algn="ctr">
              <a:buNone/>
            </a:pPr>
            <a:r>
              <a:rPr lang="ru-RU" sz="2000" dirty="0" smtClean="0"/>
              <a:t>7.</a:t>
            </a:r>
            <a:r>
              <a:rPr lang="ru-RU" sz="2000" b="1" i="1" dirty="0" smtClean="0"/>
              <a:t>Развязка</a:t>
            </a:r>
            <a:r>
              <a:rPr lang="ru-RU" sz="2000" dirty="0" smtClean="0"/>
              <a:t> – исход основного сюжетного действия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772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62425" y="161925"/>
            <a:ext cx="4126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Museo Sans Cyrl 900" panose="02000000000000000000" pitchFamily="50" charset="-52"/>
              </a:rPr>
              <a:t>Движение истории</a:t>
            </a:r>
            <a:endParaRPr lang="ru-RU" sz="3200" dirty="0">
              <a:latin typeface="Museo Sans Cyrl 900" panose="02000000000000000000" pitchFamily="50" charset="-52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16796" y="675336"/>
            <a:ext cx="2683580" cy="10296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rgbClr val="FF0000"/>
                </a:solidFill>
                <a:latin typeface="Museo Sans Cyrl 300" panose="02000000000000000000" pitchFamily="50" charset="-52"/>
              </a:rPr>
              <a:t>Герой в привычном мире. </a:t>
            </a:r>
            <a:r>
              <a:rPr lang="ru-RU" sz="2000" b="1" i="1" dirty="0" smtClean="0">
                <a:latin typeface="Museo Sans Cyrl 300" panose="02000000000000000000" pitchFamily="50" charset="-52"/>
              </a:rPr>
              <a:t>(Экспозиция)</a:t>
            </a:r>
            <a:endParaRPr lang="ru-RU" sz="2000" b="1" i="1" dirty="0">
              <a:latin typeface="Museo Sans Cyrl 300" panose="02000000000000000000" pitchFamily="50" charset="-52"/>
            </a:endParaRPr>
          </a:p>
        </p:txBody>
      </p:sp>
      <p:cxnSp>
        <p:nvCxnSpPr>
          <p:cNvPr id="5" name="Прямая со стрелкой 4"/>
          <p:cNvCxnSpPr>
            <a:stCxn id="3" idx="3"/>
            <a:endCxn id="6" idx="1"/>
          </p:cNvCxnSpPr>
          <p:nvPr/>
        </p:nvCxnSpPr>
        <p:spPr>
          <a:xfrm>
            <a:off x="3000376" y="1190156"/>
            <a:ext cx="1162048" cy="8862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4162424" y="1028106"/>
            <a:ext cx="3933825" cy="20966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rgbClr val="FF0000"/>
                </a:solidFill>
                <a:latin typeface="Museo Sans Cyrl 300" panose="02000000000000000000" pitchFamily="50" charset="-52"/>
              </a:rPr>
              <a:t>Исходное событие</a:t>
            </a:r>
            <a:r>
              <a:rPr lang="ru-RU" sz="2000" dirty="0" smtClean="0">
                <a:latin typeface="Museo Sans Cyrl 300" panose="02000000000000000000" pitchFamily="50" charset="-52"/>
              </a:rPr>
              <a:t>, которое разрушает привычное течение жизни героя. У героя </a:t>
            </a:r>
            <a:r>
              <a:rPr lang="ru-RU" sz="2000" b="1" dirty="0" smtClean="0">
                <a:solidFill>
                  <a:srgbClr val="FF0000"/>
                </a:solidFill>
                <a:latin typeface="Museo Sans Cyrl 300" panose="02000000000000000000" pitchFamily="50" charset="-52"/>
              </a:rPr>
              <a:t>появляется цель</a:t>
            </a:r>
            <a:r>
              <a:rPr lang="ru-RU" sz="2000" dirty="0" smtClean="0">
                <a:latin typeface="Museo Sans Cyrl 300" panose="02000000000000000000" pitchFamily="50" charset="-52"/>
              </a:rPr>
              <a:t>, для достижения которой, он должен пройти сквозь огонь и воду. </a:t>
            </a:r>
            <a:r>
              <a:rPr lang="ru-RU" sz="2000" b="1" i="1" dirty="0" smtClean="0">
                <a:latin typeface="Museo Sans Cyrl 300" panose="02000000000000000000" pitchFamily="50" charset="-52"/>
              </a:rPr>
              <a:t>(Завязка)</a:t>
            </a:r>
            <a:endParaRPr lang="ru-RU" sz="2000" b="1" i="1" dirty="0">
              <a:latin typeface="Museo Sans Cyrl 300" panose="02000000000000000000" pitchFamily="50" charset="-52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9163047" y="434323"/>
            <a:ext cx="2771778" cy="20727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0000"/>
                </a:solidFill>
                <a:latin typeface="Museo Sans Cyrl 300" panose="02000000000000000000" pitchFamily="50" charset="-52"/>
              </a:rPr>
              <a:t>Преодоление барьеров</a:t>
            </a:r>
            <a:r>
              <a:rPr lang="ru-RU" sz="2400" dirty="0">
                <a:solidFill>
                  <a:srgbClr val="FF0000"/>
                </a:solidFill>
                <a:latin typeface="Museo Sans Cyrl 300" panose="02000000000000000000" pitchFamily="50" charset="-52"/>
              </a:rPr>
              <a:t>.</a:t>
            </a:r>
            <a:r>
              <a:rPr lang="ru-RU" sz="2400" dirty="0" smtClean="0">
                <a:latin typeface="Museo Sans Cyrl 300" panose="02000000000000000000" pitchFamily="50" charset="-52"/>
              </a:rPr>
              <a:t> Борьба с антагонистом. </a:t>
            </a:r>
            <a:r>
              <a:rPr lang="ru-RU" sz="2400" b="1" i="1" dirty="0" smtClean="0">
                <a:latin typeface="Museo Sans Cyrl 300" panose="02000000000000000000" pitchFamily="50" charset="-52"/>
              </a:rPr>
              <a:t>(Конфликт) </a:t>
            </a:r>
            <a:endParaRPr lang="ru-RU" sz="2400" b="1" i="1" dirty="0">
              <a:latin typeface="Museo Sans Cyrl 300" panose="02000000000000000000" pitchFamily="50" charset="-52"/>
            </a:endParaRPr>
          </a:p>
        </p:txBody>
      </p:sp>
      <p:cxnSp>
        <p:nvCxnSpPr>
          <p:cNvPr id="11" name="Прямая со стрелкой 10"/>
          <p:cNvCxnSpPr>
            <a:stCxn id="6" idx="3"/>
            <a:endCxn id="9" idx="1"/>
          </p:cNvCxnSpPr>
          <p:nvPr/>
        </p:nvCxnSpPr>
        <p:spPr>
          <a:xfrm flipV="1">
            <a:off x="8096249" y="1470673"/>
            <a:ext cx="1066798" cy="6057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Заголовок 1"/>
          <p:cNvSpPr txBox="1">
            <a:spLocks/>
          </p:cNvSpPr>
          <p:nvPr/>
        </p:nvSpPr>
        <p:spPr>
          <a:xfrm>
            <a:off x="8212675" y="3619500"/>
            <a:ext cx="3722150" cy="262312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>
                <a:latin typeface="Museo Sans Cyrl 300" panose="02000000000000000000" pitchFamily="50" charset="-52"/>
              </a:rPr>
              <a:t>Герой постоянно сталкивается с </a:t>
            </a:r>
            <a:r>
              <a:rPr lang="ru-RU" sz="2000" b="1" dirty="0">
                <a:solidFill>
                  <a:srgbClr val="FF0000"/>
                </a:solidFill>
                <a:latin typeface="Museo Sans Cyrl 300" panose="02000000000000000000" pitchFamily="50" charset="-52"/>
              </a:rPr>
              <a:t>брешью между своими ожиданиями и реальностью</a:t>
            </a:r>
            <a:r>
              <a:rPr lang="ru-RU" sz="2000" dirty="0" smtClean="0">
                <a:latin typeface="Museo Sans Cyrl 300" panose="02000000000000000000" pitchFamily="50" charset="-52"/>
              </a:rPr>
              <a:t>. Движение от счастья к несчастью, от отчаяния к надежде. И так до конца фильма. </a:t>
            </a:r>
            <a:r>
              <a:rPr lang="ru-RU" sz="2000" b="1" i="1" dirty="0" smtClean="0">
                <a:latin typeface="Museo Sans Cyrl 300" panose="02000000000000000000" pitchFamily="50" charset="-52"/>
              </a:rPr>
              <a:t>(Перипетия)</a:t>
            </a:r>
            <a:endParaRPr lang="ru-RU" sz="2000" b="1" i="1" dirty="0">
              <a:latin typeface="Museo Sans Cyrl 300" panose="02000000000000000000" pitchFamily="50" charset="-52"/>
            </a:endParaRPr>
          </a:p>
        </p:txBody>
      </p:sp>
      <p:cxnSp>
        <p:nvCxnSpPr>
          <p:cNvPr id="14" name="Прямая со стрелкой 13"/>
          <p:cNvCxnSpPr>
            <a:stCxn id="9" idx="2"/>
            <a:endCxn id="12" idx="0"/>
          </p:cNvCxnSpPr>
          <p:nvPr/>
        </p:nvCxnSpPr>
        <p:spPr>
          <a:xfrm flipH="1">
            <a:off x="10073750" y="2507023"/>
            <a:ext cx="475186" cy="11124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Заголовок 1"/>
          <p:cNvSpPr txBox="1">
            <a:spLocks/>
          </p:cNvSpPr>
          <p:nvPr/>
        </p:nvSpPr>
        <p:spPr>
          <a:xfrm>
            <a:off x="3895725" y="3719370"/>
            <a:ext cx="3929631" cy="2496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latin typeface="Museo Sans Cyrl 300" panose="02000000000000000000" pitchFamily="50" charset="-52"/>
              </a:rPr>
              <a:t>Эмоциональный пик. </a:t>
            </a:r>
            <a:r>
              <a:rPr lang="ru-RU" sz="2000" b="1" dirty="0" smtClean="0">
                <a:solidFill>
                  <a:srgbClr val="FF0000"/>
                </a:solidFill>
                <a:latin typeface="Museo Sans Cyrl 300" panose="02000000000000000000" pitchFamily="50" charset="-52"/>
              </a:rPr>
              <a:t>Решающая схватка.</a:t>
            </a:r>
            <a:r>
              <a:rPr lang="ru-RU" sz="2000" dirty="0" smtClean="0">
                <a:solidFill>
                  <a:srgbClr val="FF0000"/>
                </a:solidFill>
                <a:latin typeface="Museo Sans Cyrl 300" panose="02000000000000000000" pitchFamily="50" charset="-52"/>
              </a:rPr>
              <a:t>  </a:t>
            </a:r>
            <a:r>
              <a:rPr lang="ru-RU" sz="2000" dirty="0" smtClean="0">
                <a:latin typeface="Museo Sans Cyrl 300" panose="02000000000000000000" pitchFamily="50" charset="-52"/>
              </a:rPr>
              <a:t>Контраст надежды и отчаяния, позитивной и негативной энергии фильма достигает максимума. Сцена, в которой сталкиваются тема и </a:t>
            </a:r>
            <a:r>
              <a:rPr lang="ru-RU" sz="2000" dirty="0" err="1" smtClean="0">
                <a:latin typeface="Museo Sans Cyrl 300" panose="02000000000000000000" pitchFamily="50" charset="-52"/>
              </a:rPr>
              <a:t>контртема</a:t>
            </a:r>
            <a:r>
              <a:rPr lang="ru-RU" sz="2000" dirty="0" smtClean="0">
                <a:latin typeface="Museo Sans Cyrl 300" panose="02000000000000000000" pitchFamily="50" charset="-52"/>
              </a:rPr>
              <a:t> в своем максимальном развитии. </a:t>
            </a:r>
            <a:r>
              <a:rPr lang="ru-RU" sz="2000" b="1" i="1" dirty="0" smtClean="0">
                <a:latin typeface="Museo Sans Cyrl 300" panose="02000000000000000000" pitchFamily="50" charset="-52"/>
              </a:rPr>
              <a:t>(Кульминация)</a:t>
            </a:r>
            <a:endParaRPr lang="ru-RU" sz="2000" b="1" i="1" dirty="0">
              <a:latin typeface="Museo Sans Cyrl 300" panose="02000000000000000000" pitchFamily="50" charset="-52"/>
            </a:endParaRPr>
          </a:p>
        </p:txBody>
      </p:sp>
      <p:cxnSp>
        <p:nvCxnSpPr>
          <p:cNvPr id="17" name="Прямая со стрелкой 16"/>
          <p:cNvCxnSpPr>
            <a:stCxn id="12" idx="1"/>
            <a:endCxn id="15" idx="3"/>
          </p:cNvCxnSpPr>
          <p:nvPr/>
        </p:nvCxnSpPr>
        <p:spPr>
          <a:xfrm flipH="1">
            <a:off x="7825356" y="4931064"/>
            <a:ext cx="387319" cy="368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Заголовок 1"/>
          <p:cNvSpPr txBox="1">
            <a:spLocks/>
          </p:cNvSpPr>
          <p:nvPr/>
        </p:nvSpPr>
        <p:spPr>
          <a:xfrm>
            <a:off x="164396" y="3028637"/>
            <a:ext cx="3651968" cy="13814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latin typeface="Museo Sans Cyrl 300" panose="02000000000000000000" pitchFamily="50" charset="-52"/>
              </a:rPr>
              <a:t>Конец фильма. Полное изменение баланса сил в жизни и душе героя. </a:t>
            </a:r>
            <a:r>
              <a:rPr lang="ru-RU" sz="2000" b="1" dirty="0" smtClean="0">
                <a:solidFill>
                  <a:srgbClr val="FF0000"/>
                </a:solidFill>
                <a:latin typeface="Museo Sans Cyrl 300" panose="02000000000000000000" pitchFamily="50" charset="-52"/>
              </a:rPr>
              <a:t>Герой изменился!  </a:t>
            </a:r>
            <a:r>
              <a:rPr lang="ru-RU" sz="2000" b="1" i="1" dirty="0" smtClean="0">
                <a:latin typeface="Museo Sans Cyrl 300" panose="02000000000000000000" pitchFamily="50" charset="-52"/>
              </a:rPr>
              <a:t>(Развязка)</a:t>
            </a:r>
            <a:endParaRPr lang="ru-RU" sz="2000" b="1" i="1" dirty="0">
              <a:latin typeface="Museo Sans Cyrl 300" panose="02000000000000000000" pitchFamily="50" charset="-52"/>
            </a:endParaRPr>
          </a:p>
        </p:txBody>
      </p:sp>
      <p:cxnSp>
        <p:nvCxnSpPr>
          <p:cNvPr id="21" name="Прямая со стрелкой 20"/>
          <p:cNvCxnSpPr>
            <a:stCxn id="15" idx="1"/>
            <a:endCxn id="18" idx="2"/>
          </p:cNvCxnSpPr>
          <p:nvPr/>
        </p:nvCxnSpPr>
        <p:spPr>
          <a:xfrm flipH="1" flipV="1">
            <a:off x="1990380" y="4410103"/>
            <a:ext cx="1905345" cy="5577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363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9" grpId="0" animBg="1"/>
      <p:bldP spid="12" grpId="0" animBg="1"/>
      <p:bldP spid="15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332" y="672861"/>
            <a:ext cx="11290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ru-RU" dirty="0" smtClean="0">
                <a:latin typeface="Museo Sans Cyrl 300"/>
              </a:rPr>
              <a:t>Драматургия начинается с выбора интересной темы. </a:t>
            </a:r>
          </a:p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ru-RU" dirty="0" smtClean="0">
                <a:latin typeface="Museo Sans Cyrl 300"/>
              </a:rPr>
              <a:t>Понимать для кого мы делаем ролик.</a:t>
            </a:r>
          </a:p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ru-RU" dirty="0" smtClean="0">
                <a:latin typeface="Museo Sans Cyrl 300"/>
              </a:rPr>
              <a:t>Выбор подходящего жанра.</a:t>
            </a:r>
          </a:p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ru-RU" dirty="0" smtClean="0">
                <a:latin typeface="Museo Sans Cyrl 300"/>
              </a:rPr>
              <a:t>Ассоциация зрителя с героем. </a:t>
            </a:r>
          </a:p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ru-RU" dirty="0" smtClean="0">
                <a:latin typeface="Museo Sans Cyrl 300"/>
              </a:rPr>
              <a:t>Не рассказывайте сразу все карты. Главный секрет оставьте на потом. Создайте интригу.</a:t>
            </a:r>
          </a:p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ru-RU" dirty="0" smtClean="0">
                <a:latin typeface="Museo Sans Cyrl 300"/>
              </a:rPr>
              <a:t>1-2-3-4 – последовательное раскрытие информации не всегда интересно.</a:t>
            </a:r>
          </a:p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ru-RU" dirty="0" smtClean="0">
                <a:latin typeface="Museo Sans Cyrl 300"/>
              </a:rPr>
              <a:t>Нельзя излагать набор фактов. Нужно раскрывать логику события, его причины. Следствия без причины не бывает. </a:t>
            </a:r>
          </a:p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ru-RU" dirty="0" smtClean="0">
                <a:latin typeface="Museo Sans Cyrl 300"/>
              </a:rPr>
              <a:t>Каковы мотивации персонажей? Что стоит у них на пути? </a:t>
            </a:r>
            <a:endParaRPr lang="en-US" dirty="0" smtClean="0">
              <a:latin typeface="Museo Sans Cyrl 300"/>
            </a:endParaRPr>
          </a:p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ru-RU" dirty="0" smtClean="0">
                <a:latin typeface="Museo Sans Cyrl 300"/>
              </a:rPr>
              <a:t>Выделяйте события. Информация, которая влияет на развитие сюжета. </a:t>
            </a:r>
          </a:p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ru-RU" dirty="0" smtClean="0">
                <a:latin typeface="Museo Sans Cyrl 300"/>
              </a:rPr>
              <a:t>Ориентация на внутреннего зрителя. Интересно ли мне самому это смотреть?</a:t>
            </a:r>
          </a:p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ru-RU" dirty="0" smtClean="0">
                <a:latin typeface="Museo Sans Cyrl 300"/>
              </a:rPr>
              <a:t>Чувствуйте ритм.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0973" y="2031880"/>
            <a:ext cx="9264459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Александр Митта </a:t>
            </a:r>
          </a:p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«Кино между адом и раем»</a:t>
            </a:r>
          </a:p>
          <a:p>
            <a:pPr algn="ctr"/>
            <a:endParaRPr lang="ru-RU" sz="3200" dirty="0" smtClean="0">
              <a:solidFill>
                <a:schemeClr val="tx1"/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Роберт </a:t>
            </a:r>
            <a:r>
              <a:rPr lang="ru-RU" sz="3200" b="1" dirty="0" err="1" smtClean="0">
                <a:solidFill>
                  <a:schemeClr val="tx1"/>
                </a:solidFill>
              </a:rPr>
              <a:t>Макки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«История на миллион долларов: Мастер- класс для </a:t>
            </a:r>
          </a:p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сценаристов, писателей и не только» </a:t>
            </a:r>
          </a:p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45126" y="719179"/>
            <a:ext cx="73068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Museo Sans Cyrl 900" panose="02000000000000000000" pitchFamily="50" charset="-52"/>
              </a:rPr>
              <a:t>Литература по сценарному мастерству</a:t>
            </a:r>
            <a:endParaRPr lang="ru-RU" sz="2800" dirty="0">
              <a:latin typeface="Museo Sans Cyrl 900" panose="020000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479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5382" y="160837"/>
            <a:ext cx="47211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Museo Sans Cyrl 900" panose="02000000000000000000" pitchFamily="50" charset="-52"/>
              </a:rPr>
              <a:t>Режиссерский сценарий </a:t>
            </a:r>
            <a:endParaRPr lang="ru-RU" sz="2800" dirty="0">
              <a:latin typeface="Museo Sans Cyrl 900" panose="02000000000000000000" pitchFamily="50" charset="-52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822" y="1283193"/>
            <a:ext cx="9603463" cy="51942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79969" y="688845"/>
            <a:ext cx="3850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Museo Sans Cyrl 100" panose="02000000000000000000" pitchFamily="50" charset="-52"/>
              </a:rPr>
              <a:t>Готовый фильм на бумаге</a:t>
            </a:r>
            <a:endParaRPr lang="ru-RU" sz="2400" dirty="0">
              <a:solidFill>
                <a:srgbClr val="C00000"/>
              </a:solidFill>
              <a:latin typeface="Museo Sans Cyrl 100" panose="020000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41651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415</Words>
  <Application>Microsoft Office PowerPoint</Application>
  <PresentationFormat>Широкоэкранный</PresentationFormat>
  <Paragraphs>49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Museo Sans Cyrl 100</vt:lpstr>
      <vt:lpstr>Museo Sans Cyrl 300</vt:lpstr>
      <vt:lpstr>Museo Sans Cyrl 900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IMC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video</dc:creator>
  <cp:lastModifiedBy>video</cp:lastModifiedBy>
  <cp:revision>27</cp:revision>
  <dcterms:created xsi:type="dcterms:W3CDTF">2016-11-25T11:33:22Z</dcterms:created>
  <dcterms:modified xsi:type="dcterms:W3CDTF">2017-09-06T13:00:59Z</dcterms:modified>
</cp:coreProperties>
</file>