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5" r:id="rId3"/>
    <p:sldId id="289" r:id="rId4"/>
    <p:sldId id="274" r:id="rId5"/>
    <p:sldId id="290" r:id="rId6"/>
    <p:sldId id="291" r:id="rId7"/>
    <p:sldId id="292" r:id="rId8"/>
    <p:sldId id="299" r:id="rId9"/>
    <p:sldId id="275" r:id="rId10"/>
    <p:sldId id="276" r:id="rId11"/>
    <p:sldId id="277" r:id="rId12"/>
    <p:sldId id="278" r:id="rId13"/>
    <p:sldId id="29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2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7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8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61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1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7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3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1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5251" y="230244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latin typeface="+mn-lt"/>
              </a:rPr>
              <a:t>Рабочая </a:t>
            </a:r>
            <a:r>
              <a:rPr lang="ru-RU" sz="4000" dirty="0" smtClean="0">
                <a:latin typeface="+mn-lt"/>
              </a:rPr>
              <a:t>программа педагога 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8154" y="4308209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Материалы подготовила преподаватель ГБУ ДППО ЦПКС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Туркина А.В. </a:t>
            </a:r>
          </a:p>
        </p:txBody>
      </p:sp>
    </p:spTree>
    <p:extLst>
      <p:ext uri="{BB962C8B-B14F-4D97-AF65-F5344CB8AC3E}">
        <p14:creationId xmlns:p14="http://schemas.microsoft.com/office/powerpoint/2010/main" val="348549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Структура рабочей программы педагога</a:t>
            </a:r>
            <a:endParaRPr lang="ru-RU" altLang="ru-RU" sz="320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751438" y="836613"/>
            <a:ext cx="10601608" cy="5289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000" u="sng" dirty="0">
                <a:cs typeface="Times New Roman" panose="02020603050405020304" pitchFamily="18" charset="0"/>
              </a:rPr>
              <a:t>Титульный лист</a:t>
            </a:r>
          </a:p>
          <a:p>
            <a:pPr marL="0" indent="0">
              <a:buNone/>
            </a:pPr>
            <a:r>
              <a:rPr lang="ru-RU" altLang="ru-RU" sz="2000" u="sng" dirty="0">
                <a:cs typeface="Times New Roman" panose="02020603050405020304" pitchFamily="18" charset="0"/>
              </a:rPr>
              <a:t>Целевой раздел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Пояснительная </a:t>
            </a:r>
            <a:r>
              <a:rPr lang="ru-RU" altLang="ru-RU" sz="2000" dirty="0">
                <a:cs typeface="Times New Roman" panose="02020603050405020304" pitchFamily="18" charset="0"/>
              </a:rPr>
              <a:t>записка;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цели, задачи, целевые </a:t>
            </a:r>
            <a:r>
              <a:rPr lang="ru-RU" altLang="ru-RU" sz="2000" dirty="0">
                <a:cs typeface="Times New Roman" panose="02020603050405020304" pitchFamily="18" charset="0"/>
              </a:rPr>
              <a:t>ориентиры освоения воспитанниками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ОП, диагностика,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cs typeface="Times New Roman" panose="02020603050405020304" pitchFamily="18" charset="0"/>
              </a:rPr>
              <a:t>Часть формируемая участниками образовательного процесса)</a:t>
            </a:r>
            <a:endParaRPr lang="ru-RU" altLang="ru-RU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u="sng" dirty="0">
                <a:cs typeface="Times New Roman" panose="02020603050405020304" pitchFamily="18" charset="0"/>
              </a:rPr>
              <a:t>Содержательный раздел </a:t>
            </a:r>
            <a:endParaRPr lang="ru-RU" altLang="ru-RU" sz="2000" u="sng" dirty="0" smtClean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cs typeface="Times New Roman" panose="02020603050405020304" pitchFamily="18" charset="0"/>
              </a:rPr>
              <a:t>Содержание </a:t>
            </a:r>
            <a:r>
              <a:rPr lang="ru-RU" altLang="ru-RU" sz="2000" dirty="0">
                <a:cs typeface="Times New Roman" panose="02020603050405020304" pitchFamily="18" charset="0"/>
              </a:rPr>
              <a:t>образовательной работы, перспективное планирование, модель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организации </a:t>
            </a:r>
            <a:r>
              <a:rPr lang="ru-RU" altLang="ru-RU" sz="2000" dirty="0">
                <a:cs typeface="Times New Roman" panose="02020603050405020304" pitchFamily="18" charset="0"/>
              </a:rPr>
              <a:t>образовательной работы, формы работы)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>
                <a:cs typeface="Times New Roman" panose="02020603050405020304" pitchFamily="18" charset="0"/>
              </a:rPr>
              <a:t>Часть формируемая участниками образовательного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процесса</a:t>
            </a:r>
            <a:endParaRPr lang="ru-RU" altLang="ru-RU" sz="2000" u="sng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u="sng" dirty="0" smtClean="0">
                <a:cs typeface="Times New Roman" panose="02020603050405020304" pitchFamily="18" charset="0"/>
              </a:rPr>
              <a:t>Организационный </a:t>
            </a:r>
            <a:r>
              <a:rPr lang="ru-RU" altLang="ru-RU" sz="2000" u="sng" dirty="0">
                <a:cs typeface="Times New Roman" panose="02020603050405020304" pitchFamily="18" charset="0"/>
              </a:rPr>
              <a:t>раздел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cs typeface="Times New Roman" panose="02020603050405020304" pitchFamily="18" charset="0"/>
              </a:rPr>
              <a:t>Условия </a:t>
            </a:r>
            <a:r>
              <a:rPr lang="ru-RU" altLang="ru-RU" sz="2000" dirty="0">
                <a:cs typeface="Times New Roman" panose="02020603050405020304" pitchFamily="18" charset="0"/>
              </a:rPr>
              <a:t>реализации ОП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ДО, РППС, работа с родителями,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cs typeface="Times New Roman" panose="02020603050405020304" pitchFamily="18" charset="0"/>
              </a:rPr>
              <a:t>Часть </a:t>
            </a:r>
            <a:r>
              <a:rPr lang="ru-RU" altLang="ru-RU" sz="2000" dirty="0">
                <a:cs typeface="Times New Roman" panose="02020603050405020304" pitchFamily="18" charset="0"/>
              </a:rPr>
              <a:t>формируемая участниками образовательного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процесса</a:t>
            </a:r>
            <a:endParaRPr lang="ru-RU" altLang="ru-RU" sz="2000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 dirty="0">
                <a:cs typeface="Times New Roman" panose="02020603050405020304" pitchFamily="18" charset="0"/>
              </a:rPr>
              <a:t>В содержание включаются или оформляются как приложения: учебный план, расписание образовательной деятельности (непрерывной образовательной деятельности, занятий)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2673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16048" y="365125"/>
            <a:ext cx="11443580" cy="1325563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ДОУ</a:t>
            </a:r>
            <a:endParaRPr lang="ru-RU" altLang="ru-RU" sz="3200" dirty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каждой рабочей программе</a:t>
            </a:r>
          </a:p>
          <a:p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каждой рабочей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подписанная ЭЦП</a:t>
            </a:r>
          </a:p>
        </p:txBody>
      </p:sp>
    </p:spTree>
    <p:extLst>
      <p:ext uri="{BB962C8B-B14F-4D97-AF65-F5344CB8AC3E}">
        <p14:creationId xmlns:p14="http://schemas.microsoft.com/office/powerpoint/2010/main" val="3543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u="sng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в библиографии обозначает дополнительные пояснения и сведения</a:t>
            </a:r>
          </a:p>
          <a:p>
            <a:r>
              <a:rPr lang="ru-RU" altLang="ru-RU" u="sng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 Annotatio – замечание) - краткая характеристика (документа, книги, статьи), включающая сведения о содержании, авторе, условиях создания, оценку (произведения, документа и т. д.). Размещается, предшествуя основному тексту документа….</a:t>
            </a:r>
          </a:p>
        </p:txBody>
      </p:sp>
    </p:spTree>
    <p:extLst>
      <p:ext uri="{BB962C8B-B14F-4D97-AF65-F5344CB8AC3E}">
        <p14:creationId xmlns:p14="http://schemas.microsoft.com/office/powerpoint/2010/main" val="38875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811" y="0"/>
            <a:ext cx="10515600" cy="749128"/>
          </a:xfrm>
        </p:spPr>
        <p:txBody>
          <a:bodyPr/>
          <a:lstStyle/>
          <a:p>
            <a:pPr algn="ctr"/>
            <a:r>
              <a:rPr lang="ru-RU" sz="4000" dirty="0" smtClean="0">
                <a:latin typeface="+mn-lt"/>
              </a:rPr>
              <a:t>Делопроизводство</a:t>
            </a: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033" y="749128"/>
            <a:ext cx="10774378" cy="4873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Требования к оформлению образовательной программы устанавливается в положении ДОО о разработке рабочей программы.</a:t>
            </a:r>
            <a:br>
              <a:rPr lang="ru-RU" sz="2000" dirty="0"/>
            </a:br>
            <a:r>
              <a:rPr lang="ru-RU" sz="2000" dirty="0"/>
              <a:t>Примерные требования к оформлению рабочих </a:t>
            </a:r>
            <a:r>
              <a:rPr lang="ru-RU" sz="2000" dirty="0" smtClean="0"/>
              <a:t>программ: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Текст </a:t>
            </a:r>
            <a:r>
              <a:rPr lang="ru-RU" sz="2000" dirty="0"/>
              <a:t>набирается в редакторе </a:t>
            </a:r>
            <a:r>
              <a:rPr lang="ru-RU" sz="2000" dirty="0" err="1" smtClean="0"/>
              <a:t>Word</a:t>
            </a:r>
            <a:r>
              <a:rPr lang="ru-RU" sz="2000" dirty="0" smtClean="0"/>
              <a:t> </a:t>
            </a:r>
            <a:r>
              <a:rPr lang="ru-RU" sz="2000" dirty="0" err="1" smtClean="0"/>
              <a:t>for</a:t>
            </a:r>
            <a:r>
              <a:rPr lang="ru-RU" sz="2000" dirty="0" smtClean="0"/>
              <a:t> </a:t>
            </a:r>
            <a:r>
              <a:rPr lang="ru-RU" sz="2000" dirty="0" err="1"/>
              <a:t>Windows</a:t>
            </a:r>
            <a:r>
              <a:rPr lang="ru-RU" sz="2000" dirty="0"/>
              <a:t> шрифтом </a:t>
            </a:r>
            <a:r>
              <a:rPr lang="ru-RU" sz="2000" dirty="0" err="1"/>
              <a:t>Times</a:t>
            </a:r>
            <a:r>
              <a:rPr lang="ru-RU" sz="2000" dirty="0"/>
              <a:t> </a:t>
            </a:r>
            <a:r>
              <a:rPr lang="ru-RU" sz="2000" dirty="0" err="1"/>
              <a:t>New</a:t>
            </a:r>
            <a:r>
              <a:rPr lang="ru-RU" sz="2000" dirty="0"/>
              <a:t> </a:t>
            </a:r>
            <a:r>
              <a:rPr lang="ru-RU" sz="2000" dirty="0" err="1"/>
              <a:t>Roman</a:t>
            </a:r>
            <a:r>
              <a:rPr lang="ru-RU" sz="2000" dirty="0"/>
              <a:t>, кегль 14, таблицы заполняются кегль </a:t>
            </a:r>
            <a:r>
              <a:rPr lang="ru-RU" sz="2000" dirty="0" smtClean="0"/>
              <a:t>12,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межстрочный </a:t>
            </a:r>
            <a:r>
              <a:rPr lang="ru-RU" sz="2000" dirty="0"/>
              <a:t>интервал одинарный, переносы в тексте не ставятся, выравнивание по ширине, абзац 1,5 см, поля со всех сторон 2 </a:t>
            </a:r>
            <a:r>
              <a:rPr lang="ru-RU" sz="2000" dirty="0" smtClean="0"/>
              <a:t>см.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Готовая </a:t>
            </a:r>
            <a:r>
              <a:rPr lang="ru-RU" sz="2000" dirty="0"/>
              <a:t>программа прошивается (брошюруется), страницы </a:t>
            </a:r>
            <a:r>
              <a:rPr lang="ru-RU" sz="2000" dirty="0" smtClean="0"/>
              <a:t>нумеруются.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Титульный </a:t>
            </a:r>
            <a:r>
              <a:rPr lang="ru-RU" sz="2000" dirty="0"/>
              <a:t>лист считается первым, не подлежит нумерации, также как и листы </a:t>
            </a:r>
            <a:r>
              <a:rPr lang="ru-RU" sz="2000" dirty="0" smtClean="0"/>
              <a:t>приложения.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Список </a:t>
            </a:r>
            <a:r>
              <a:rPr lang="ru-RU" sz="2000" dirty="0"/>
              <a:t>литературы строится в алфавитном порядке, допускается оформление списка литературы по основным разделам каждой образовательной </a:t>
            </a:r>
            <a:r>
              <a:rPr lang="ru-RU" sz="2000" dirty="0" smtClean="0"/>
              <a:t>области.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Программа </a:t>
            </a:r>
            <a:r>
              <a:rPr lang="ru-RU" sz="2000" dirty="0"/>
              <a:t>утверждается ежегодно в начале учебного года (до первого сентября текущего года) приказом руководителя дошкольного образовательного учреждения (печатью на титульном листе).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Вариативная часть рабочей программы пишется и брошюруется отдельно, тесно переплетается с основной программой только в еженедельном планировании, которое целесообразно вложить в приложение.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198417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2621" y="525102"/>
            <a:ext cx="4617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Иерархия программ</a:t>
            </a:r>
            <a:endParaRPr lang="ru-RU" sz="4000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590737" y="3096284"/>
            <a:ext cx="3639493" cy="2000816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Примерная основная образовательная программа дошкольного образования</a:t>
            </a: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4495044" y="3114391"/>
            <a:ext cx="3639493" cy="200081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Образовательная </a:t>
            </a:r>
            <a:r>
              <a:rPr lang="ru-RU" b="1" dirty="0"/>
              <a:t>программа дошкольного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306" y="3123445"/>
            <a:ext cx="2455755" cy="19917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Рабочая программа педагога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1348967" y="2245259"/>
            <a:ext cx="724277" cy="62469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9189263" y="2245259"/>
            <a:ext cx="724277" cy="62469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3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5269115" y="2245259"/>
            <a:ext cx="724277" cy="62469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1787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51025" y="274639"/>
            <a:ext cx="10402431" cy="5619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7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Нормативные документы, определяющие требования к разработке, содержанию и оформлению </a:t>
            </a:r>
            <a:r>
              <a:rPr lang="ru-RU" altLang="ru-RU" sz="27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рабочей программы педагога</a:t>
            </a:r>
            <a:endParaRPr lang="ru-RU" altLang="ru-RU" sz="27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98454" y="1017289"/>
            <a:ext cx="10971463" cy="514508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ru-RU" sz="2000" u="sng" dirty="0">
                <a:cs typeface="Times New Roman" panose="02020603050405020304" pitchFamily="18" charset="0"/>
              </a:rPr>
              <a:t>Федеральный закон </a:t>
            </a:r>
            <a:r>
              <a:rPr lang="ru-RU" altLang="ru-RU" sz="2000" dirty="0">
                <a:cs typeface="Times New Roman" panose="02020603050405020304" pitchFamily="18" charset="0"/>
              </a:rPr>
              <a:t>от 29.12.2012 № 273-ФЗ  «Об образовании в Российской федерации»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000" u="sng" dirty="0">
                <a:cs typeface="Times New Roman" panose="02020603050405020304" pitchFamily="18" charset="0"/>
              </a:rPr>
              <a:t>Федеральный государственный образовательный стандарт дошкольного </a:t>
            </a:r>
            <a:r>
              <a:rPr lang="ru-RU" altLang="ru-RU" sz="2000" dirty="0">
                <a:cs typeface="Times New Roman" panose="02020603050405020304" pitchFamily="18" charset="0"/>
              </a:rPr>
              <a:t>образования (приказ </a:t>
            </a:r>
            <a:r>
              <a:rPr lang="ru-RU" altLang="ru-RU" sz="2000" dirty="0" err="1">
                <a:cs typeface="Times New Roman" panose="02020603050405020304" pitchFamily="18" charset="0"/>
              </a:rPr>
              <a:t>МОиН</a:t>
            </a:r>
            <a:r>
              <a:rPr lang="ru-RU" altLang="ru-RU" sz="2000" dirty="0">
                <a:cs typeface="Times New Roman" panose="02020603050405020304" pitchFamily="18" charset="0"/>
              </a:rPr>
              <a:t> РФ от 17.10.2013 г. № 1155) </a:t>
            </a:r>
            <a:r>
              <a:rPr lang="ru-RU" altLang="ru-RU" sz="2000" u="sng" dirty="0">
                <a:cs typeface="Times New Roman" panose="02020603050405020304" pitchFamily="18" charset="0"/>
              </a:rPr>
              <a:t>ФГОС ДО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u="sng" dirty="0">
                <a:cs typeface="Times New Roman" panose="02020603050405020304" pitchFamily="18" charset="0"/>
              </a:rPr>
              <a:t>Приказ </a:t>
            </a:r>
            <a:r>
              <a:rPr lang="ru-RU" sz="2000" u="sng" dirty="0" err="1">
                <a:cs typeface="Times New Roman" panose="02020603050405020304" pitchFamily="18" charset="0"/>
              </a:rPr>
              <a:t>Минпросвещения</a:t>
            </a:r>
            <a:r>
              <a:rPr lang="ru-RU" sz="2000" u="sng" dirty="0">
                <a:cs typeface="Times New Roman" panose="02020603050405020304" pitchFamily="18" charset="0"/>
              </a:rPr>
              <a:t> России от 31.07.2020 N 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2000" u="sng" dirty="0" smtClean="0">
                <a:cs typeface="Times New Roman" panose="02020603050405020304" pitchFamily="18" charset="0"/>
              </a:rPr>
              <a:t>образования»</a:t>
            </a:r>
            <a:endParaRPr lang="ru-RU" sz="2000" u="sng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СП </a:t>
            </a:r>
            <a:r>
              <a:rPr lang="ru-RU" sz="2000" dirty="0"/>
              <a:t>2.4.3648-20 «Санитарно-эпидемиологические требования к организациям воспитания и обучения, отдыха и оздоровления детей и молодёжи» (с 01.01.2021)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000" u="sng" dirty="0" smtClean="0">
                <a:cs typeface="Times New Roman" panose="02020603050405020304" pitchFamily="18" charset="0"/>
              </a:rPr>
              <a:t>Постановление </a:t>
            </a:r>
            <a:r>
              <a:rPr lang="ru-RU" altLang="ru-RU" sz="2000" u="sng" dirty="0">
                <a:cs typeface="Times New Roman" panose="02020603050405020304" pitchFamily="18" charset="0"/>
              </a:rPr>
              <a:t>Правительства РФ </a:t>
            </a:r>
            <a:r>
              <a:rPr lang="ru-RU" altLang="ru-RU" sz="2000" dirty="0">
                <a:cs typeface="Times New Roman" panose="02020603050405020304" pitchFamily="18" charset="0"/>
              </a:rPr>
              <a:t>от 10.07.2013 № 582 «Об утверждении Правил размещения на официальном сайте ОО в информационно-телекоммуникационной сети «Интернет» и обновления информации об образовательной организации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Устав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Положение о разработке рабочей программы педагога (локальный нормативный акт) и/или иные локальные нормативные акты учреждения</a:t>
            </a:r>
            <a:endParaRPr lang="ru-RU" altLang="ru-RU" sz="2000" b="1" dirty="0"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000" b="1" dirty="0"/>
          </a:p>
          <a:p>
            <a:pPr marL="0" indent="0" fontAlgn="base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417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ru-RU" altLang="ru-RU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педагога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РФ от 29.12.2012 г. № 273-ФЗ «Об образовании в Российской Федерации»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Ст.48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«Педагогические работники обязаны: осуществлять свою деятельность на высоком профессиональном уровне, обеспечивать в полном объеме реализацию (предмета, курса, образовательной области) в соответствии с </a:t>
            </a:r>
            <a:r>
              <a:rPr lang="ru-RU" altLang="ru-RU" u="sng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рабочей программой….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8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Алгоритм разработки </a:t>
            </a:r>
            <a:r>
              <a:rPr lang="ru-RU" dirty="0" smtClean="0"/>
              <a:t>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– определить, кто должен писать рабочую программу. </a:t>
            </a:r>
          </a:p>
          <a:p>
            <a:r>
              <a:rPr lang="ru-RU" dirty="0" smtClean="0"/>
              <a:t>Каждому педагогу писать рабочую программу нецелесообразно. Можно объединить воспитателей, работающих на одной группе или создать творческую группу по разработке рабочей программы куда войдут </a:t>
            </a:r>
            <a:r>
              <a:rPr lang="ru-RU" dirty="0"/>
              <a:t>представители администрации, педагогического </a:t>
            </a:r>
            <a:r>
              <a:rPr lang="ru-RU" dirty="0" smtClean="0"/>
              <a:t>коллектива. </a:t>
            </a: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13923" y="1690688"/>
            <a:ext cx="724277" cy="62469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6773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1192"/>
            <a:ext cx="10515600" cy="580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–изучить </a:t>
            </a:r>
            <a:r>
              <a:rPr lang="ru-RU" dirty="0"/>
              <a:t>образовательную программу ДОО.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составить структуру рабочей программы, взяв за основу образовательную программу </a:t>
            </a:r>
            <a:r>
              <a:rPr lang="ru-RU" dirty="0" smtClean="0"/>
              <a:t>ДОО.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прописать конкретное содержание и условия реализации программы на один учебный год под конкретных детей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проект </a:t>
            </a:r>
            <a:r>
              <a:rPr lang="ru-RU" dirty="0" smtClean="0"/>
              <a:t>рабочей программы обсуждается</a:t>
            </a:r>
            <a:r>
              <a:rPr lang="ru-RU" dirty="0"/>
              <a:t>, дополняется и принимается на педагогическом </a:t>
            </a:r>
            <a:r>
              <a:rPr lang="ru-RU" dirty="0" smtClean="0"/>
              <a:t>совете в  мае.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окончательный вариант </a:t>
            </a:r>
            <a:r>
              <a:rPr lang="ru-RU" dirty="0" smtClean="0"/>
              <a:t>РП утверждается </a:t>
            </a:r>
            <a:r>
              <a:rPr lang="ru-RU" dirty="0"/>
              <a:t>приказом заведующего </a:t>
            </a:r>
            <a:r>
              <a:rPr lang="ru-RU" dirty="0" smtClean="0"/>
              <a:t>и </a:t>
            </a:r>
            <a:r>
              <a:rPr lang="ru-RU" dirty="0"/>
              <a:t>вводится в </a:t>
            </a:r>
            <a:r>
              <a:rPr lang="ru-RU" dirty="0" smtClean="0"/>
              <a:t>действие с 01.09 ежегодно на августовском </a:t>
            </a:r>
            <a:r>
              <a:rPr lang="ru-RU" dirty="0" err="1" smtClean="0"/>
              <a:t>пед.совете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13923" y="251233"/>
            <a:ext cx="724277" cy="62469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13923" y="1163370"/>
            <a:ext cx="724277" cy="62469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84492" y="2362955"/>
            <a:ext cx="724277" cy="62469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82987" y="4040864"/>
            <a:ext cx="724277" cy="62469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82987" y="5190655"/>
            <a:ext cx="724277" cy="62469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197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932"/>
          </a:xfrm>
        </p:spPr>
        <p:txBody>
          <a:bodyPr/>
          <a:lstStyle/>
          <a:p>
            <a:r>
              <a:rPr lang="ru-RU" b="1" dirty="0" smtClean="0"/>
              <a:t>Запрещается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863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Менять структуру РП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Менять темы по своему усмотрению или вводить новые темы, которых нет в образовательной программе ДОО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Пользоваться ежегодно одной и той же Рабочей программой без внесения соответствующих изменений в части рабочей программы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Документ является ориентиром для составления ежедневного плана работы, должен полностью совпадать с рабочей программой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758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Типичные ошибки при разработке рабочей программы педагога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Использованы разные шрифты, форматирования</a:t>
            </a:r>
          </a:p>
          <a:p>
            <a:r>
              <a:rPr lang="ru-RU" dirty="0" smtClean="0"/>
              <a:t>Не соответствует образовательной программе учреждения</a:t>
            </a:r>
          </a:p>
          <a:p>
            <a:r>
              <a:rPr lang="ru-RU" dirty="0" smtClean="0"/>
              <a:t>Отсутствуют изменения в связи с новым учебным годом</a:t>
            </a:r>
          </a:p>
          <a:p>
            <a:r>
              <a:rPr lang="ru-RU" dirty="0" smtClean="0"/>
              <a:t>Структура РП не соответствует ОПДО</a:t>
            </a:r>
          </a:p>
          <a:p>
            <a:r>
              <a:rPr lang="ru-RU" dirty="0" smtClean="0"/>
              <a:t>Отсутствуют какие-либо разделы в РП</a:t>
            </a:r>
          </a:p>
          <a:p>
            <a:r>
              <a:rPr lang="ru-RU" dirty="0" smtClean="0"/>
              <a:t>Страницы не пронумерованы и в оглавлении не проставлены номера страниц</a:t>
            </a:r>
          </a:p>
          <a:p>
            <a:r>
              <a:rPr lang="ru-RU" dirty="0" smtClean="0"/>
              <a:t>Отсутствует информация о работе в летний оздоровительный период</a:t>
            </a:r>
          </a:p>
          <a:p>
            <a:r>
              <a:rPr lang="ru-RU" dirty="0" smtClean="0"/>
              <a:t>Программа не охватывает по времени весь год, имеются каникулы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67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68300"/>
          </a:xfrm>
        </p:spPr>
        <p:txBody>
          <a:bodyPr>
            <a:normAutofit fontScale="90000"/>
          </a:bodyPr>
          <a:lstStyle/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714375"/>
            <a:ext cx="8229600" cy="5411788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Рабочая программа – обязательный педагогический документ,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обеспечивает систему образовательной работы с детьми по реализации образовательной программы дошкольного образования (адаптированной образовательной программы).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Разработчики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рабочей программы – все педагоги ДОУ (воспитатели, музыкальные руководители, инструкторы  по физ.культуре, педагоги-психологи, учителя-логопеды, учителя-дефектологи, педагоги дополнительного образования).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ДОУ разрабатывается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Положение о рабочей программе</a:t>
            </a:r>
          </a:p>
          <a:p>
            <a:pPr marL="457200" indent="-457200"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(образец оформления, сроки реализации, структура рабочей программы, внесение изменений, хранение и др.)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96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722</Words>
  <Application>Microsoft Office PowerPoint</Application>
  <PresentationFormat>Широкоэкранный</PresentationFormat>
  <Paragraphs>85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  Рабочая программа педагога     </vt:lpstr>
      <vt:lpstr>Презентация PowerPoint</vt:lpstr>
      <vt:lpstr>        Нормативные документы, определяющие требования к разработке, содержанию и оформлению рабочей программы педагога</vt:lpstr>
      <vt:lpstr>Рабочая программа педагога</vt:lpstr>
      <vt:lpstr>Алгоритм разработки рабочей программы</vt:lpstr>
      <vt:lpstr>Презентация PowerPoint</vt:lpstr>
      <vt:lpstr>Запрещается</vt:lpstr>
      <vt:lpstr>Типичные ошибки при разработке рабочей программы педагога</vt:lpstr>
      <vt:lpstr>Общие требования</vt:lpstr>
      <vt:lpstr>       Структура рабочей программы педагога</vt:lpstr>
      <vt:lpstr> Размещение рабочих программ на официальном сайте ДОУ</vt:lpstr>
      <vt:lpstr>Аннотация</vt:lpstr>
      <vt:lpstr>Делопроизводство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18</cp:revision>
  <dcterms:created xsi:type="dcterms:W3CDTF">2021-10-04T18:38:47Z</dcterms:created>
  <dcterms:modified xsi:type="dcterms:W3CDTF">2021-10-14T21:54:56Z</dcterms:modified>
</cp:coreProperties>
</file>