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95" r:id="rId3"/>
    <p:sldId id="289" r:id="rId4"/>
    <p:sldId id="274" r:id="rId5"/>
    <p:sldId id="290" r:id="rId6"/>
    <p:sldId id="291" r:id="rId7"/>
    <p:sldId id="292" r:id="rId8"/>
    <p:sldId id="299" r:id="rId9"/>
    <p:sldId id="275" r:id="rId10"/>
    <p:sldId id="276" r:id="rId11"/>
    <p:sldId id="277" r:id="rId12"/>
    <p:sldId id="278" r:id="rId13"/>
    <p:sldId id="294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27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2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3A44-8F47-49A7-B383-0607CAE1D136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FA67-7012-44C3-BD71-CB1E0C0EE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74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3A44-8F47-49A7-B383-0607CAE1D136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FA67-7012-44C3-BD71-CB1E0C0EE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275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3A44-8F47-49A7-B383-0607CAE1D136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FA67-7012-44C3-BD71-CB1E0C0EE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9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3A44-8F47-49A7-B383-0607CAE1D136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FA67-7012-44C3-BD71-CB1E0C0EE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971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3A44-8F47-49A7-B383-0607CAE1D136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FA67-7012-44C3-BD71-CB1E0C0EE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924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3A44-8F47-49A7-B383-0607CAE1D136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FA67-7012-44C3-BD71-CB1E0C0EE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08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3A44-8F47-49A7-B383-0607CAE1D136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FA67-7012-44C3-BD71-CB1E0C0EE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616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3A44-8F47-49A7-B383-0607CAE1D136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FA67-7012-44C3-BD71-CB1E0C0EE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11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3A44-8F47-49A7-B383-0607CAE1D136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FA67-7012-44C3-BD71-CB1E0C0EE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37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3A44-8F47-49A7-B383-0607CAE1D136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FA67-7012-44C3-BD71-CB1E0C0EE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08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3A44-8F47-49A7-B383-0607CAE1D136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FA67-7012-44C3-BD71-CB1E0C0EE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235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43A44-8F47-49A7-B383-0607CAE1D136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FFA67-7012-44C3-BD71-CB1E0C0EE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111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45251" y="230244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4000" dirty="0" smtClean="0">
                <a:solidFill>
                  <a:srgbClr val="FF0000"/>
                </a:solidFill>
                <a:latin typeface="+mn-lt"/>
              </a:rPr>
            </a:b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4000" dirty="0" smtClean="0">
                <a:solidFill>
                  <a:srgbClr val="FF0000"/>
                </a:solidFill>
                <a:latin typeface="+mn-lt"/>
              </a:rPr>
            </a:br>
            <a:r>
              <a:rPr lang="ru-RU" sz="4000" dirty="0" smtClean="0">
                <a:latin typeface="+mn-lt"/>
              </a:rPr>
              <a:t>Рабочая </a:t>
            </a:r>
            <a:r>
              <a:rPr lang="ru-RU" sz="4000" dirty="0" smtClean="0">
                <a:latin typeface="+mn-lt"/>
              </a:rPr>
              <a:t>программа педагога </a:t>
            </a:r>
            <a:br>
              <a:rPr lang="ru-RU" sz="4000" dirty="0" smtClean="0">
                <a:latin typeface="+mn-lt"/>
              </a:rPr>
            </a:br>
            <a:r>
              <a:rPr lang="ru-RU" sz="4000" dirty="0" smtClean="0">
                <a:latin typeface="+mn-lt"/>
              </a:rPr>
              <a:t/>
            </a:r>
            <a:br>
              <a:rPr lang="ru-RU" sz="4000" dirty="0" smtClean="0">
                <a:latin typeface="+mn-lt"/>
              </a:rPr>
            </a:b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4000" dirty="0" smtClean="0">
                <a:solidFill>
                  <a:srgbClr val="FF0000"/>
                </a:solidFill>
                <a:latin typeface="+mn-lt"/>
              </a:rPr>
            </a:b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4000" dirty="0" smtClean="0">
                <a:solidFill>
                  <a:srgbClr val="FF0000"/>
                </a:solidFill>
                <a:latin typeface="+mn-lt"/>
              </a:rPr>
            </a:br>
            <a:endParaRPr lang="ru-RU" sz="40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8154" y="4308209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Материалы подготовила преподаватель ГБУ ДППО ЦПКС ИМЦ Красногвардейского района Санкт-Петербурга</a:t>
            </a:r>
          </a:p>
          <a:p>
            <a:pPr algn="r"/>
            <a:r>
              <a:rPr lang="ru-RU" dirty="0" err="1" smtClean="0"/>
              <a:t>К.п.н</a:t>
            </a:r>
            <a:r>
              <a:rPr lang="ru-RU" dirty="0" smtClean="0"/>
              <a:t>. Туркина А.В. </a:t>
            </a:r>
          </a:p>
        </p:txBody>
      </p:sp>
    </p:spTree>
    <p:extLst>
      <p:ext uri="{BB962C8B-B14F-4D97-AF65-F5344CB8AC3E}">
        <p14:creationId xmlns:p14="http://schemas.microsoft.com/office/powerpoint/2010/main" val="3485496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ru-RU" altLang="ru-RU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Структура рабочей программы педагога</a:t>
            </a:r>
            <a:endParaRPr lang="ru-RU" altLang="ru-RU" sz="3200"/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751438" y="836613"/>
            <a:ext cx="10601608" cy="5289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2000" u="sng" dirty="0">
                <a:cs typeface="Times New Roman" panose="02020603050405020304" pitchFamily="18" charset="0"/>
              </a:rPr>
              <a:t>Титульный лист</a:t>
            </a:r>
          </a:p>
          <a:p>
            <a:pPr marL="0" indent="0">
              <a:buNone/>
            </a:pPr>
            <a:r>
              <a:rPr lang="ru-RU" altLang="ru-RU" sz="2000" u="sng" dirty="0">
                <a:cs typeface="Times New Roman" panose="02020603050405020304" pitchFamily="18" charset="0"/>
              </a:rPr>
              <a:t>Целевой раздел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000" dirty="0">
                <a:cs typeface="Times New Roman" panose="02020603050405020304" pitchFamily="18" charset="0"/>
              </a:rPr>
              <a:t> </a:t>
            </a:r>
            <a:r>
              <a:rPr lang="ru-RU" altLang="ru-RU" sz="2000" dirty="0" smtClean="0">
                <a:cs typeface="Times New Roman" panose="02020603050405020304" pitchFamily="18" charset="0"/>
              </a:rPr>
              <a:t>Пояснительная </a:t>
            </a:r>
            <a:r>
              <a:rPr lang="ru-RU" altLang="ru-RU" sz="2000" dirty="0">
                <a:cs typeface="Times New Roman" panose="02020603050405020304" pitchFamily="18" charset="0"/>
              </a:rPr>
              <a:t>записка; </a:t>
            </a:r>
            <a:r>
              <a:rPr lang="ru-RU" altLang="ru-RU" sz="2000" dirty="0" smtClean="0">
                <a:cs typeface="Times New Roman" panose="02020603050405020304" pitchFamily="18" charset="0"/>
              </a:rPr>
              <a:t>цели, задачи, целевые </a:t>
            </a:r>
            <a:r>
              <a:rPr lang="ru-RU" altLang="ru-RU" sz="2000" dirty="0">
                <a:cs typeface="Times New Roman" panose="02020603050405020304" pitchFamily="18" charset="0"/>
              </a:rPr>
              <a:t>ориентиры освоения воспитанниками </a:t>
            </a:r>
            <a:r>
              <a:rPr lang="ru-RU" altLang="ru-RU" sz="2000" dirty="0" smtClean="0">
                <a:cs typeface="Times New Roman" panose="02020603050405020304" pitchFamily="18" charset="0"/>
              </a:rPr>
              <a:t>ОП, диагностика,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000" dirty="0" smtClean="0">
                <a:cs typeface="Times New Roman" panose="02020603050405020304" pitchFamily="18" charset="0"/>
              </a:rPr>
              <a:t>Часть формируемая участниками образовательного процесса)</a:t>
            </a:r>
            <a:endParaRPr lang="ru-RU" altLang="ru-RU" sz="2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ru-RU" sz="2000" u="sng" dirty="0">
                <a:cs typeface="Times New Roman" panose="02020603050405020304" pitchFamily="18" charset="0"/>
              </a:rPr>
              <a:t>Содержательный раздел </a:t>
            </a:r>
            <a:endParaRPr lang="ru-RU" altLang="ru-RU" sz="2000" u="sng" dirty="0" smtClean="0"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000" dirty="0" smtClean="0">
                <a:cs typeface="Times New Roman" panose="02020603050405020304" pitchFamily="18" charset="0"/>
              </a:rPr>
              <a:t>Содержание </a:t>
            </a:r>
            <a:r>
              <a:rPr lang="ru-RU" altLang="ru-RU" sz="2000" dirty="0">
                <a:cs typeface="Times New Roman" panose="02020603050405020304" pitchFamily="18" charset="0"/>
              </a:rPr>
              <a:t>образовательной работы, перспективное планирование, модель </a:t>
            </a:r>
            <a:r>
              <a:rPr lang="ru-RU" altLang="ru-RU" sz="2000" dirty="0" smtClean="0">
                <a:cs typeface="Times New Roman" panose="02020603050405020304" pitchFamily="18" charset="0"/>
              </a:rPr>
              <a:t>организации </a:t>
            </a:r>
            <a:r>
              <a:rPr lang="ru-RU" altLang="ru-RU" sz="2000" dirty="0">
                <a:cs typeface="Times New Roman" panose="02020603050405020304" pitchFamily="18" charset="0"/>
              </a:rPr>
              <a:t>образовательной работы, формы работы)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000" dirty="0">
                <a:cs typeface="Times New Roman" panose="02020603050405020304" pitchFamily="18" charset="0"/>
              </a:rPr>
              <a:t>Часть формируемая участниками образовательного </a:t>
            </a:r>
            <a:r>
              <a:rPr lang="ru-RU" altLang="ru-RU" sz="2000" dirty="0" smtClean="0">
                <a:cs typeface="Times New Roman" panose="02020603050405020304" pitchFamily="18" charset="0"/>
              </a:rPr>
              <a:t>процесса</a:t>
            </a:r>
            <a:endParaRPr lang="ru-RU" altLang="ru-RU" sz="2000" u="sng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ru-RU" sz="2000" u="sng" dirty="0" smtClean="0">
                <a:cs typeface="Times New Roman" panose="02020603050405020304" pitchFamily="18" charset="0"/>
              </a:rPr>
              <a:t>Организационный </a:t>
            </a:r>
            <a:r>
              <a:rPr lang="ru-RU" altLang="ru-RU" sz="2000" u="sng" dirty="0">
                <a:cs typeface="Times New Roman" panose="02020603050405020304" pitchFamily="18" charset="0"/>
              </a:rPr>
              <a:t>раздел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000" dirty="0" smtClean="0">
                <a:cs typeface="Times New Roman" panose="02020603050405020304" pitchFamily="18" charset="0"/>
              </a:rPr>
              <a:t>Условия </a:t>
            </a:r>
            <a:r>
              <a:rPr lang="ru-RU" altLang="ru-RU" sz="2000" dirty="0">
                <a:cs typeface="Times New Roman" panose="02020603050405020304" pitchFamily="18" charset="0"/>
              </a:rPr>
              <a:t>реализации ОП </a:t>
            </a:r>
            <a:r>
              <a:rPr lang="ru-RU" altLang="ru-RU" sz="2000" dirty="0" smtClean="0">
                <a:cs typeface="Times New Roman" panose="02020603050405020304" pitchFamily="18" charset="0"/>
              </a:rPr>
              <a:t>ДО, РППС, работа с родителями,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000" dirty="0" smtClean="0">
                <a:cs typeface="Times New Roman" panose="02020603050405020304" pitchFamily="18" charset="0"/>
              </a:rPr>
              <a:t>Часть </a:t>
            </a:r>
            <a:r>
              <a:rPr lang="ru-RU" altLang="ru-RU" sz="2000" dirty="0">
                <a:cs typeface="Times New Roman" panose="02020603050405020304" pitchFamily="18" charset="0"/>
              </a:rPr>
              <a:t>формируемая участниками образовательного </a:t>
            </a:r>
            <a:r>
              <a:rPr lang="ru-RU" altLang="ru-RU" sz="2000" dirty="0" smtClean="0">
                <a:cs typeface="Times New Roman" panose="02020603050405020304" pitchFamily="18" charset="0"/>
              </a:rPr>
              <a:t>процесса</a:t>
            </a:r>
            <a:endParaRPr lang="ru-RU" altLang="ru-RU" sz="2000" dirty="0"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ru-RU" altLang="ru-RU" sz="2000" dirty="0">
                <a:cs typeface="Times New Roman" panose="02020603050405020304" pitchFamily="18" charset="0"/>
              </a:rPr>
              <a:t>В содержание включаются или оформляются как приложения: учебный план, расписание образовательной деятельности (непрерывной образовательной деятельности, занятий)</a:t>
            </a:r>
            <a:endParaRPr lang="ru-RU" altLang="ru-RU" sz="2000" dirty="0"/>
          </a:p>
        </p:txBody>
      </p:sp>
    </p:spTree>
    <p:extLst>
      <p:ext uri="{BB962C8B-B14F-4D97-AF65-F5344CB8AC3E}">
        <p14:creationId xmlns:p14="http://schemas.microsoft.com/office/powerpoint/2010/main" val="126731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516048" y="365125"/>
            <a:ext cx="11443580" cy="1325563"/>
          </a:xfrm>
        </p:spPr>
        <p:txBody>
          <a:bodyPr/>
          <a:lstStyle/>
          <a:p>
            <a:r>
              <a:rPr lang="ru-RU" alt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</a:t>
            </a:r>
            <a:r>
              <a:rPr lang="ru-RU" alt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 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</a:t>
            </a:r>
            <a:r>
              <a:rPr lang="ru-RU" alt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официальном сайте ДОУ</a:t>
            </a:r>
            <a:endParaRPr lang="ru-RU" altLang="ru-RU" sz="3200" dirty="0"/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>
          <a:xfrm>
            <a:off x="1981200" y="2133601"/>
            <a:ext cx="8229600" cy="3992563"/>
          </a:xfrm>
        </p:spPr>
        <p:txBody>
          <a:bodyPr/>
          <a:lstStyle/>
          <a:p>
            <a:r>
              <a:rPr lang="ru-RU" alt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Аннотация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 каждой рабочей программе</a:t>
            </a:r>
          </a:p>
          <a:p>
            <a:r>
              <a:rPr lang="ru-RU" alt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Копия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каждой рабочей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подписанная ЭЦП</a:t>
            </a:r>
          </a:p>
        </p:txBody>
      </p:sp>
    </p:spTree>
    <p:extLst>
      <p:ext uri="{BB962C8B-B14F-4D97-AF65-F5344CB8AC3E}">
        <p14:creationId xmlns:p14="http://schemas.microsoft.com/office/powerpoint/2010/main" val="35438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Аннотация</a:t>
            </a:r>
          </a:p>
        </p:txBody>
      </p:sp>
      <p:sp>
        <p:nvSpPr>
          <p:cNvPr id="2253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u="sng">
                <a:latin typeface="Times New Roman" panose="02020603050405020304" pitchFamily="18" charset="0"/>
                <a:cs typeface="Times New Roman" panose="02020603050405020304" pitchFamily="18" charset="0"/>
              </a:rPr>
              <a:t>АННОТАЦИЯ</a:t>
            </a:r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 в библиографии обозначает дополнительные пояснения и сведения</a:t>
            </a:r>
          </a:p>
          <a:p>
            <a:r>
              <a:rPr lang="ru-RU" altLang="ru-RU" u="sng">
                <a:latin typeface="Times New Roman" panose="02020603050405020304" pitchFamily="18" charset="0"/>
                <a:cs typeface="Times New Roman" panose="02020603050405020304" pitchFamily="18" charset="0"/>
              </a:rPr>
              <a:t>АННОТАЦИЯ</a:t>
            </a:r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(от лат. Annotatio – замечание) - краткая характеристика (документа, книги, статьи), включающая сведения о содержании, авторе, условиях создания, оценку (произведения, документа и т. д.). Размещается, предшествуя основному тексту документа….</a:t>
            </a:r>
          </a:p>
        </p:txBody>
      </p:sp>
    </p:spTree>
    <p:extLst>
      <p:ext uri="{BB962C8B-B14F-4D97-AF65-F5344CB8AC3E}">
        <p14:creationId xmlns:p14="http://schemas.microsoft.com/office/powerpoint/2010/main" val="388756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8811" y="0"/>
            <a:ext cx="10515600" cy="749128"/>
          </a:xfrm>
        </p:spPr>
        <p:txBody>
          <a:bodyPr/>
          <a:lstStyle/>
          <a:p>
            <a:pPr algn="ctr"/>
            <a:r>
              <a:rPr lang="ru-RU" sz="4000" dirty="0" smtClean="0">
                <a:latin typeface="+mn-lt"/>
              </a:rPr>
              <a:t>Делопроизводство</a:t>
            </a:r>
            <a:endParaRPr lang="ru-RU" sz="40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0033" y="749128"/>
            <a:ext cx="10774378" cy="48732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Требования к оформлению образовательной программы устанавливается в положении ДОО о разработке рабочей программы.</a:t>
            </a:r>
            <a:br>
              <a:rPr lang="ru-RU" sz="2000" dirty="0"/>
            </a:br>
            <a:r>
              <a:rPr lang="ru-RU" sz="2000" dirty="0"/>
              <a:t>Примерные требования к оформлению рабочих </a:t>
            </a:r>
            <a:r>
              <a:rPr lang="ru-RU" sz="2000" dirty="0" smtClean="0"/>
              <a:t>программ: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Текст </a:t>
            </a:r>
            <a:r>
              <a:rPr lang="ru-RU" sz="2000" dirty="0"/>
              <a:t>набирается в редакторе </a:t>
            </a:r>
            <a:r>
              <a:rPr lang="ru-RU" sz="2000" dirty="0" err="1" smtClean="0"/>
              <a:t>Word</a:t>
            </a:r>
            <a:r>
              <a:rPr lang="ru-RU" sz="2000" dirty="0" smtClean="0"/>
              <a:t> </a:t>
            </a:r>
            <a:r>
              <a:rPr lang="ru-RU" sz="2000" dirty="0" err="1" smtClean="0"/>
              <a:t>for</a:t>
            </a:r>
            <a:r>
              <a:rPr lang="ru-RU" sz="2000" dirty="0" smtClean="0"/>
              <a:t> </a:t>
            </a:r>
            <a:r>
              <a:rPr lang="ru-RU" sz="2000" dirty="0" err="1"/>
              <a:t>Windows</a:t>
            </a:r>
            <a:r>
              <a:rPr lang="ru-RU" sz="2000" dirty="0"/>
              <a:t> шрифтом </a:t>
            </a:r>
            <a:r>
              <a:rPr lang="ru-RU" sz="2000" dirty="0" err="1"/>
              <a:t>Times</a:t>
            </a:r>
            <a:r>
              <a:rPr lang="ru-RU" sz="2000" dirty="0"/>
              <a:t> </a:t>
            </a:r>
            <a:r>
              <a:rPr lang="ru-RU" sz="2000" dirty="0" err="1"/>
              <a:t>New</a:t>
            </a:r>
            <a:r>
              <a:rPr lang="ru-RU" sz="2000" dirty="0"/>
              <a:t> </a:t>
            </a:r>
            <a:r>
              <a:rPr lang="ru-RU" sz="2000" dirty="0" err="1"/>
              <a:t>Roman</a:t>
            </a:r>
            <a:r>
              <a:rPr lang="ru-RU" sz="2000" dirty="0"/>
              <a:t>, кегль 14, таблицы заполняются кегль </a:t>
            </a:r>
            <a:r>
              <a:rPr lang="ru-RU" sz="2000" dirty="0" smtClean="0"/>
              <a:t>12,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межстрочный </a:t>
            </a:r>
            <a:r>
              <a:rPr lang="ru-RU" sz="2000" dirty="0"/>
              <a:t>интервал одинарный, переносы в тексте не ставятся, выравнивание по ширине, абзац 1,5 см, поля со всех сторон 2 </a:t>
            </a:r>
            <a:r>
              <a:rPr lang="ru-RU" sz="2000" dirty="0" smtClean="0"/>
              <a:t>см.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Готовая </a:t>
            </a:r>
            <a:r>
              <a:rPr lang="ru-RU" sz="2000" dirty="0"/>
              <a:t>программа прошивается (брошюруется), страницы </a:t>
            </a:r>
            <a:r>
              <a:rPr lang="ru-RU" sz="2000" dirty="0" smtClean="0"/>
              <a:t>нумеруются.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Титульный </a:t>
            </a:r>
            <a:r>
              <a:rPr lang="ru-RU" sz="2000" dirty="0"/>
              <a:t>лист считается первым, не подлежит нумерации, также как и листы </a:t>
            </a:r>
            <a:r>
              <a:rPr lang="ru-RU" sz="2000" dirty="0" smtClean="0"/>
              <a:t>приложения.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Список </a:t>
            </a:r>
            <a:r>
              <a:rPr lang="ru-RU" sz="2000" dirty="0"/>
              <a:t>литературы строится в алфавитном порядке, допускается оформление списка литературы по основным разделам каждой образовательной </a:t>
            </a:r>
            <a:r>
              <a:rPr lang="ru-RU" sz="2000" dirty="0" smtClean="0"/>
              <a:t>области.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Программа </a:t>
            </a:r>
            <a:r>
              <a:rPr lang="ru-RU" sz="2000" dirty="0"/>
              <a:t>утверждается ежегодно в начале учебного года (до первого сентября текущего года) приказом руководителя дошкольного образовательного учреждения (печатью на титульном листе).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Вариативная часть рабочей программы пишется и брошюруется отдельно, тесно переплетается с основной программой только в еженедельном планировании, которое целесообразно вложить в приложение.</a:t>
            </a:r>
          </a:p>
        </p:txBody>
      </p:sp>
    </p:spTree>
    <p:extLst>
      <p:ext uri="{BB962C8B-B14F-4D97-AF65-F5344CB8AC3E}">
        <p14:creationId xmlns:p14="http://schemas.microsoft.com/office/powerpoint/2010/main" val="1984171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22621" y="525102"/>
            <a:ext cx="4617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Иерархия программ</a:t>
            </a:r>
            <a:endParaRPr lang="ru-RU" sz="4000" dirty="0"/>
          </a:p>
        </p:txBody>
      </p:sp>
      <p:sp>
        <p:nvSpPr>
          <p:cNvPr id="8" name="Выноска со стрелкой вправо 7"/>
          <p:cNvSpPr/>
          <p:nvPr/>
        </p:nvSpPr>
        <p:spPr>
          <a:xfrm>
            <a:off x="590737" y="3096284"/>
            <a:ext cx="3639493" cy="2000816"/>
          </a:xfrm>
          <a:prstGeom prst="right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Примерная основная образовательная программа дошкольного образования</a:t>
            </a:r>
          </a:p>
        </p:txBody>
      </p:sp>
      <p:sp>
        <p:nvSpPr>
          <p:cNvPr id="9" name="Выноска со стрелкой вправо 8"/>
          <p:cNvSpPr/>
          <p:nvPr/>
        </p:nvSpPr>
        <p:spPr>
          <a:xfrm>
            <a:off x="4495044" y="3114391"/>
            <a:ext cx="3639493" cy="2000816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Образовательная </a:t>
            </a:r>
            <a:r>
              <a:rPr lang="ru-RU" b="1" dirty="0"/>
              <a:t>программа дошкольного образования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244306" y="3123445"/>
            <a:ext cx="2455755" cy="199176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Рабочая программа педагога</a:t>
            </a:r>
          </a:p>
        </p:txBody>
      </p:sp>
      <p:sp>
        <p:nvSpPr>
          <p:cNvPr id="11" name="Блок-схема: узел 10"/>
          <p:cNvSpPr/>
          <p:nvPr/>
        </p:nvSpPr>
        <p:spPr>
          <a:xfrm>
            <a:off x="1348967" y="2245259"/>
            <a:ext cx="724277" cy="624690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12" name="Блок-схема: узел 11"/>
          <p:cNvSpPr/>
          <p:nvPr/>
        </p:nvSpPr>
        <p:spPr>
          <a:xfrm>
            <a:off x="9189263" y="2245259"/>
            <a:ext cx="724277" cy="62469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3</a:t>
            </a:r>
          </a:p>
        </p:txBody>
      </p:sp>
      <p:sp>
        <p:nvSpPr>
          <p:cNvPr id="13" name="Блок-схема: узел 12"/>
          <p:cNvSpPr/>
          <p:nvPr/>
        </p:nvSpPr>
        <p:spPr>
          <a:xfrm>
            <a:off x="5269115" y="2245259"/>
            <a:ext cx="724277" cy="6246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17877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851025" y="274639"/>
            <a:ext cx="10402431" cy="561975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altLang="ru-RU" sz="27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Нормативные документы, определяющие требования к разработке, содержанию и оформлению </a:t>
            </a:r>
            <a:r>
              <a:rPr lang="ru-RU" altLang="ru-RU" sz="2700" b="1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рабочей программы педагога</a:t>
            </a:r>
            <a:endParaRPr lang="ru-RU" altLang="ru-RU" sz="27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698454" y="1017289"/>
            <a:ext cx="10971463" cy="5145088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altLang="ru-RU" sz="2000" u="sng" dirty="0">
                <a:cs typeface="Times New Roman" panose="02020603050405020304" pitchFamily="18" charset="0"/>
              </a:rPr>
              <a:t>Федеральный закон </a:t>
            </a:r>
            <a:r>
              <a:rPr lang="ru-RU" altLang="ru-RU" sz="2000" dirty="0">
                <a:cs typeface="Times New Roman" panose="02020603050405020304" pitchFamily="18" charset="0"/>
              </a:rPr>
              <a:t>от 29.12.2012 № 273-ФЗ  «Об образовании в Российской федерации» 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sz="2000" u="sng" dirty="0">
                <a:cs typeface="Times New Roman" panose="02020603050405020304" pitchFamily="18" charset="0"/>
              </a:rPr>
              <a:t>Федеральный государственный образовательный стандарт дошкольного </a:t>
            </a:r>
            <a:r>
              <a:rPr lang="ru-RU" altLang="ru-RU" sz="2000" dirty="0">
                <a:cs typeface="Times New Roman" panose="02020603050405020304" pitchFamily="18" charset="0"/>
              </a:rPr>
              <a:t>образования (приказ </a:t>
            </a:r>
            <a:r>
              <a:rPr lang="ru-RU" altLang="ru-RU" sz="2000" dirty="0" err="1">
                <a:cs typeface="Times New Roman" panose="02020603050405020304" pitchFamily="18" charset="0"/>
              </a:rPr>
              <a:t>МОиН</a:t>
            </a:r>
            <a:r>
              <a:rPr lang="ru-RU" altLang="ru-RU" sz="2000" dirty="0">
                <a:cs typeface="Times New Roman" panose="02020603050405020304" pitchFamily="18" charset="0"/>
              </a:rPr>
              <a:t> РФ от 17.10.2013 г. № 1155) </a:t>
            </a:r>
            <a:r>
              <a:rPr lang="ru-RU" altLang="ru-RU" sz="2000" u="sng" dirty="0">
                <a:cs typeface="Times New Roman" panose="02020603050405020304" pitchFamily="18" charset="0"/>
              </a:rPr>
              <a:t>ФГОС ДО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u="sng" dirty="0">
                <a:cs typeface="Times New Roman" panose="02020603050405020304" pitchFamily="18" charset="0"/>
              </a:rPr>
              <a:t>Приказ </a:t>
            </a:r>
            <a:r>
              <a:rPr lang="ru-RU" sz="2000" u="sng" dirty="0" err="1">
                <a:cs typeface="Times New Roman" panose="02020603050405020304" pitchFamily="18" charset="0"/>
              </a:rPr>
              <a:t>Минпросвещения</a:t>
            </a:r>
            <a:r>
              <a:rPr lang="ru-RU" sz="2000" u="sng" dirty="0">
                <a:cs typeface="Times New Roman" panose="02020603050405020304" pitchFamily="18" charset="0"/>
              </a:rPr>
              <a:t> России от 31.07.2020 N 373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</a:t>
            </a:r>
            <a:r>
              <a:rPr lang="ru-RU" sz="2000" u="sng" dirty="0" smtClean="0">
                <a:cs typeface="Times New Roman" panose="02020603050405020304" pitchFamily="18" charset="0"/>
              </a:rPr>
              <a:t>образования»</a:t>
            </a:r>
            <a:endParaRPr lang="ru-RU" sz="2000" u="sng" dirty="0"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СП </a:t>
            </a:r>
            <a:r>
              <a:rPr lang="ru-RU" sz="2000" dirty="0"/>
              <a:t>2.4.3648-20 «Санитарно-эпидемиологические требования к организациям воспитания и обучения, отдыха и оздоровления детей и молодёжи» (с 01.01.2021)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sz="2000" u="sng" dirty="0" smtClean="0">
                <a:cs typeface="Times New Roman" panose="02020603050405020304" pitchFamily="18" charset="0"/>
              </a:rPr>
              <a:t>Постановление </a:t>
            </a:r>
            <a:r>
              <a:rPr lang="ru-RU" altLang="ru-RU" sz="2000" u="sng" dirty="0">
                <a:cs typeface="Times New Roman" panose="02020603050405020304" pitchFamily="18" charset="0"/>
              </a:rPr>
              <a:t>Правительства РФ </a:t>
            </a:r>
            <a:r>
              <a:rPr lang="ru-RU" altLang="ru-RU" sz="2000" dirty="0">
                <a:cs typeface="Times New Roman" panose="02020603050405020304" pitchFamily="18" charset="0"/>
              </a:rPr>
              <a:t>от 10.07.2013 № 582 «Об утверждении Правил размещения на официальном сайте ОО в информационно-телекоммуникационной сети «Интернет» и обновления информации об образовательной организации</a:t>
            </a:r>
            <a:r>
              <a:rPr lang="ru-RU" altLang="ru-RU" sz="2000" dirty="0" smtClean="0">
                <a:cs typeface="Times New Roman" panose="02020603050405020304" pitchFamily="18" charset="0"/>
              </a:rPr>
              <a:t>»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sz="2000" b="1" dirty="0" smtClean="0">
                <a:cs typeface="Times New Roman" panose="02020603050405020304" pitchFamily="18" charset="0"/>
              </a:rPr>
              <a:t>Устав ДОУ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sz="2000" b="1" dirty="0" smtClean="0">
                <a:cs typeface="Times New Roman" panose="02020603050405020304" pitchFamily="18" charset="0"/>
              </a:rPr>
              <a:t>Положение о разработке рабочей программы педагога (локальный нормативный акт) и/или иные локальные нормативные акты учреждения</a:t>
            </a:r>
            <a:endParaRPr lang="ru-RU" altLang="ru-RU" sz="2000" b="1" dirty="0"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ru-RU" sz="2000" b="1" dirty="0"/>
          </a:p>
          <a:p>
            <a:pPr marL="0" indent="0" fontAlgn="base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84172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68362"/>
          </a:xfrm>
        </p:spPr>
        <p:txBody>
          <a:bodyPr/>
          <a:lstStyle/>
          <a:p>
            <a:r>
              <a:rPr lang="ru-RU" altLang="ru-RU" sz="32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программа педагога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ru-RU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altLang="ru-RU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РФ от 29.12.2012 г. № 273-ФЗ «Об образовании в Российской Федерации»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Ст.48</a:t>
            </a:r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«Педагогические работники обязаны: осуществлять свою деятельность на высоком профессиональном уровне, обеспечивать в полном объеме реализацию (предмета, курса, образовательной области) в соответствии с </a:t>
            </a:r>
            <a:r>
              <a:rPr lang="ru-RU" altLang="ru-RU" u="sng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утвержденной рабочей программой….</a:t>
            </a:r>
          </a:p>
          <a:p>
            <a:pPr>
              <a:buFont typeface="Arial" panose="020B0604020202020204" pitchFamily="34" charset="0"/>
              <a:buNone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683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Алгоритм разработки </a:t>
            </a:r>
            <a:r>
              <a:rPr lang="ru-RU" dirty="0" smtClean="0"/>
              <a:t>рабочей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– определить, кто должен писать рабочую программу. </a:t>
            </a:r>
          </a:p>
          <a:p>
            <a:r>
              <a:rPr lang="ru-RU" dirty="0" smtClean="0"/>
              <a:t>Каждому педагогу писать рабочую программу нецелесообразно. Можно объединить воспитателей, работающих на одной группе или создать творческую группу по разработке рабочей программы куда войдут </a:t>
            </a:r>
            <a:r>
              <a:rPr lang="ru-RU" dirty="0"/>
              <a:t>представители администрации, педагогического </a:t>
            </a:r>
            <a:r>
              <a:rPr lang="ru-RU" dirty="0" smtClean="0"/>
              <a:t>коллектива. </a:t>
            </a:r>
            <a:endParaRPr lang="ru-RU" dirty="0"/>
          </a:p>
        </p:txBody>
      </p:sp>
      <p:sp>
        <p:nvSpPr>
          <p:cNvPr id="4" name="Блок-схема: узел 3"/>
          <p:cNvSpPr/>
          <p:nvPr/>
        </p:nvSpPr>
        <p:spPr>
          <a:xfrm>
            <a:off x="113923" y="1690688"/>
            <a:ext cx="724277" cy="624690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67733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71192"/>
            <a:ext cx="10515600" cy="58057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–изучить </a:t>
            </a:r>
            <a:r>
              <a:rPr lang="ru-RU" dirty="0"/>
              <a:t>образовательную программу ДОО.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/>
              <a:t>составить структуру рабочей программы, взяв за основу образовательную программу </a:t>
            </a:r>
            <a:r>
              <a:rPr lang="ru-RU" dirty="0" smtClean="0"/>
              <a:t>ДОО.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– прописать конкретное содержание и условия реализации программы на один учебный год под конкретных детей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/>
              <a:t>проект </a:t>
            </a:r>
            <a:r>
              <a:rPr lang="ru-RU" dirty="0" smtClean="0"/>
              <a:t>рабочей программы обсуждается</a:t>
            </a:r>
            <a:r>
              <a:rPr lang="ru-RU" dirty="0"/>
              <a:t>, дополняется и принимается на педагогическом </a:t>
            </a:r>
            <a:r>
              <a:rPr lang="ru-RU" dirty="0" smtClean="0"/>
              <a:t>совете в  мае.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/>
              <a:t>окончательный вариант </a:t>
            </a:r>
            <a:r>
              <a:rPr lang="ru-RU" dirty="0" smtClean="0"/>
              <a:t>РП утверждается </a:t>
            </a:r>
            <a:r>
              <a:rPr lang="ru-RU" dirty="0"/>
              <a:t>приказом заведующего </a:t>
            </a:r>
            <a:r>
              <a:rPr lang="ru-RU" dirty="0" smtClean="0"/>
              <a:t>и </a:t>
            </a:r>
            <a:r>
              <a:rPr lang="ru-RU" dirty="0"/>
              <a:t>вводится в </a:t>
            </a:r>
            <a:r>
              <a:rPr lang="ru-RU" dirty="0" smtClean="0"/>
              <a:t>действие с 01.09 ежегодно на августовском </a:t>
            </a:r>
            <a:r>
              <a:rPr lang="ru-RU" dirty="0" err="1" smtClean="0"/>
              <a:t>пед.совете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Блок-схема: узел 3"/>
          <p:cNvSpPr/>
          <p:nvPr/>
        </p:nvSpPr>
        <p:spPr>
          <a:xfrm>
            <a:off x="113923" y="251233"/>
            <a:ext cx="724277" cy="624690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2</a:t>
            </a:r>
          </a:p>
        </p:txBody>
      </p:sp>
      <p:sp>
        <p:nvSpPr>
          <p:cNvPr id="5" name="Блок-схема: узел 4"/>
          <p:cNvSpPr/>
          <p:nvPr/>
        </p:nvSpPr>
        <p:spPr>
          <a:xfrm>
            <a:off x="113923" y="1163370"/>
            <a:ext cx="724277" cy="624690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</a:t>
            </a:r>
            <a:endParaRPr lang="ru-RU" b="1" dirty="0"/>
          </a:p>
        </p:txBody>
      </p:sp>
      <p:sp>
        <p:nvSpPr>
          <p:cNvPr id="6" name="Блок-схема: узел 5"/>
          <p:cNvSpPr/>
          <p:nvPr/>
        </p:nvSpPr>
        <p:spPr>
          <a:xfrm>
            <a:off x="84492" y="2362955"/>
            <a:ext cx="724277" cy="62469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</a:t>
            </a:r>
            <a:endParaRPr lang="ru-RU" b="1" dirty="0"/>
          </a:p>
        </p:txBody>
      </p:sp>
      <p:sp>
        <p:nvSpPr>
          <p:cNvPr id="7" name="Блок-схема: узел 6"/>
          <p:cNvSpPr/>
          <p:nvPr/>
        </p:nvSpPr>
        <p:spPr>
          <a:xfrm>
            <a:off x="82987" y="4040864"/>
            <a:ext cx="724277" cy="624690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</a:t>
            </a:r>
            <a:endParaRPr lang="ru-RU" b="1" dirty="0"/>
          </a:p>
        </p:txBody>
      </p:sp>
      <p:sp>
        <p:nvSpPr>
          <p:cNvPr id="8" name="Блок-схема: узел 7"/>
          <p:cNvSpPr/>
          <p:nvPr/>
        </p:nvSpPr>
        <p:spPr>
          <a:xfrm>
            <a:off x="82987" y="5190655"/>
            <a:ext cx="724277" cy="624690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6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31971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9932"/>
          </a:xfrm>
        </p:spPr>
        <p:txBody>
          <a:bodyPr/>
          <a:lstStyle/>
          <a:p>
            <a:r>
              <a:rPr lang="ru-RU" b="1" dirty="0" smtClean="0"/>
              <a:t>Запрещается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18630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Менять структуру РП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Менять темы по своему усмотрению или вводить новые темы, которых нет в образовательной программе ДОО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Пользоваться ежегодно одной и той же Рабочей программой без внесения соответствующих изменений в части рабочей программы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Документ является ориентиром для составления ежедневного плана работы, должен полностью совпадать с рабочей программой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4758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+mn-lt"/>
              </a:rPr>
              <a:t>Типичные ошибки при разработке рабочей программы педагога</a:t>
            </a:r>
            <a:endParaRPr lang="ru-RU" sz="40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Использованы разные шрифты, форматирования</a:t>
            </a:r>
          </a:p>
          <a:p>
            <a:r>
              <a:rPr lang="ru-RU" dirty="0" smtClean="0"/>
              <a:t>Не соответствует образовательной программе учреждения</a:t>
            </a:r>
          </a:p>
          <a:p>
            <a:r>
              <a:rPr lang="ru-RU" dirty="0" smtClean="0"/>
              <a:t>Отсутствуют изменения в связи с новым учебным годом</a:t>
            </a:r>
          </a:p>
          <a:p>
            <a:r>
              <a:rPr lang="ru-RU" dirty="0" smtClean="0"/>
              <a:t>Структура РП не соответствует ОПДО</a:t>
            </a:r>
          </a:p>
          <a:p>
            <a:r>
              <a:rPr lang="ru-RU" dirty="0" smtClean="0"/>
              <a:t>Отсутствуют какие-либо разделы в РП</a:t>
            </a:r>
          </a:p>
          <a:p>
            <a:r>
              <a:rPr lang="ru-RU" dirty="0" smtClean="0"/>
              <a:t>Страницы не пронумерованы и в оглавлении не проставлены номера страниц</a:t>
            </a:r>
          </a:p>
          <a:p>
            <a:r>
              <a:rPr lang="ru-RU" dirty="0" smtClean="0"/>
              <a:t>Отсутствует информация о работе в летний оздоровительный период</a:t>
            </a:r>
          </a:p>
          <a:p>
            <a:r>
              <a:rPr lang="ru-RU" dirty="0" smtClean="0"/>
              <a:t>Программа не охватывает по времени весь год, имеются каникулы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5678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368300"/>
          </a:xfrm>
        </p:spPr>
        <p:txBody>
          <a:bodyPr>
            <a:normAutofit fontScale="90000"/>
          </a:bodyPr>
          <a:lstStyle/>
          <a:p>
            <a:r>
              <a:rPr lang="ru-RU" altLang="ru-RU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требования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714375"/>
            <a:ext cx="8229600" cy="5411788"/>
          </a:xfrm>
        </p:spPr>
        <p:txBody>
          <a:bodyPr/>
          <a:lstStyle/>
          <a:p>
            <a:pPr marL="457200" indent="-457200">
              <a:buFont typeface="Arial" charset="0"/>
              <a:buAutoNum type="arabicPeriod"/>
              <a:defRPr/>
            </a:pP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Рабочая программа – обязательный педагогический документ,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обеспечивает систему образовательной работы с детьми по реализации образовательной программы дошкольного образования (адаптированной образовательной программы).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Разработчики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рабочей программы – все педагоги ДОУ (воспитатели, музыкальные руководители, инструкторы  по физ.культуре, педагоги-психологи, учителя-логопеды, учителя-дефектологи, педагоги дополнительного образования).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ДОУ разрабатывается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Положение о рабочей программе</a:t>
            </a:r>
          </a:p>
          <a:p>
            <a:pPr marL="457200" indent="-457200"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(образец оформления, сроки реализации, структура рабочей программы, внесение изменений, хранение и др.)</a:t>
            </a:r>
          </a:p>
          <a:p>
            <a:pPr marL="457200" indent="-457200">
              <a:buFont typeface="Arial" charset="0"/>
              <a:buAutoNum type="arabicPeriod"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5963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722</Words>
  <Application>Microsoft Office PowerPoint</Application>
  <PresentationFormat>Широкоэкранный</PresentationFormat>
  <Paragraphs>85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Тема Office</vt:lpstr>
      <vt:lpstr>  Рабочая программа педагога     </vt:lpstr>
      <vt:lpstr>Презентация PowerPoint</vt:lpstr>
      <vt:lpstr>        Нормативные документы, определяющие требования к разработке, содержанию и оформлению рабочей программы педагога</vt:lpstr>
      <vt:lpstr>Рабочая программа педагога</vt:lpstr>
      <vt:lpstr>Алгоритм разработки рабочей программы</vt:lpstr>
      <vt:lpstr>Презентация PowerPoint</vt:lpstr>
      <vt:lpstr>Запрещается</vt:lpstr>
      <vt:lpstr>Типичные ошибки при разработке рабочей программы педагога</vt:lpstr>
      <vt:lpstr>Общие требования</vt:lpstr>
      <vt:lpstr>       Структура рабочей программы педагога</vt:lpstr>
      <vt:lpstr> Размещение рабочих программ на официальном сайте ДОУ</vt:lpstr>
      <vt:lpstr>Аннотация</vt:lpstr>
      <vt:lpstr>Делопроизводство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Anna</dc:creator>
  <cp:lastModifiedBy>Anna</cp:lastModifiedBy>
  <cp:revision>18</cp:revision>
  <dcterms:created xsi:type="dcterms:W3CDTF">2021-10-04T18:38:47Z</dcterms:created>
  <dcterms:modified xsi:type="dcterms:W3CDTF">2021-10-14T21:54:56Z</dcterms:modified>
</cp:coreProperties>
</file>