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E816-6675-4220-89BB-1FC78EA9919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AB14-C08D-416A-B521-6437A584A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1663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Museo Sans Cyrl 900" pitchFamily="50" charset="-52"/>
              </a:rPr>
              <a:t>Эффекты</a:t>
            </a:r>
            <a:endParaRPr lang="ru-RU" sz="3200" dirty="0">
              <a:latin typeface="Museo Sans Cyrl 900" pitchFamily="50" charset="-52"/>
            </a:endParaRPr>
          </a:p>
        </p:txBody>
      </p:sp>
      <p:pic>
        <p:nvPicPr>
          <p:cNvPr id="1026" name="Picture 2" descr="G:\Курсы видеопроизводство\курсы\принт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5832648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20688"/>
            <a:ext cx="80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620688"/>
            <a:ext cx="1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Effects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620688"/>
            <a:ext cx="199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 (</a:t>
            </a:r>
            <a:r>
              <a:rPr lang="ru-RU" dirty="0" smtClean="0"/>
              <a:t>настройки)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20688"/>
            <a:ext cx="289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 (Color, Contrast, Levels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1846200" y="805354"/>
            <a:ext cx="277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  <a:endCxn id="8" idx="1"/>
          </p:cNvCxnSpPr>
          <p:nvPr/>
        </p:nvCxnSpPr>
        <p:spPr>
          <a:xfrm>
            <a:off x="3522637" y="805354"/>
            <a:ext cx="257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9" idx="1"/>
          </p:cNvCxnSpPr>
          <p:nvPr/>
        </p:nvCxnSpPr>
        <p:spPr>
          <a:xfrm>
            <a:off x="5776612" y="805354"/>
            <a:ext cx="2355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9411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Auto Color</a:t>
            </a:r>
            <a:r>
              <a:rPr lang="ru-RU" dirty="0" smtClean="0"/>
              <a:t> (</a:t>
            </a:r>
            <a:r>
              <a:rPr lang="ru-RU" dirty="0" err="1" smtClean="0"/>
              <a:t>Автоцвет</a:t>
            </a:r>
            <a:r>
              <a:rPr lang="ru-RU" dirty="0" smtClean="0"/>
              <a:t>) </a:t>
            </a:r>
            <a:r>
              <a:rPr lang="ru-RU" dirty="0"/>
              <a:t>корректирует контрастность и цветность клипа, нейтрализуя средние тона и устанавливая ограничение для диапазона белых и черных </a:t>
            </a:r>
            <a:r>
              <a:rPr lang="ru-RU" dirty="0" err="1"/>
              <a:t>пикселов</a:t>
            </a:r>
            <a:r>
              <a:rPr lang="ru-RU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89240"/>
            <a:ext cx="824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Auto Contrast</a:t>
            </a:r>
            <a:r>
              <a:rPr lang="ru-RU" dirty="0" smtClean="0"/>
              <a:t> (</a:t>
            </a:r>
            <a:r>
              <a:rPr lang="ru-RU" dirty="0" err="1" smtClean="0"/>
              <a:t>Автоконтраст</a:t>
            </a:r>
            <a:r>
              <a:rPr lang="ru-RU" dirty="0" smtClean="0"/>
              <a:t>) </a:t>
            </a:r>
            <a:r>
              <a:rPr lang="ru-RU" dirty="0"/>
              <a:t>корректирует общую контрастность и состав </a:t>
            </a:r>
            <a:r>
              <a:rPr lang="ru-RU" dirty="0" smtClean="0"/>
              <a:t>цветов.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9492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Auto Levels</a:t>
            </a:r>
            <a:r>
              <a:rPr lang="ru-RU" dirty="0" smtClean="0"/>
              <a:t> (Автоматические уровни) </a:t>
            </a:r>
            <a:r>
              <a:rPr lang="ru-RU" dirty="0"/>
              <a:t>автоматически корректируют свет и тень.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урсы видеопроизводство\курсы\принт\Screensho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572250" cy="32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301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Temporal smoothing </a:t>
            </a:r>
            <a:r>
              <a:rPr lang="ru-RU" b="1" dirty="0" smtClean="0"/>
              <a:t>(Временное сглаживание</a:t>
            </a:r>
            <a:r>
              <a:rPr lang="ru-RU" b="1" dirty="0"/>
              <a:t>)</a:t>
            </a:r>
            <a:r>
              <a:rPr lang="ru-RU" dirty="0" smtClean="0"/>
              <a:t> Указывает </a:t>
            </a:r>
            <a:r>
              <a:rPr lang="ru-RU" dirty="0"/>
              <a:t>диапазон смежных кадров, который используется для определения того, какой объем коррекции требуется для каждого кадра относительно окружающих его кадров.  Использование временного сглаживания позволяет добиться более плавной коррекции на протяжении времени.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725144"/>
            <a:ext cx="844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Black/white clip (</a:t>
            </a:r>
            <a:r>
              <a:rPr lang="ru-RU" b="1" dirty="0" smtClean="0"/>
              <a:t>Черный</a:t>
            </a:r>
            <a:r>
              <a:rPr lang="en-US" b="1" dirty="0" smtClean="0"/>
              <a:t>/</a:t>
            </a:r>
            <a:r>
              <a:rPr lang="ru-RU" b="1" dirty="0" smtClean="0"/>
              <a:t>белый клип</a:t>
            </a:r>
            <a:r>
              <a:rPr lang="en-US" b="1" dirty="0" smtClean="0"/>
              <a:t>) </a:t>
            </a:r>
            <a:r>
              <a:rPr lang="ru-RU" dirty="0"/>
              <a:t>Чем больше значения, </a:t>
            </a:r>
            <a:r>
              <a:rPr lang="ru-RU" dirty="0" smtClean="0"/>
              <a:t>тем </a:t>
            </a:r>
            <a:r>
              <a:rPr lang="ru-RU" dirty="0"/>
              <a:t>больше контраст.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851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Snap neutral </a:t>
            </a:r>
            <a:r>
              <a:rPr lang="en-US" b="1" dirty="0" err="1" smtClean="0"/>
              <a:t>midtones</a:t>
            </a:r>
            <a:r>
              <a:rPr lang="en-US" b="1" dirty="0" smtClean="0"/>
              <a:t> (</a:t>
            </a:r>
            <a:r>
              <a:rPr lang="ru-RU" b="1" dirty="0" smtClean="0"/>
              <a:t>Привязать к нейтральным средним тонам</a:t>
            </a:r>
            <a:r>
              <a:rPr lang="en-US" b="1" dirty="0" smtClean="0"/>
              <a:t>) </a:t>
            </a:r>
            <a:r>
              <a:rPr lang="ru-RU" dirty="0" smtClean="0"/>
              <a:t>указывает, что </a:t>
            </a:r>
            <a:r>
              <a:rPr lang="ru-RU" dirty="0" err="1" smtClean="0"/>
              <a:t>Premiere</a:t>
            </a:r>
            <a:r>
              <a:rPr lang="ru-RU" dirty="0" smtClean="0"/>
              <a:t> находит среднее значение практически нейтрального (серого) цвета в клипе и корректирует значения гаммы этого цвета, чтобы сделать его полностью нейтральным.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2128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Blend with original (</a:t>
            </a:r>
            <a:r>
              <a:rPr lang="ru-RU" b="1" dirty="0" smtClean="0"/>
              <a:t>Смешение </a:t>
            </a:r>
            <a:r>
              <a:rPr lang="ru-RU" b="1" dirty="0"/>
              <a:t>с </a:t>
            </a:r>
            <a:r>
              <a:rPr lang="ru-RU" b="1" dirty="0" smtClean="0"/>
              <a:t>оригиналом</a:t>
            </a:r>
            <a:r>
              <a:rPr lang="en-US" b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37112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Antialias</a:t>
            </a:r>
            <a:r>
              <a:rPr lang="en-US" b="1" dirty="0" smtClean="0"/>
              <a:t> (</a:t>
            </a:r>
            <a:r>
              <a:rPr lang="ru-RU" b="1" dirty="0" smtClean="0"/>
              <a:t>Сглаживание)</a:t>
            </a:r>
            <a:r>
              <a:rPr lang="en-US" b="1" dirty="0" smtClean="0"/>
              <a:t> </a:t>
            </a:r>
            <a:r>
              <a:rPr lang="ru-RU" dirty="0" smtClean="0"/>
              <a:t>размывает </a:t>
            </a:r>
            <a:r>
              <a:rPr lang="ru-RU" dirty="0"/>
              <a:t>края между областями сильно контрастирующих цветов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b="1" dirty="0" smtClean="0"/>
              <a:t>Fast blur (</a:t>
            </a:r>
            <a:r>
              <a:rPr lang="ru-RU" b="1" dirty="0" smtClean="0"/>
              <a:t>Быстрое размытие</a:t>
            </a:r>
            <a:r>
              <a:rPr lang="en-US" b="1" dirty="0" smtClean="0"/>
              <a:t>) </a:t>
            </a:r>
            <a:r>
              <a:rPr lang="ru-RU" dirty="0" smtClean="0"/>
              <a:t>позволяет </a:t>
            </a:r>
            <a:r>
              <a:rPr lang="ru-RU" dirty="0"/>
              <a:t>указать степень размытия клипа</a:t>
            </a:r>
            <a:endParaRPr lang="ru-RU" b="1" dirty="0"/>
          </a:p>
          <a:p>
            <a:r>
              <a:rPr lang="en-US" b="1" dirty="0" smtClean="0"/>
              <a:t>Ghosting (</a:t>
            </a:r>
            <a:r>
              <a:rPr lang="ru-RU" b="1" dirty="0" smtClean="0"/>
              <a:t>Двоение)</a:t>
            </a:r>
            <a:r>
              <a:rPr lang="en-US" b="1" dirty="0" smtClean="0"/>
              <a:t> </a:t>
            </a:r>
            <a:r>
              <a:rPr lang="ru-RU" dirty="0" smtClean="0"/>
              <a:t>накладывает на текущий кадр прозрачные копии непосредственно предшествующих ему кадров.</a:t>
            </a:r>
            <a:endParaRPr lang="en-US" dirty="0" smtClean="0"/>
          </a:p>
          <a:p>
            <a:r>
              <a:rPr lang="en-US" b="1" dirty="0" smtClean="0"/>
              <a:t>Sharpen (</a:t>
            </a:r>
            <a:r>
              <a:rPr lang="ru-RU" b="1" dirty="0" smtClean="0"/>
              <a:t>Резкость</a:t>
            </a:r>
            <a:r>
              <a:rPr lang="en-US" b="1" dirty="0" smtClean="0"/>
              <a:t>) </a:t>
            </a:r>
            <a:r>
              <a:rPr lang="ru-RU" dirty="0" smtClean="0"/>
              <a:t>усиливает </a:t>
            </a:r>
            <a:r>
              <a:rPr lang="ru-RU" dirty="0"/>
              <a:t>контраст между разными цветами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G:\Курсы видеопроизводство\курсы\принт\Screensho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498037" cy="3744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404664"/>
            <a:ext cx="80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404664"/>
            <a:ext cx="1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Effects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3"/>
            <a:endCxn id="5" idx="1"/>
          </p:cNvCxnSpPr>
          <p:nvPr/>
        </p:nvCxnSpPr>
        <p:spPr>
          <a:xfrm>
            <a:off x="6598728" y="589330"/>
            <a:ext cx="277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8275165" y="589330"/>
            <a:ext cx="257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4168" y="764704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Blur and sharpen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5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</a:t>
            </a:r>
            <a:r>
              <a:rPr lang="ru-RU" dirty="0" err="1" smtClean="0"/>
              <a:t>футажами</a:t>
            </a:r>
            <a:endParaRPr lang="ru-RU" dirty="0"/>
          </a:p>
        </p:txBody>
      </p:sp>
      <p:pic>
        <p:nvPicPr>
          <p:cNvPr id="4098" name="Picture 2" descr="G:\Курсы видеопроизводство\курсы\принт\Screensho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13" y="116632"/>
            <a:ext cx="7021587" cy="55954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0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1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Effects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41277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(</a:t>
            </a:r>
            <a:r>
              <a:rPr lang="ru-RU" dirty="0" smtClean="0"/>
              <a:t>Канал</a:t>
            </a:r>
            <a:r>
              <a:rPr lang="en-US" dirty="0" smtClean="0"/>
              <a:t>)</a:t>
            </a:r>
            <a:endParaRPr lang="ru-RU" dirty="0"/>
          </a:p>
          <a:p>
            <a:endParaRPr lang="ru-RU" dirty="0"/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580808" y="701988"/>
            <a:ext cx="30752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83568" y="1268760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2060848"/>
            <a:ext cx="1526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 </a:t>
            </a:r>
          </a:p>
          <a:p>
            <a:r>
              <a:rPr lang="en-US" dirty="0" smtClean="0"/>
              <a:t>(</a:t>
            </a:r>
            <a:r>
              <a:rPr lang="ru-RU" dirty="0" smtClean="0"/>
              <a:t>Вычисления</a:t>
            </a:r>
            <a:r>
              <a:rPr lang="en-US" dirty="0" smtClean="0"/>
              <a:t>)</a:t>
            </a:r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27584" y="1700808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2996952"/>
            <a:ext cx="87649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1. Перетаскиваем</a:t>
            </a:r>
          </a:p>
          <a:p>
            <a:pPr marL="342900" indent="-342900"/>
            <a:r>
              <a:rPr lang="ru-RU" dirty="0" smtClean="0"/>
              <a:t>Эффект </a:t>
            </a:r>
            <a:r>
              <a:rPr lang="en-US" dirty="0" smtClean="0"/>
              <a:t>Calculations </a:t>
            </a:r>
          </a:p>
          <a:p>
            <a:pPr marL="342900" indent="-342900"/>
            <a:r>
              <a:rPr lang="ru-RU" dirty="0" smtClean="0"/>
              <a:t>На клип. </a:t>
            </a:r>
          </a:p>
          <a:p>
            <a:pPr marL="342900" indent="-342900"/>
            <a:r>
              <a:rPr lang="ru-RU" dirty="0" smtClean="0"/>
              <a:t>2. Открываем</a:t>
            </a:r>
          </a:p>
          <a:p>
            <a:pPr marL="342900" indent="-342900"/>
            <a:r>
              <a:rPr lang="ru-RU" dirty="0" smtClean="0"/>
              <a:t>вкладку </a:t>
            </a:r>
            <a:r>
              <a:rPr lang="en-US" dirty="0" smtClean="0"/>
              <a:t>Second </a:t>
            </a:r>
          </a:p>
          <a:p>
            <a:pPr marL="342900" indent="-342900"/>
            <a:r>
              <a:rPr lang="en-US" dirty="0" smtClean="0"/>
              <a:t>Source </a:t>
            </a:r>
            <a:r>
              <a:rPr lang="ru-RU" dirty="0" smtClean="0"/>
              <a:t>(второй </a:t>
            </a:r>
          </a:p>
          <a:p>
            <a:pPr marL="342900" indent="-342900"/>
            <a:r>
              <a:rPr lang="ru-RU" dirty="0" smtClean="0"/>
              <a:t>источник) и меняем </a:t>
            </a:r>
          </a:p>
          <a:p>
            <a:pPr marL="342900" indent="-342900"/>
            <a:r>
              <a:rPr lang="ru-RU" dirty="0" smtClean="0"/>
              <a:t>параметр </a:t>
            </a:r>
            <a:r>
              <a:rPr lang="en-US" dirty="0"/>
              <a:t>S</a:t>
            </a:r>
            <a:r>
              <a:rPr lang="en-US" dirty="0" smtClean="0"/>
              <a:t>econd </a:t>
            </a:r>
          </a:p>
          <a:p>
            <a:pPr marL="342900" indent="-342900"/>
            <a:r>
              <a:rPr lang="en-US" dirty="0" smtClean="0"/>
              <a:t>Layer (</a:t>
            </a:r>
            <a:r>
              <a:rPr lang="ru-RU" dirty="0" smtClean="0"/>
              <a:t>второй слой) </a:t>
            </a:r>
          </a:p>
          <a:p>
            <a:pPr marL="342900" indent="-342900"/>
            <a:r>
              <a:rPr lang="ru-RU" dirty="0"/>
              <a:t>н</a:t>
            </a:r>
            <a:r>
              <a:rPr lang="ru-RU" dirty="0" smtClean="0"/>
              <a:t>а ту видеодорожку</a:t>
            </a:r>
          </a:p>
          <a:p>
            <a:pPr marL="342900" indent="-342900"/>
            <a:r>
              <a:rPr lang="ru-RU" dirty="0"/>
              <a:t>п</a:t>
            </a:r>
            <a:r>
              <a:rPr lang="ru-RU" dirty="0" smtClean="0"/>
              <a:t>оверх которой размещаем наш </a:t>
            </a:r>
            <a:r>
              <a:rPr lang="ru-RU" dirty="0" err="1" smtClean="0"/>
              <a:t>футаж</a:t>
            </a:r>
            <a:r>
              <a:rPr lang="ru-RU" dirty="0" smtClean="0"/>
              <a:t>. 3. Изменяем параметр </a:t>
            </a:r>
            <a:r>
              <a:rPr lang="en-US" dirty="0" smtClean="0"/>
              <a:t>Second Layer Opacity</a:t>
            </a:r>
            <a:r>
              <a:rPr lang="ru-RU" dirty="0" smtClean="0"/>
              <a:t> </a:t>
            </a:r>
            <a:endParaRPr lang="ru-RU" dirty="0"/>
          </a:p>
          <a:p>
            <a:pPr marL="342900" indent="-342900"/>
            <a:r>
              <a:rPr lang="ru-RU" dirty="0" smtClean="0"/>
              <a:t>(Непрозрачность второго слоя) на 100%. 4. </a:t>
            </a:r>
            <a:r>
              <a:rPr lang="en-US" dirty="0" smtClean="0"/>
              <a:t>Blending Mode </a:t>
            </a:r>
            <a:r>
              <a:rPr lang="ru-RU" dirty="0" smtClean="0"/>
              <a:t>(Режим смешивания) ставим</a:t>
            </a:r>
          </a:p>
          <a:p>
            <a:pPr marL="342900" indent="-342900"/>
            <a:r>
              <a:rPr lang="en-US" dirty="0" smtClean="0"/>
              <a:t>Screen (</a:t>
            </a:r>
            <a:r>
              <a:rPr lang="ru-RU" dirty="0" smtClean="0"/>
              <a:t>Экран)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Color Correction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319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RGB Curves (</a:t>
            </a:r>
            <a:r>
              <a:rPr lang="ru-RU" b="1" dirty="0" smtClean="0"/>
              <a:t>Коррекция цвета)</a:t>
            </a:r>
            <a:endParaRPr lang="ru-RU" b="1" dirty="0"/>
          </a:p>
        </p:txBody>
      </p:sp>
      <p:pic>
        <p:nvPicPr>
          <p:cNvPr id="1026" name="Picture 2" descr="G:\Курсы видеопроизводство\курсы\принт\Screensho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929941" cy="38564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вы поставите галочку в чек боксе </a:t>
            </a:r>
            <a:r>
              <a:rPr lang="ru-RU" dirty="0" err="1" smtClean="0"/>
              <a:t>Show</a:t>
            </a:r>
            <a:r>
              <a:rPr lang="ru-RU" dirty="0" smtClean="0"/>
              <a:t> </a:t>
            </a:r>
            <a:r>
              <a:rPr lang="ru-RU" dirty="0" err="1" smtClean="0"/>
              <a:t>Split</a:t>
            </a:r>
            <a:r>
              <a:rPr lang="ru-RU" dirty="0" smtClean="0"/>
              <a:t> </a:t>
            </a:r>
            <a:r>
              <a:rPr lang="ru-RU" dirty="0" err="1" smtClean="0"/>
              <a:t>View</a:t>
            </a:r>
            <a:r>
              <a:rPr lang="ru-RU" dirty="0" smtClean="0"/>
              <a:t>, то экран разделится на две части. В одной части будет отображаться ваша картинка в оригинале, а другом картинка с примененными к ней настройками. В пункте </a:t>
            </a:r>
            <a:r>
              <a:rPr lang="ru-RU" dirty="0" err="1" smtClean="0"/>
              <a:t>Layout</a:t>
            </a:r>
            <a:r>
              <a:rPr lang="ru-RU" dirty="0" smtClean="0"/>
              <a:t> вы можете выбрать какое разделение картинки у вас будет: вертикальное или горизонтальное. Кривая «Мастер» воздействует на яркость. Кривые </a:t>
            </a:r>
            <a:r>
              <a:rPr lang="ru-RU" dirty="0" err="1" smtClean="0"/>
              <a:t>Red</a:t>
            </a:r>
            <a:r>
              <a:rPr lang="ru-RU" dirty="0" smtClean="0"/>
              <a:t>, </a:t>
            </a:r>
            <a:r>
              <a:rPr lang="ru-RU" dirty="0" err="1" smtClean="0"/>
              <a:t>Green</a:t>
            </a:r>
            <a:r>
              <a:rPr lang="ru-RU" dirty="0" smtClean="0"/>
              <a:t> и </a:t>
            </a:r>
            <a:r>
              <a:rPr lang="ru-RU" dirty="0" err="1" smtClean="0"/>
              <a:t>Blue</a:t>
            </a:r>
            <a:r>
              <a:rPr lang="ru-RU" dirty="0" smtClean="0"/>
              <a:t> работает с каналами соответственных цветов.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2" idx="3"/>
            <a:endCxn id="3" idx="0"/>
          </p:cNvCxnSpPr>
          <p:nvPr/>
        </p:nvCxnSpPr>
        <p:spPr>
          <a:xfrm>
            <a:off x="1852533" y="301298"/>
            <a:ext cx="1365846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5091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4725144"/>
            <a:ext cx="2226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b="1" i="1" dirty="0" smtClean="0"/>
              <a:t>Distort</a:t>
            </a:r>
            <a:r>
              <a:rPr lang="ru-RU" b="1" i="1" dirty="0" smtClean="0"/>
              <a:t> (Искажение)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725144"/>
            <a:ext cx="178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smtClean="0"/>
              <a:t>Mirror</a:t>
            </a:r>
            <a:r>
              <a:rPr lang="ru-RU" dirty="0" smtClean="0"/>
              <a:t> (Зеркало)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5517232"/>
            <a:ext cx="199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smtClean="0"/>
              <a:t>Offset</a:t>
            </a:r>
            <a:r>
              <a:rPr lang="ru-RU" dirty="0" smtClean="0"/>
              <a:t> (Смещение)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589240"/>
            <a:ext cx="14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Ripple (</a:t>
            </a:r>
            <a:r>
              <a:rPr lang="ru-RU" dirty="0" smtClean="0"/>
              <a:t>Рябь)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1" idx="3"/>
            <a:endCxn id="12" idx="1"/>
          </p:cNvCxnSpPr>
          <p:nvPr/>
        </p:nvCxnSpPr>
        <p:spPr>
          <a:xfrm>
            <a:off x="2406340" y="4909810"/>
            <a:ext cx="6534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051720" y="508518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0"/>
          </p:cNvCxnSpPr>
          <p:nvPr/>
        </p:nvCxnSpPr>
        <p:spPr>
          <a:xfrm>
            <a:off x="1115616" y="5157192"/>
            <a:ext cx="137113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890335" y="4797152"/>
            <a:ext cx="425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b="1" i="1" dirty="0" smtClean="0"/>
              <a:t>Image Control</a:t>
            </a:r>
            <a:r>
              <a:rPr lang="en-US" dirty="0" smtClean="0"/>
              <a:t> </a:t>
            </a:r>
            <a:r>
              <a:rPr lang="ru-RU" b="1" dirty="0" smtClean="0"/>
              <a:t>(</a:t>
            </a:r>
            <a:r>
              <a:rPr lang="ru-RU" b="1" i="1" dirty="0" smtClean="0"/>
              <a:t>Контроль изображения)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5733256"/>
            <a:ext cx="3142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err="1" smtClean="0"/>
              <a:t>Black&amp;White</a:t>
            </a:r>
            <a:r>
              <a:rPr lang="ru-RU" dirty="0" smtClean="0"/>
              <a:t> (Черное и белое)</a:t>
            </a:r>
          </a:p>
          <a:p>
            <a:pPr fontAlgn="base"/>
            <a:endParaRPr lang="en-US" dirty="0"/>
          </a:p>
        </p:txBody>
      </p:sp>
      <p:cxnSp>
        <p:nvCxnSpPr>
          <p:cNvPr id="27" name="Прямая со стрелкой 26"/>
          <p:cNvCxnSpPr>
            <a:stCxn id="24" idx="2"/>
            <a:endCxn id="25" idx="0"/>
          </p:cNvCxnSpPr>
          <p:nvPr/>
        </p:nvCxnSpPr>
        <p:spPr>
          <a:xfrm>
            <a:off x="7017168" y="5166484"/>
            <a:ext cx="134079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1310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err="1" smtClean="0"/>
              <a:t>Chroma</a:t>
            </a:r>
            <a:r>
              <a:rPr lang="en-US" dirty="0" smtClean="0"/>
              <a:t> Key</a:t>
            </a:r>
          </a:p>
          <a:p>
            <a:pPr fontAlgn="base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6632"/>
            <a:ext cx="4461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Keying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 </a:t>
            </a:r>
            <a:r>
              <a:rPr lang="ru-RU" sz="2400" b="1" i="1" dirty="0" smtClean="0"/>
              <a:t>Прозрачное наложение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2050" name="Picture 2" descr="G:\Курсы видеопроизводство\курсы\принт\Screensho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690402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857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помощью пипетки выбираем цвет, который будем убирать из видео. Увеличиваем </a:t>
            </a:r>
          </a:p>
          <a:p>
            <a:r>
              <a:rPr lang="ru-RU" dirty="0" smtClean="0"/>
              <a:t>параметры </a:t>
            </a:r>
            <a:r>
              <a:rPr lang="en-US" dirty="0" smtClean="0"/>
              <a:t>Similarity (</a:t>
            </a:r>
            <a:r>
              <a:rPr lang="ru-RU" dirty="0" smtClean="0"/>
              <a:t>Схожесть) и </a:t>
            </a:r>
            <a:r>
              <a:rPr lang="en-US" dirty="0" smtClean="0"/>
              <a:t>Blend (</a:t>
            </a:r>
            <a:r>
              <a:rPr lang="ru-RU" dirty="0" smtClean="0"/>
              <a:t>Смешение)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88640"/>
            <a:ext cx="2250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Stylize</a:t>
            </a:r>
            <a:r>
              <a:rPr lang="ru-RU" b="1" i="1" dirty="0" smtClean="0"/>
              <a:t> (Стилизация)</a:t>
            </a:r>
            <a:endParaRPr lang="ru-RU" dirty="0"/>
          </a:p>
        </p:txBody>
      </p:sp>
      <p:pic>
        <p:nvPicPr>
          <p:cNvPr id="3074" name="Picture 2" descr="G:\Курсы видеопроизводство\курсы\принт\Screenshot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84976" cy="38027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81128"/>
            <a:ext cx="9163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Roughen Edge</a:t>
            </a:r>
            <a:r>
              <a:rPr lang="ru-RU" dirty="0" smtClean="0"/>
              <a:t> (Шероховатые края). Увеличиваем параметр </a:t>
            </a:r>
            <a:r>
              <a:rPr lang="en-US" dirty="0" smtClean="0"/>
              <a:t>Border</a:t>
            </a:r>
            <a:r>
              <a:rPr lang="ru-RU" dirty="0" smtClean="0"/>
              <a:t> (Граница), </a:t>
            </a:r>
            <a:r>
              <a:rPr lang="en-US" dirty="0" smtClean="0"/>
              <a:t>Edge </a:t>
            </a:r>
          </a:p>
          <a:p>
            <a:r>
              <a:rPr lang="en-US" dirty="0" smtClean="0"/>
              <a:t>Sharpness (</a:t>
            </a:r>
            <a:r>
              <a:rPr lang="ru-RU" dirty="0" smtClean="0"/>
              <a:t>Резкие края) 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Scale (</a:t>
            </a:r>
            <a:r>
              <a:rPr lang="ru-RU" dirty="0" smtClean="0"/>
              <a:t>Масштаб). Убираем </a:t>
            </a:r>
            <a:r>
              <a:rPr lang="en-US" dirty="0" smtClean="0"/>
              <a:t>Fractal Influence (</a:t>
            </a:r>
            <a:r>
              <a:rPr lang="ru-RU" dirty="0" smtClean="0"/>
              <a:t>Фрактальный эффект)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284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Transform</a:t>
            </a:r>
            <a:r>
              <a:rPr lang="ru-RU" b="1" i="1" dirty="0" smtClean="0"/>
              <a:t> Преобразовать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1794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smtClean="0"/>
              <a:t>Crop</a:t>
            </a:r>
            <a:r>
              <a:rPr lang="ru-RU" dirty="0" smtClean="0"/>
              <a:t> (Обрезать) </a:t>
            </a:r>
            <a:endParaRPr lang="en-US" dirty="0"/>
          </a:p>
        </p:txBody>
      </p:sp>
      <p:pic>
        <p:nvPicPr>
          <p:cNvPr id="4098" name="Picture 2" descr="G:\Курсы видеопроизводство\курсы\принт\Screenshot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056784" cy="2932214"/>
          </a:xfrm>
          <a:prstGeom prst="rect">
            <a:avLst/>
          </a:prstGeom>
          <a:noFill/>
        </p:spPr>
      </p:pic>
      <p:pic>
        <p:nvPicPr>
          <p:cNvPr id="4099" name="Picture 3" descr="G:\Курсы видеопроизводство\курсы\принт\Screenshot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507" y="3717032"/>
            <a:ext cx="7518469" cy="30320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3356992"/>
            <a:ext cx="3474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smtClean="0"/>
              <a:t>Edge Feather</a:t>
            </a:r>
            <a:r>
              <a:rPr lang="ru-RU" dirty="0" smtClean="0"/>
              <a:t> (Растушевка границ)</a:t>
            </a:r>
          </a:p>
          <a:p>
            <a:pPr fontAlgn="base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460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Museo Sans Cyrl 900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Dkfltktw</dc:creator>
  <cp:lastModifiedBy>video</cp:lastModifiedBy>
  <cp:revision>131</cp:revision>
  <dcterms:created xsi:type="dcterms:W3CDTF">2016-11-27T07:20:57Z</dcterms:created>
  <dcterms:modified xsi:type="dcterms:W3CDTF">2017-03-06T08:11:48Z</dcterms:modified>
</cp:coreProperties>
</file>