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292" r:id="rId5"/>
    <p:sldId id="370" r:id="rId6"/>
    <p:sldId id="296" r:id="rId7"/>
    <p:sldId id="293" r:id="rId8"/>
    <p:sldId id="371" r:id="rId9"/>
    <p:sldId id="316" r:id="rId10"/>
    <p:sldId id="307"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99" d="100"/>
          <a:sy n="99" d="100"/>
        </p:scale>
        <p:origin x="90"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62F85FF-58F4-47C3-999C-66B84E234551}" type="datetimeFigureOut">
              <a:rPr lang="ru-RU" smtClean="0"/>
              <a:t>23.10.2021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4026390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62F85FF-58F4-47C3-999C-66B84E234551}" type="datetimeFigureOut">
              <a:rPr lang="ru-RU" smtClean="0"/>
              <a:t>23.10.2021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4171723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62F85FF-58F4-47C3-999C-66B84E234551}" type="datetimeFigureOut">
              <a:rPr lang="ru-RU" smtClean="0"/>
              <a:t>23.10.2021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221288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62F85FF-58F4-47C3-999C-66B84E234551}" type="datetimeFigureOut">
              <a:rPr lang="ru-RU" smtClean="0"/>
              <a:t>23.10.2021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1233128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62F85FF-58F4-47C3-999C-66B84E234551}" type="datetimeFigureOut">
              <a:rPr lang="ru-RU" smtClean="0"/>
              <a:t>23.10.2021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3680071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62F85FF-58F4-47C3-999C-66B84E234551}" type="datetimeFigureOut">
              <a:rPr lang="ru-RU" smtClean="0"/>
              <a:t>23.10.2021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2916899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62F85FF-58F4-47C3-999C-66B84E234551}" type="datetimeFigureOut">
              <a:rPr lang="ru-RU" smtClean="0"/>
              <a:t>23.10.2021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3750268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62F85FF-58F4-47C3-999C-66B84E234551}" type="datetimeFigureOut">
              <a:rPr lang="ru-RU" smtClean="0"/>
              <a:t>23.10.2021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3136661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62F85FF-58F4-47C3-999C-66B84E234551}" type="datetimeFigureOut">
              <a:rPr lang="ru-RU" smtClean="0"/>
              <a:t>23.10.2021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201799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62F85FF-58F4-47C3-999C-66B84E234551}" type="datetimeFigureOut">
              <a:rPr lang="ru-RU" smtClean="0"/>
              <a:t>23.10.2021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2870131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62F85FF-58F4-47C3-999C-66B84E234551}" type="datetimeFigureOut">
              <a:rPr lang="ru-RU" smtClean="0"/>
              <a:t>23.10.2021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810966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F85FF-58F4-47C3-999C-66B84E234551}" type="datetimeFigureOut">
              <a:rPr lang="ru-RU" smtClean="0"/>
              <a:t>23.10.2021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0E43BE-F24F-488D-A652-C4BD8DAFAAC8}" type="slidenum">
              <a:rPr lang="ru-RU" smtClean="0"/>
              <a:t>‹#›</a:t>
            </a:fld>
            <a:endParaRPr lang="ru-RU"/>
          </a:p>
        </p:txBody>
      </p:sp>
    </p:spTree>
    <p:extLst>
      <p:ext uri="{BB962C8B-B14F-4D97-AF65-F5344CB8AC3E}">
        <p14:creationId xmlns:p14="http://schemas.microsoft.com/office/powerpoint/2010/main" val="3847869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341689"/>
            <a:ext cx="9534258" cy="1045926"/>
          </a:xfrm>
        </p:spPr>
        <p:txBody>
          <a:bodyPr>
            <a:normAutofit fontScale="90000"/>
          </a:bodyPr>
          <a:lstStyle/>
          <a:p>
            <a:r>
              <a:rPr lang="ru-RU" sz="4800" b="1" dirty="0" smtClean="0"/>
              <a:t>Лекция 5. Готовность к </a:t>
            </a:r>
            <a:r>
              <a:rPr lang="ru-RU" sz="4800" b="1" dirty="0" smtClean="0"/>
              <a:t>школе. Мотивационная готовность к школе.</a:t>
            </a:r>
            <a:endParaRPr lang="ru-RU" sz="4800" b="1" dirty="0"/>
          </a:p>
        </p:txBody>
      </p:sp>
      <p:sp>
        <p:nvSpPr>
          <p:cNvPr id="3" name="Подзаголовок 2"/>
          <p:cNvSpPr>
            <a:spLocks noGrp="1"/>
          </p:cNvSpPr>
          <p:nvPr>
            <p:ph type="subTitle" idx="1"/>
          </p:nvPr>
        </p:nvSpPr>
        <p:spPr/>
        <p:txBody>
          <a:bodyPr/>
          <a:lstStyle/>
          <a:p>
            <a:pPr algn="r"/>
            <a:r>
              <a:rPr lang="ru-RU" dirty="0" smtClean="0"/>
              <a:t>Материалы лекции подготовила преподаватель ГБУ ДПО ИМЦ Красногвардейского района Санкт-Петербурга</a:t>
            </a:r>
          </a:p>
          <a:p>
            <a:pPr algn="r"/>
            <a:r>
              <a:rPr lang="ru-RU" dirty="0" err="1" smtClean="0"/>
              <a:t>к.п.н</a:t>
            </a:r>
            <a:r>
              <a:rPr lang="ru-RU" dirty="0" smtClean="0"/>
              <a:t>. А.В. Туркина</a:t>
            </a:r>
            <a:endParaRPr lang="ru-RU" dirty="0"/>
          </a:p>
        </p:txBody>
      </p:sp>
    </p:spTree>
    <p:extLst>
      <p:ext uri="{BB962C8B-B14F-4D97-AF65-F5344CB8AC3E}">
        <p14:creationId xmlns:p14="http://schemas.microsoft.com/office/powerpoint/2010/main" val="3988233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https://cf.ppt-online.org/files1/slide/e/EW3nhLNCIQRVFu94lrxjzeB7fDK6SvUqbycJ1YtgOd/slid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5692" y="0"/>
            <a:ext cx="9015062" cy="67524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0690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4" descr="https://cf2.ppt-online.org/files2/slide/m/MjPuUtImNXbT28d5x4OYoy3GcAHFCnL6gl0SK9kJW/slide-3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1965" y="246184"/>
            <a:ext cx="8169901" cy="6119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0679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s://cf2.ppt-online.org/files2/slide/m/MjPuUtImNXbT28d5x4OYoy3GcAHFCnL6gl0SK9kJW/slide-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7078" y="251820"/>
            <a:ext cx="8427772" cy="631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980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s://cf2.ppt-online.org/files2/slide/m/MjPuUtImNXbT28d5x4OYoy3GcAHFCnL6gl0SK9kJW/slide-3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7723" y="821557"/>
            <a:ext cx="7154252" cy="5358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0438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2505962096"/>
              </p:ext>
            </p:extLst>
          </p:nvPr>
        </p:nvGraphicFramePr>
        <p:xfrm>
          <a:off x="640934" y="273471"/>
          <a:ext cx="10810430" cy="12748719"/>
        </p:xfrm>
        <a:graphic>
          <a:graphicData uri="http://schemas.openxmlformats.org/drawingml/2006/table">
            <a:tbl>
              <a:tblPr firstRow="1" firstCol="1" bandRow="1">
                <a:tableStyleId>{5C22544A-7EE6-4342-B048-85BDC9FD1C3A}</a:tableStyleId>
              </a:tblPr>
              <a:tblGrid>
                <a:gridCol w="390002">
                  <a:extLst>
                    <a:ext uri="{9D8B030D-6E8A-4147-A177-3AD203B41FA5}">
                      <a16:colId xmlns:a16="http://schemas.microsoft.com/office/drawing/2014/main" val="201797801"/>
                    </a:ext>
                  </a:extLst>
                </a:gridCol>
                <a:gridCol w="6044982">
                  <a:extLst>
                    <a:ext uri="{9D8B030D-6E8A-4147-A177-3AD203B41FA5}">
                      <a16:colId xmlns:a16="http://schemas.microsoft.com/office/drawing/2014/main" val="2520150409"/>
                    </a:ext>
                  </a:extLst>
                </a:gridCol>
                <a:gridCol w="2213361">
                  <a:extLst>
                    <a:ext uri="{9D8B030D-6E8A-4147-A177-3AD203B41FA5}">
                      <a16:colId xmlns:a16="http://schemas.microsoft.com/office/drawing/2014/main" val="846350217"/>
                    </a:ext>
                  </a:extLst>
                </a:gridCol>
                <a:gridCol w="2162085">
                  <a:extLst>
                    <a:ext uri="{9D8B030D-6E8A-4147-A177-3AD203B41FA5}">
                      <a16:colId xmlns:a16="http://schemas.microsoft.com/office/drawing/2014/main" val="1819314640"/>
                    </a:ext>
                  </a:extLst>
                </a:gridCol>
              </a:tblGrid>
              <a:tr h="238264">
                <a:tc>
                  <a:txBody>
                    <a:bodyPr/>
                    <a:lstStyle/>
                    <a:p>
                      <a:pPr algn="ctr">
                        <a:lnSpc>
                          <a:spcPct val="115000"/>
                        </a:lnSpc>
                        <a:spcAft>
                          <a:spcPts val="0"/>
                        </a:spcAft>
                      </a:pPr>
                      <a:r>
                        <a:rPr lang="ru-RU" sz="1800" dirty="0">
                          <a:effectLst/>
                        </a:rPr>
                        <a:t>№ п/п</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ctr">
                        <a:lnSpc>
                          <a:spcPct val="115000"/>
                        </a:lnSpc>
                        <a:spcAft>
                          <a:spcPts val="0"/>
                        </a:spcAft>
                      </a:pPr>
                      <a:r>
                        <a:rPr lang="ru-RU" sz="1800" dirty="0">
                          <a:effectLst/>
                        </a:rPr>
                        <a:t>Вопросы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ctr">
                        <a:lnSpc>
                          <a:spcPct val="115000"/>
                        </a:lnSpc>
                        <a:spcAft>
                          <a:spcPts val="0"/>
                        </a:spcAft>
                      </a:pPr>
                      <a:r>
                        <a:rPr lang="ru-RU" sz="1800">
                          <a:effectLst/>
                        </a:rPr>
                        <a:t>Ответы детей</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ctr">
                        <a:lnSpc>
                          <a:spcPct val="115000"/>
                        </a:lnSpc>
                        <a:spcAft>
                          <a:spcPts val="0"/>
                        </a:spcAft>
                      </a:pPr>
                      <a:r>
                        <a:rPr lang="ru-RU" sz="1800">
                          <a:effectLst/>
                        </a:rPr>
                        <a:t>Особенности эмоциональных и поведенческих реакций</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3971387397"/>
                  </a:ext>
                </a:extLst>
              </a:tr>
              <a:tr h="181288">
                <a:tc>
                  <a:txBody>
                    <a:bodyPr/>
                    <a:lstStyle/>
                    <a:p>
                      <a:pPr algn="ctr">
                        <a:lnSpc>
                          <a:spcPct val="150000"/>
                        </a:lnSpc>
                        <a:spcAft>
                          <a:spcPts val="0"/>
                        </a:spcAft>
                      </a:pPr>
                      <a:r>
                        <a:rPr lang="ru-RU" sz="1800">
                          <a:effectLst/>
                        </a:rPr>
                        <a:t>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50000"/>
                        </a:lnSpc>
                        <a:spcAft>
                          <a:spcPts val="0"/>
                        </a:spcAft>
                      </a:pPr>
                      <a:r>
                        <a:rPr lang="ru-RU" sz="1800" dirty="0">
                          <a:effectLst/>
                        </a:rPr>
                        <a:t>Представься, пожалуйста.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50000"/>
                        </a:lnSpc>
                        <a:spcAft>
                          <a:spcPts val="0"/>
                        </a:spcAft>
                      </a:pP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50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106799847"/>
                  </a:ext>
                </a:extLst>
              </a:tr>
              <a:tr h="181288">
                <a:tc>
                  <a:txBody>
                    <a:bodyPr/>
                    <a:lstStyle/>
                    <a:p>
                      <a:pPr algn="ctr">
                        <a:lnSpc>
                          <a:spcPct val="150000"/>
                        </a:lnSpc>
                        <a:spcAft>
                          <a:spcPts val="0"/>
                        </a:spcAft>
                      </a:pPr>
                      <a:r>
                        <a:rPr lang="ru-RU" sz="1800">
                          <a:effectLst/>
                        </a:rPr>
                        <a:t>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50000"/>
                        </a:lnSpc>
                        <a:spcAft>
                          <a:spcPts val="0"/>
                        </a:spcAft>
                      </a:pPr>
                      <a:r>
                        <a:rPr lang="ru-RU" sz="1800" dirty="0">
                          <a:effectLst/>
                        </a:rPr>
                        <a:t>Сколько тебе лет?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50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50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1845724444"/>
                  </a:ext>
                </a:extLst>
              </a:tr>
              <a:tr h="181288">
                <a:tc>
                  <a:txBody>
                    <a:bodyPr/>
                    <a:lstStyle/>
                    <a:p>
                      <a:pPr algn="ctr">
                        <a:lnSpc>
                          <a:spcPct val="150000"/>
                        </a:lnSpc>
                        <a:spcAft>
                          <a:spcPts val="0"/>
                        </a:spcAft>
                      </a:pPr>
                      <a:r>
                        <a:rPr lang="ru-RU" sz="1800">
                          <a:effectLst/>
                        </a:rPr>
                        <a:t>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50000"/>
                        </a:lnSpc>
                        <a:spcAft>
                          <a:spcPts val="0"/>
                        </a:spcAft>
                      </a:pPr>
                      <a:r>
                        <a:rPr lang="ru-RU" sz="1800">
                          <a:effectLst/>
                        </a:rPr>
                        <a:t>Где ты живешь?</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50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50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1649835443"/>
                  </a:ext>
                </a:extLst>
              </a:tr>
              <a:tr h="238264">
                <a:tc>
                  <a:txBody>
                    <a:bodyPr/>
                    <a:lstStyle/>
                    <a:p>
                      <a:pPr algn="ctr">
                        <a:lnSpc>
                          <a:spcPct val="115000"/>
                        </a:lnSpc>
                        <a:spcAft>
                          <a:spcPts val="0"/>
                        </a:spcAft>
                      </a:pPr>
                      <a:r>
                        <a:rPr lang="ru-RU" sz="1800">
                          <a:effectLst/>
                        </a:rPr>
                        <a:t>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a:effectLst/>
                        </a:rPr>
                        <a:t>Ты давно ходишь в детский сад? </a:t>
                      </a:r>
                    </a:p>
                    <a:p>
                      <a:pPr algn="just">
                        <a:lnSpc>
                          <a:spcPct val="115000"/>
                        </a:lnSpc>
                        <a:spcAft>
                          <a:spcPts val="0"/>
                        </a:spcAft>
                      </a:pPr>
                      <a:r>
                        <a:rPr lang="ru-RU" sz="1800">
                          <a:effectLst/>
                        </a:rPr>
                        <a:t>Сколько времени?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a:effectLst/>
                        </a:rPr>
                        <a:t> </a:t>
                      </a:r>
                    </a:p>
                    <a:p>
                      <a:pPr algn="just">
                        <a:lnSpc>
                          <a:spcPct val="115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2217084667"/>
                  </a:ext>
                </a:extLst>
              </a:tr>
              <a:tr h="353234">
                <a:tc>
                  <a:txBody>
                    <a:bodyPr/>
                    <a:lstStyle/>
                    <a:p>
                      <a:pPr algn="ctr">
                        <a:lnSpc>
                          <a:spcPct val="115000"/>
                        </a:lnSpc>
                        <a:spcAft>
                          <a:spcPts val="0"/>
                        </a:spcAft>
                      </a:pPr>
                      <a:r>
                        <a:rPr lang="ru-RU" sz="1800">
                          <a:effectLst/>
                        </a:rPr>
                        <a:t>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Тебе нравится ходить в детский сад? Почему?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 </a:t>
                      </a:r>
                    </a:p>
                    <a:p>
                      <a:pPr algn="just">
                        <a:lnSpc>
                          <a:spcPct val="115000"/>
                        </a:lnSpc>
                        <a:spcAft>
                          <a:spcPts val="0"/>
                        </a:spcAft>
                      </a:pP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1373587705"/>
                  </a:ext>
                </a:extLst>
              </a:tr>
              <a:tr h="561236">
                <a:tc>
                  <a:txBody>
                    <a:bodyPr/>
                    <a:lstStyle/>
                    <a:p>
                      <a:pPr algn="ctr">
                        <a:lnSpc>
                          <a:spcPct val="115000"/>
                        </a:lnSpc>
                        <a:spcAft>
                          <a:spcPts val="0"/>
                        </a:spcAft>
                      </a:pPr>
                      <a:r>
                        <a:rPr lang="ru-RU" sz="1800">
                          <a:effectLst/>
                        </a:rPr>
                        <a:t>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У тебя есть друзья в детском саду? </a:t>
                      </a:r>
                    </a:p>
                    <a:p>
                      <a:pPr algn="just">
                        <a:lnSpc>
                          <a:spcPct val="115000"/>
                        </a:lnSpc>
                        <a:spcAft>
                          <a:spcPts val="0"/>
                        </a:spcAft>
                      </a:pPr>
                      <a:r>
                        <a:rPr lang="ru-RU" sz="1800" dirty="0">
                          <a:effectLst/>
                        </a:rPr>
                        <a:t>С кем ты дружишь?</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 </a:t>
                      </a:r>
                    </a:p>
                    <a:p>
                      <a:pPr algn="just">
                        <a:lnSpc>
                          <a:spcPct val="115000"/>
                        </a:lnSpc>
                        <a:spcAft>
                          <a:spcPts val="0"/>
                        </a:spcAft>
                      </a:pPr>
                      <a:r>
                        <a:rPr lang="ru-RU" sz="1800" dirty="0">
                          <a:effectLst/>
                        </a:rPr>
                        <a:t> </a:t>
                      </a:r>
                    </a:p>
                  </a:txBody>
                  <a:tcPr marL="25384" marR="25384" marT="0" marB="0"/>
                </a:tc>
                <a:tc>
                  <a:txBody>
                    <a:bodyPr/>
                    <a:lstStyle/>
                    <a:p>
                      <a:pPr algn="just">
                        <a:lnSpc>
                          <a:spcPct val="115000"/>
                        </a:lnSpc>
                        <a:spcAft>
                          <a:spcPts val="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3447207127"/>
                  </a:ext>
                </a:extLst>
              </a:tr>
              <a:tr h="357396">
                <a:tc>
                  <a:txBody>
                    <a:bodyPr/>
                    <a:lstStyle/>
                    <a:p>
                      <a:pPr algn="ctr">
                        <a:lnSpc>
                          <a:spcPct val="115000"/>
                        </a:lnSpc>
                        <a:spcAft>
                          <a:spcPts val="0"/>
                        </a:spcAft>
                      </a:pPr>
                      <a:r>
                        <a:rPr lang="ru-RU" sz="1800">
                          <a:effectLst/>
                        </a:rPr>
                        <a:t>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Чем тебе нравиться заниматься в детском саду?  Почему?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 </a:t>
                      </a:r>
                    </a:p>
                    <a:p>
                      <a:pPr algn="just">
                        <a:lnSpc>
                          <a:spcPct val="115000"/>
                        </a:lnSpc>
                        <a:spcAft>
                          <a:spcPts val="0"/>
                        </a:spcAft>
                      </a:pPr>
                      <a:endParaRPr lang="ru-RU" sz="1800" dirty="0">
                        <a:effectLst/>
                      </a:endParaRPr>
                    </a:p>
                  </a:txBody>
                  <a:tcPr marL="25384" marR="25384" marT="0" marB="0"/>
                </a:tc>
                <a:tc>
                  <a:txBody>
                    <a:bodyPr/>
                    <a:lstStyle/>
                    <a:p>
                      <a:pPr algn="just">
                        <a:lnSpc>
                          <a:spcPct val="115000"/>
                        </a:lnSpc>
                        <a:spcAft>
                          <a:spcPts val="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3338130465"/>
                  </a:ext>
                </a:extLst>
              </a:tr>
              <a:tr h="476530">
                <a:tc>
                  <a:txBody>
                    <a:bodyPr/>
                    <a:lstStyle/>
                    <a:p>
                      <a:pPr algn="ctr">
                        <a:lnSpc>
                          <a:spcPct val="115000"/>
                        </a:lnSpc>
                        <a:spcAft>
                          <a:spcPts val="0"/>
                        </a:spcAft>
                      </a:pPr>
                      <a:r>
                        <a:rPr lang="ru-RU" sz="1800">
                          <a:effectLst/>
                        </a:rPr>
                        <a:t>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А если бы тебе НЕ надо было ходить в детский сад, чем бы ты занимался дома, как бы проводил день? </a:t>
                      </a:r>
                    </a:p>
                    <a:p>
                      <a:pPr algn="just">
                        <a:lnSpc>
                          <a:spcPct val="115000"/>
                        </a:lnSpc>
                        <a:spcAft>
                          <a:spcPts val="0"/>
                        </a:spcAft>
                      </a:pPr>
                      <a:r>
                        <a:rPr lang="ru-RU" sz="1800" dirty="0">
                          <a:effectLst/>
                        </a:rPr>
                        <a:t>ИЛИ: А если бы тебе предложили НЕ ходить в детский сад, ты бы согласился? Почему?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394302964"/>
                  </a:ext>
                </a:extLst>
              </a:tr>
              <a:tr h="357396">
                <a:tc>
                  <a:txBody>
                    <a:bodyPr/>
                    <a:lstStyle/>
                    <a:p>
                      <a:pPr algn="ctr">
                        <a:lnSpc>
                          <a:spcPct val="115000"/>
                        </a:lnSpc>
                        <a:spcAft>
                          <a:spcPts val="0"/>
                        </a:spcAft>
                      </a:pPr>
                      <a:r>
                        <a:rPr lang="ru-RU" sz="1800">
                          <a:effectLst/>
                        </a:rPr>
                        <a:t>9</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А хочешь ли ты учиться в школе? Почему? </a:t>
                      </a:r>
                    </a:p>
                    <a:p>
                      <a:pPr algn="just">
                        <a:lnSpc>
                          <a:spcPct val="115000"/>
                        </a:lnSpc>
                        <a:spcAft>
                          <a:spcPts val="0"/>
                        </a:spcAft>
                      </a:pPr>
                      <a:r>
                        <a:rPr lang="ru-RU" sz="1800" dirty="0">
                          <a:effectLst/>
                        </a:rPr>
                        <a:t>Как ты думаешь, для чего нужно учиться в школе?</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 </a:t>
                      </a:r>
                    </a:p>
                    <a:p>
                      <a:pPr algn="just">
                        <a:lnSpc>
                          <a:spcPct val="115000"/>
                        </a:lnSpc>
                        <a:spcAft>
                          <a:spcPts val="0"/>
                        </a:spcAft>
                      </a:pPr>
                      <a:r>
                        <a:rPr lang="ru-RU" sz="1800" dirty="0">
                          <a:effectLst/>
                        </a:rPr>
                        <a:t> </a:t>
                      </a:r>
                    </a:p>
                  </a:txBody>
                  <a:tcPr marL="25384" marR="25384" marT="0" marB="0"/>
                </a:tc>
                <a:tc>
                  <a:txBody>
                    <a:bodyPr/>
                    <a:lstStyle/>
                    <a:p>
                      <a:pPr algn="just">
                        <a:lnSpc>
                          <a:spcPct val="115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3149003837"/>
                  </a:ext>
                </a:extLst>
              </a:tr>
              <a:tr h="357396">
                <a:tc>
                  <a:txBody>
                    <a:bodyPr/>
                    <a:lstStyle/>
                    <a:p>
                      <a:pPr algn="ctr">
                        <a:lnSpc>
                          <a:spcPct val="115000"/>
                        </a:lnSpc>
                        <a:spcAft>
                          <a:spcPts val="0"/>
                        </a:spcAft>
                      </a:pPr>
                      <a:r>
                        <a:rPr lang="ru-RU" sz="1800">
                          <a:effectLst/>
                        </a:rPr>
                        <a:t>10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a:effectLst/>
                        </a:rPr>
                        <a:t>Зачем вообще нужна школа, зачем нужен учитель?</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 </a:t>
                      </a:r>
                    </a:p>
                  </a:txBody>
                  <a:tcPr marL="25384" marR="25384" marT="0" marB="0"/>
                </a:tc>
                <a:tc>
                  <a:txBody>
                    <a:bodyPr/>
                    <a:lstStyle/>
                    <a:p>
                      <a:pPr algn="just">
                        <a:lnSpc>
                          <a:spcPct val="115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2429715792"/>
                  </a:ext>
                </a:extLst>
              </a:tr>
              <a:tr h="357396">
                <a:tc>
                  <a:txBody>
                    <a:bodyPr/>
                    <a:lstStyle/>
                    <a:p>
                      <a:pPr algn="ctr">
                        <a:lnSpc>
                          <a:spcPct val="115000"/>
                        </a:lnSpc>
                        <a:spcAft>
                          <a:spcPts val="0"/>
                        </a:spcAft>
                      </a:pPr>
                      <a:r>
                        <a:rPr lang="ru-RU" sz="1800">
                          <a:effectLst/>
                        </a:rPr>
                        <a:t>11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Что тебя привлекает или не привлекает в будущей школьной жизни? </a:t>
                      </a:r>
                      <a:r>
                        <a:rPr lang="ru-RU" sz="1800" dirty="0" smtClean="0">
                          <a:effectLst/>
                        </a:rPr>
                        <a:t>Чему </a:t>
                      </a:r>
                      <a:r>
                        <a:rPr lang="ru-RU" sz="1800" dirty="0">
                          <a:effectLst/>
                        </a:rPr>
                        <a:t>ты хочешь научиться? Для чего?</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 </a:t>
                      </a:r>
                    </a:p>
                    <a:p>
                      <a:pPr algn="just">
                        <a:lnSpc>
                          <a:spcPct val="115000"/>
                        </a:lnSpc>
                        <a:spcAft>
                          <a:spcPts val="0"/>
                        </a:spcAft>
                      </a:pP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1549966062"/>
                  </a:ext>
                </a:extLst>
              </a:tr>
              <a:tr h="357396">
                <a:tc>
                  <a:txBody>
                    <a:bodyPr/>
                    <a:lstStyle/>
                    <a:p>
                      <a:pPr algn="ctr">
                        <a:lnSpc>
                          <a:spcPct val="115000"/>
                        </a:lnSpc>
                        <a:spcAft>
                          <a:spcPts val="0"/>
                        </a:spcAft>
                      </a:pPr>
                      <a:r>
                        <a:rPr lang="ru-RU" sz="1800">
                          <a:effectLst/>
                        </a:rPr>
                        <a:t>12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Ты готовишься к школе? Как?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 </a:t>
                      </a:r>
                    </a:p>
                  </a:txBody>
                  <a:tcPr marL="25384" marR="25384" marT="0" marB="0"/>
                </a:tc>
                <a:tc>
                  <a:txBody>
                    <a:bodyPr/>
                    <a:lstStyle/>
                    <a:p>
                      <a:pPr algn="just">
                        <a:lnSpc>
                          <a:spcPct val="115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710671027"/>
                  </a:ext>
                </a:extLst>
              </a:tr>
              <a:tr h="357396">
                <a:tc>
                  <a:txBody>
                    <a:bodyPr/>
                    <a:lstStyle/>
                    <a:p>
                      <a:pPr algn="ctr">
                        <a:lnSpc>
                          <a:spcPct val="115000"/>
                        </a:lnSpc>
                        <a:spcAft>
                          <a:spcPts val="0"/>
                        </a:spcAft>
                      </a:pPr>
                      <a:r>
                        <a:rPr lang="ru-RU" sz="1800">
                          <a:effectLst/>
                        </a:rPr>
                        <a:t>13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Как ты думаешь, будут ли трудности, когда ты пойдешь в 1 класс? Если «да», то какие?</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 </a:t>
                      </a:r>
                    </a:p>
                    <a:p>
                      <a:pPr algn="just">
                        <a:lnSpc>
                          <a:spcPct val="115000"/>
                        </a:lnSpc>
                        <a:spcAft>
                          <a:spcPts val="0"/>
                        </a:spcAft>
                      </a:pPr>
                      <a:r>
                        <a:rPr lang="ru-RU" sz="1800" dirty="0">
                          <a:effectLst/>
                        </a:rPr>
                        <a:t> </a:t>
                      </a:r>
                    </a:p>
                  </a:txBody>
                  <a:tcPr marL="25384" marR="25384" marT="0" marB="0"/>
                </a:tc>
                <a:tc>
                  <a:txBody>
                    <a:bodyPr/>
                    <a:lstStyle/>
                    <a:p>
                      <a:pPr algn="just">
                        <a:lnSpc>
                          <a:spcPct val="115000"/>
                        </a:lnSpc>
                        <a:spcAft>
                          <a:spcPts val="0"/>
                        </a:spcAft>
                      </a:pP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2532914620"/>
                  </a:ext>
                </a:extLst>
              </a:tr>
              <a:tr h="357396">
                <a:tc>
                  <a:txBody>
                    <a:bodyPr/>
                    <a:lstStyle/>
                    <a:p>
                      <a:pPr algn="ctr">
                        <a:lnSpc>
                          <a:spcPct val="115000"/>
                        </a:lnSpc>
                        <a:spcAft>
                          <a:spcPts val="0"/>
                        </a:spcAft>
                      </a:pPr>
                      <a:r>
                        <a:rPr lang="ru-RU" sz="1800">
                          <a:effectLst/>
                        </a:rPr>
                        <a:t>14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Как ты сам думаешь, ты уже готов стать настоящим первоклассником? Если, «нет», то скажи, чему еще нужно тебе научиться, в чем потренироваться.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2644523036"/>
                  </a:ext>
                </a:extLst>
              </a:tr>
              <a:tr h="357396">
                <a:tc>
                  <a:txBody>
                    <a:bodyPr/>
                    <a:lstStyle/>
                    <a:p>
                      <a:pPr algn="ctr">
                        <a:lnSpc>
                          <a:spcPct val="115000"/>
                        </a:lnSpc>
                        <a:spcAft>
                          <a:spcPts val="0"/>
                        </a:spcAft>
                      </a:pPr>
                      <a:r>
                        <a:rPr lang="ru-RU" sz="1800">
                          <a:effectLst/>
                        </a:rPr>
                        <a:t>15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А ты чем больше всего любишь заниматься? </a:t>
                      </a:r>
                      <a:r>
                        <a:rPr lang="ru-RU" sz="1800" dirty="0" smtClean="0">
                          <a:effectLst/>
                        </a:rPr>
                        <a:t>А </a:t>
                      </a:r>
                      <a:r>
                        <a:rPr lang="ru-RU" sz="1800" dirty="0">
                          <a:effectLst/>
                        </a:rPr>
                        <a:t>чем еще?</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 </a:t>
                      </a:r>
                    </a:p>
                  </a:txBody>
                  <a:tcPr marL="25384" marR="25384" marT="0" marB="0"/>
                </a:tc>
                <a:tc>
                  <a:txBody>
                    <a:bodyPr/>
                    <a:lstStyle/>
                    <a:p>
                      <a:pPr algn="just">
                        <a:lnSpc>
                          <a:spcPct val="115000"/>
                        </a:lnSpc>
                        <a:spcAft>
                          <a:spcPts val="0"/>
                        </a:spcAft>
                      </a:pP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3887845241"/>
                  </a:ext>
                </a:extLst>
              </a:tr>
              <a:tr h="357396">
                <a:tc>
                  <a:txBody>
                    <a:bodyPr/>
                    <a:lstStyle/>
                    <a:p>
                      <a:pPr algn="ctr">
                        <a:lnSpc>
                          <a:spcPct val="115000"/>
                        </a:lnSpc>
                        <a:spcAft>
                          <a:spcPts val="0"/>
                        </a:spcAft>
                      </a:pPr>
                      <a:r>
                        <a:rPr lang="ru-RU" sz="1800">
                          <a:effectLst/>
                        </a:rPr>
                        <a:t>16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Во что ты любишь </a:t>
                      </a:r>
                      <a:r>
                        <a:rPr lang="ru-RU" sz="1800" dirty="0" err="1" smtClean="0">
                          <a:effectLst/>
                        </a:rPr>
                        <a:t>играть?Назови</a:t>
                      </a:r>
                      <a:r>
                        <a:rPr lang="ru-RU" sz="1800" dirty="0" smtClean="0">
                          <a:effectLst/>
                        </a:rPr>
                        <a:t> </a:t>
                      </a:r>
                      <a:r>
                        <a:rPr lang="ru-RU" sz="1800" dirty="0">
                          <a:effectLst/>
                        </a:rPr>
                        <a:t>любимые игрушки?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1800" dirty="0">
                          <a:effectLst/>
                        </a:rPr>
                        <a:t> </a:t>
                      </a:r>
                    </a:p>
                  </a:txBody>
                  <a:tcPr marL="25384" marR="25384" marT="0" marB="0"/>
                </a:tc>
                <a:tc>
                  <a:txBody>
                    <a:bodyPr/>
                    <a:lstStyle/>
                    <a:p>
                      <a:pPr algn="just">
                        <a:lnSpc>
                          <a:spcPct val="115000"/>
                        </a:lnSpc>
                        <a:spcAft>
                          <a:spcPts val="0"/>
                        </a:spcAft>
                      </a:pP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3290851170"/>
                  </a:ext>
                </a:extLst>
              </a:tr>
              <a:tr h="357396">
                <a:tc>
                  <a:txBody>
                    <a:bodyPr/>
                    <a:lstStyle/>
                    <a:p>
                      <a:pPr algn="ctr">
                        <a:lnSpc>
                          <a:spcPct val="115000"/>
                        </a:lnSpc>
                        <a:spcAft>
                          <a:spcPts val="0"/>
                        </a:spcAft>
                      </a:pPr>
                      <a:r>
                        <a:rPr lang="ru-RU" sz="400">
                          <a:effectLst/>
                        </a:rPr>
                        <a:t>17</a:t>
                      </a:r>
                      <a:endParaRPr lang="ru-RU" sz="4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2000" dirty="0">
                          <a:effectLst/>
                        </a:rPr>
                        <a:t>Ты умеешь читать или учишься? </a:t>
                      </a:r>
                    </a:p>
                    <a:p>
                      <a:pPr algn="just">
                        <a:lnSpc>
                          <a:spcPct val="115000"/>
                        </a:lnSpc>
                        <a:spcAft>
                          <a:spcPts val="0"/>
                        </a:spcAft>
                      </a:pPr>
                      <a:r>
                        <a:rPr lang="ru-RU" sz="2000" dirty="0">
                          <a:effectLst/>
                        </a:rPr>
                        <a:t>Тебе нравится читать? </a:t>
                      </a:r>
                    </a:p>
                    <a:p>
                      <a:pPr algn="just">
                        <a:lnSpc>
                          <a:spcPct val="115000"/>
                        </a:lnSpc>
                        <a:spcAft>
                          <a:spcPts val="0"/>
                        </a:spcAft>
                      </a:pPr>
                      <a:r>
                        <a:rPr lang="ru-RU" sz="2000" dirty="0">
                          <a:effectLst/>
                        </a:rPr>
                        <a:t>Ты хочешь научиться читать? Зачем?</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400">
                          <a:effectLst/>
                        </a:rPr>
                        <a:t> </a:t>
                      </a:r>
                    </a:p>
                    <a:p>
                      <a:pPr algn="just">
                        <a:lnSpc>
                          <a:spcPct val="115000"/>
                        </a:lnSpc>
                        <a:spcAft>
                          <a:spcPts val="0"/>
                        </a:spcAft>
                      </a:pPr>
                      <a:r>
                        <a:rPr lang="ru-RU" sz="400">
                          <a:effectLst/>
                        </a:rPr>
                        <a:t> </a:t>
                      </a:r>
                    </a:p>
                    <a:p>
                      <a:pPr algn="just">
                        <a:lnSpc>
                          <a:spcPct val="115000"/>
                        </a:lnSpc>
                        <a:spcAft>
                          <a:spcPts val="0"/>
                        </a:spcAft>
                      </a:pPr>
                      <a:r>
                        <a:rPr lang="ru-RU" sz="400">
                          <a:effectLst/>
                        </a:rPr>
                        <a:t> </a:t>
                      </a:r>
                      <a:endParaRPr lang="ru-RU" sz="4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500">
                          <a:effectLst/>
                        </a:rPr>
                        <a:t> </a:t>
                      </a:r>
                      <a:endParaRPr lang="ru-RU" sz="4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2335416906"/>
                  </a:ext>
                </a:extLst>
              </a:tr>
              <a:tr h="357396">
                <a:tc>
                  <a:txBody>
                    <a:bodyPr/>
                    <a:lstStyle/>
                    <a:p>
                      <a:pPr algn="ctr">
                        <a:lnSpc>
                          <a:spcPct val="115000"/>
                        </a:lnSpc>
                        <a:spcAft>
                          <a:spcPts val="0"/>
                        </a:spcAft>
                      </a:pPr>
                      <a:r>
                        <a:rPr lang="ru-RU" sz="400">
                          <a:effectLst/>
                        </a:rPr>
                        <a:t>18</a:t>
                      </a:r>
                      <a:endParaRPr lang="ru-RU" sz="4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2000" dirty="0">
                          <a:effectLst/>
                        </a:rPr>
                        <a:t>Кем ты хочешь стать, когда вырастешь большим? </a:t>
                      </a:r>
                    </a:p>
                    <a:p>
                      <a:pPr algn="just">
                        <a:lnSpc>
                          <a:spcPct val="115000"/>
                        </a:lnSpc>
                        <a:spcAft>
                          <a:spcPts val="0"/>
                        </a:spcAft>
                      </a:pPr>
                      <a:r>
                        <a:rPr lang="ru-RU" sz="2000" dirty="0">
                          <a:effectLst/>
                        </a:rPr>
                        <a:t>Чем тебе нравится эта профессия?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400">
                          <a:effectLst/>
                        </a:rPr>
                        <a:t> </a:t>
                      </a:r>
                    </a:p>
                    <a:p>
                      <a:pPr algn="just">
                        <a:lnSpc>
                          <a:spcPct val="115000"/>
                        </a:lnSpc>
                        <a:spcAft>
                          <a:spcPts val="0"/>
                        </a:spcAft>
                      </a:pPr>
                      <a:r>
                        <a:rPr lang="ru-RU" sz="400">
                          <a:effectLst/>
                        </a:rPr>
                        <a:t> </a:t>
                      </a:r>
                    </a:p>
                    <a:p>
                      <a:pPr algn="just">
                        <a:lnSpc>
                          <a:spcPct val="115000"/>
                        </a:lnSpc>
                        <a:spcAft>
                          <a:spcPts val="0"/>
                        </a:spcAft>
                      </a:pPr>
                      <a:r>
                        <a:rPr lang="ru-RU" sz="400">
                          <a:effectLst/>
                        </a:rPr>
                        <a:t> </a:t>
                      </a:r>
                      <a:endParaRPr lang="ru-RU" sz="4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500">
                          <a:effectLst/>
                        </a:rPr>
                        <a:t> </a:t>
                      </a:r>
                      <a:endParaRPr lang="ru-RU" sz="4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997310939"/>
                  </a:ext>
                </a:extLst>
              </a:tr>
              <a:tr h="429151">
                <a:tc>
                  <a:txBody>
                    <a:bodyPr/>
                    <a:lstStyle/>
                    <a:p>
                      <a:pPr algn="ctr">
                        <a:lnSpc>
                          <a:spcPct val="115000"/>
                        </a:lnSpc>
                        <a:spcAft>
                          <a:spcPts val="0"/>
                        </a:spcAft>
                      </a:pPr>
                      <a:r>
                        <a:rPr lang="ru-RU" sz="400">
                          <a:effectLst/>
                        </a:rPr>
                        <a:t>19</a:t>
                      </a:r>
                      <a:endParaRPr lang="ru-RU" sz="4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2000" dirty="0">
                          <a:effectLst/>
                        </a:rPr>
                        <a:t>Как ты думаешь, что нужно сделать для того, чтобы стать тем, кем ты хочешь?</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400">
                          <a:effectLst/>
                        </a:rPr>
                        <a:t> </a:t>
                      </a:r>
                    </a:p>
                    <a:p>
                      <a:pPr algn="just">
                        <a:lnSpc>
                          <a:spcPct val="115000"/>
                        </a:lnSpc>
                        <a:spcAft>
                          <a:spcPts val="0"/>
                        </a:spcAft>
                      </a:pPr>
                      <a:r>
                        <a:rPr lang="ru-RU" sz="400">
                          <a:effectLst/>
                        </a:rPr>
                        <a:t> </a:t>
                      </a:r>
                    </a:p>
                    <a:p>
                      <a:pPr algn="just">
                        <a:lnSpc>
                          <a:spcPct val="115000"/>
                        </a:lnSpc>
                        <a:spcAft>
                          <a:spcPts val="0"/>
                        </a:spcAft>
                      </a:pPr>
                      <a:r>
                        <a:rPr lang="ru-RU" sz="400">
                          <a:effectLst/>
                        </a:rPr>
                        <a:t> </a:t>
                      </a:r>
                    </a:p>
                    <a:p>
                      <a:pPr algn="just">
                        <a:lnSpc>
                          <a:spcPct val="115000"/>
                        </a:lnSpc>
                        <a:spcAft>
                          <a:spcPts val="0"/>
                        </a:spcAft>
                      </a:pPr>
                      <a:r>
                        <a:rPr lang="ru-RU" sz="400">
                          <a:effectLst/>
                        </a:rPr>
                        <a:t> </a:t>
                      </a:r>
                      <a:endParaRPr lang="ru-RU" sz="4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a:txBody>
                    <a:bodyPr/>
                    <a:lstStyle/>
                    <a:p>
                      <a:pPr algn="just">
                        <a:lnSpc>
                          <a:spcPct val="115000"/>
                        </a:lnSpc>
                        <a:spcAft>
                          <a:spcPts val="0"/>
                        </a:spcAft>
                      </a:pPr>
                      <a:r>
                        <a:rPr lang="ru-RU" sz="500">
                          <a:effectLst/>
                        </a:rPr>
                        <a:t> </a:t>
                      </a:r>
                      <a:endParaRPr lang="ru-RU" sz="4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2797593464"/>
                  </a:ext>
                </a:extLst>
              </a:tr>
              <a:tr h="119132">
                <a:tc gridSpan="3">
                  <a:txBody>
                    <a:bodyPr/>
                    <a:lstStyle/>
                    <a:p>
                      <a:pPr algn="r">
                        <a:lnSpc>
                          <a:spcPct val="115000"/>
                        </a:lnSpc>
                        <a:spcAft>
                          <a:spcPts val="0"/>
                        </a:spcAft>
                      </a:pPr>
                      <a:r>
                        <a:rPr lang="ru-RU" sz="400">
                          <a:effectLst/>
                        </a:rPr>
                        <a:t>Оценка</a:t>
                      </a:r>
                      <a:endParaRPr lang="ru-RU" sz="40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tc hMerge="1">
                  <a:txBody>
                    <a:bodyPr/>
                    <a:lstStyle/>
                    <a:p>
                      <a:endParaRPr lang="ru-RU"/>
                    </a:p>
                  </a:txBody>
                  <a:tcPr/>
                </a:tc>
                <a:tc hMerge="1">
                  <a:txBody>
                    <a:bodyPr/>
                    <a:lstStyle/>
                    <a:p>
                      <a:endParaRPr lang="ru-RU"/>
                    </a:p>
                  </a:txBody>
                  <a:tcPr/>
                </a:tc>
                <a:tc>
                  <a:txBody>
                    <a:bodyPr/>
                    <a:lstStyle/>
                    <a:p>
                      <a:pPr algn="just">
                        <a:lnSpc>
                          <a:spcPct val="115000"/>
                        </a:lnSpc>
                        <a:spcAft>
                          <a:spcPts val="0"/>
                        </a:spcAft>
                      </a:pPr>
                      <a:r>
                        <a:rPr lang="ru-RU" sz="400" dirty="0">
                          <a:effectLst/>
                        </a:rPr>
                        <a:t> </a:t>
                      </a:r>
                      <a:endParaRPr lang="ru-RU" sz="400" dirty="0">
                        <a:effectLst/>
                        <a:latin typeface="Calibri" panose="020F0502020204030204" pitchFamily="34" charset="0"/>
                        <a:ea typeface="Calibri" panose="020F0502020204030204" pitchFamily="34" charset="0"/>
                        <a:cs typeface="Times New Roman" panose="02020603050405020304" pitchFamily="18" charset="0"/>
                      </a:endParaRPr>
                    </a:p>
                  </a:txBody>
                  <a:tcPr marL="25384" marR="25384" marT="0" marB="0"/>
                </a:tc>
                <a:extLst>
                  <a:ext uri="{0D108BD9-81ED-4DB2-BD59-A6C34878D82A}">
                    <a16:rowId xmlns:a16="http://schemas.microsoft.com/office/drawing/2014/main" val="990332270"/>
                  </a:ext>
                </a:extLst>
              </a:tr>
            </a:tbl>
          </a:graphicData>
        </a:graphic>
      </p:graphicFrame>
    </p:spTree>
    <p:extLst>
      <p:ext uri="{BB962C8B-B14F-4D97-AF65-F5344CB8AC3E}">
        <p14:creationId xmlns:p14="http://schemas.microsoft.com/office/powerpoint/2010/main" val="3793749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Мотивационная готовность сформирована, если у ребенка есть желание ходить в школу, есть стремление получать знания, узнавать новое, интере"/>
          <p:cNvPicPr>
            <a:picLocks noChangeAspect="1" noChangeArrowheads="1"/>
          </p:cNvPicPr>
          <p:nvPr/>
        </p:nvPicPr>
        <p:blipFill rotWithShape="1">
          <a:blip r:embed="rId2">
            <a:extLst>
              <a:ext uri="{28A0092B-C50C-407E-A947-70E740481C1C}">
                <a14:useLocalDpi xmlns:a14="http://schemas.microsoft.com/office/drawing/2010/main" val="0"/>
              </a:ext>
            </a:extLst>
          </a:blip>
          <a:srcRect l="16073" b="20891"/>
          <a:stretch/>
        </p:blipFill>
        <p:spPr bwMode="auto">
          <a:xfrm>
            <a:off x="1383323" y="0"/>
            <a:ext cx="9155723" cy="6464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588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s://cf2.ppt-online.org/files2/slide/m/MjPuUtImNXbT28d5x4OYoy3GcAHFCnL6gl0SK9kJW/slide-3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5291" y="437638"/>
            <a:ext cx="7165975" cy="53674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8191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556" y="680347"/>
            <a:ext cx="11665010" cy="5078313"/>
          </a:xfrm>
          <a:prstGeom prst="rect">
            <a:avLst/>
          </a:prstGeom>
        </p:spPr>
        <p:txBody>
          <a:bodyPr wrap="square">
            <a:spAutoFit/>
          </a:bodyPr>
          <a:lstStyle/>
          <a:p>
            <a:pPr algn="ctr"/>
            <a:r>
              <a:rPr lang="ru-RU" b="1" dirty="0">
                <a:solidFill>
                  <a:srgbClr val="000000"/>
                </a:solidFill>
                <a:latin typeface="Times New Roman" panose="02020603050405020304" pitchFamily="18" charset="0"/>
              </a:rPr>
              <a:t>МЕТОДИКА «ДОМИК» (Н.И.ГУТКИНА)</a:t>
            </a:r>
            <a:endParaRPr lang="ru-RU" b="0" i="0" dirty="0" smtClean="0">
              <a:solidFill>
                <a:srgbClr val="000000"/>
              </a:solidFill>
              <a:effectLst/>
              <a:latin typeface="Times New Roman" panose="02020603050405020304" pitchFamily="18" charset="0"/>
            </a:endParaRPr>
          </a:p>
          <a:p>
            <a:r>
              <a:rPr lang="ru-RU" b="1" u="sng" dirty="0">
                <a:solidFill>
                  <a:srgbClr val="000000"/>
                </a:solidFill>
                <a:latin typeface="Times New Roman" panose="02020603050405020304" pitchFamily="18" charset="0"/>
              </a:rPr>
              <a:t>Цель:</a:t>
            </a:r>
            <a:r>
              <a:rPr lang="ru-RU" dirty="0">
                <a:solidFill>
                  <a:srgbClr val="000000"/>
                </a:solidFill>
                <a:latin typeface="Times New Roman" panose="02020603050405020304" pitchFamily="18" charset="0"/>
              </a:rPr>
              <a:t> диагностика умения ориентироваться на образец, точно скопировать его, развития произвольного внимания, пространственного восприятия, сенсорно-моторной координации и тонкой моторики руки.</a:t>
            </a:r>
            <a:endParaRPr lang="ru-RU" b="0" i="0" dirty="0" smtClean="0">
              <a:solidFill>
                <a:srgbClr val="000000"/>
              </a:solidFill>
              <a:effectLst/>
              <a:latin typeface="Times New Roman" panose="02020603050405020304" pitchFamily="18" charset="0"/>
            </a:endParaRPr>
          </a:p>
          <a:p>
            <a:r>
              <a:rPr lang="ru-RU" b="1" u="sng" dirty="0">
                <a:solidFill>
                  <a:srgbClr val="000000"/>
                </a:solidFill>
                <a:latin typeface="Times New Roman" panose="02020603050405020304" pitchFamily="18" charset="0"/>
              </a:rPr>
              <a:t>Материал:</a:t>
            </a:r>
            <a:r>
              <a:rPr lang="ru-RU" dirty="0">
                <a:solidFill>
                  <a:srgbClr val="000000"/>
                </a:solidFill>
                <a:latin typeface="Times New Roman" panose="02020603050405020304" pitchFamily="18" charset="0"/>
              </a:rPr>
              <a:t> картинка, изображающая домик, отдельные детали которого составлены из элементов прописных букв</a:t>
            </a:r>
            <a:endParaRPr lang="ru-RU" b="0" i="0" dirty="0" smtClean="0">
              <a:solidFill>
                <a:srgbClr val="000000"/>
              </a:solidFill>
              <a:effectLst/>
              <a:latin typeface="Times New Roman" panose="02020603050405020304" pitchFamily="18" charset="0"/>
            </a:endParaRPr>
          </a:p>
          <a:p>
            <a:r>
              <a:rPr lang="ru-RU" b="1" u="sng" dirty="0">
                <a:solidFill>
                  <a:srgbClr val="000000"/>
                </a:solidFill>
                <a:latin typeface="Times New Roman" panose="02020603050405020304" pitchFamily="18" charset="0"/>
              </a:rPr>
              <a:t>Ход работы</a:t>
            </a:r>
            <a:r>
              <a:rPr lang="ru-RU" dirty="0">
                <a:solidFill>
                  <a:srgbClr val="000000"/>
                </a:solidFill>
                <a:latin typeface="Times New Roman" panose="02020603050405020304" pitchFamily="18" charset="0"/>
              </a:rPr>
              <a:t>: ребенку предлагается срисовать предложенную картинку.</a:t>
            </a:r>
            <a:endParaRPr lang="ru-RU" b="0" i="0" dirty="0" smtClean="0">
              <a:solidFill>
                <a:srgbClr val="000000"/>
              </a:solidFill>
              <a:effectLst/>
              <a:latin typeface="Times New Roman" panose="02020603050405020304" pitchFamily="18" charset="0"/>
            </a:endParaRPr>
          </a:p>
          <a:p>
            <a:r>
              <a:rPr lang="ru-RU" u="sng" dirty="0">
                <a:solidFill>
                  <a:srgbClr val="000000"/>
                </a:solidFill>
                <a:latin typeface="Times New Roman" panose="02020603050405020304" pitchFamily="18" charset="0"/>
              </a:rPr>
              <a:t>Инструкция испытуемому: </a:t>
            </a:r>
            <a:r>
              <a:rPr lang="ru-RU" dirty="0">
                <a:solidFill>
                  <a:srgbClr val="000000"/>
                </a:solidFill>
                <a:latin typeface="Times New Roman" panose="02020603050405020304" pitchFamily="18" charset="0"/>
              </a:rPr>
              <a:t>«Перед тобой лежит лист бумаги и карандаш. На этом листе я прошу тебя нарисовать точно такую картину, какую ты видишь на этом рисунке (перед испытуемым кладется образец). Не торопись, будь внимателен, постарайся, чтобы твой рисунок был точно такой же, как этот на образце. Если ты что-то рисуешь , то стирать резинкой или пальцем ничего нельзя (необходимо проследить, чтобы у испытуемого не было резинки), а надо поверх неправильного или рядом нарисовать правильно. Тебе понятно задание? Тогда приступай к работе»</a:t>
            </a:r>
            <a:endParaRPr lang="ru-RU" b="0" i="0" dirty="0" smtClean="0">
              <a:solidFill>
                <a:srgbClr val="000000"/>
              </a:solidFill>
              <a:effectLst/>
              <a:latin typeface="Times New Roman" panose="02020603050405020304" pitchFamily="18" charset="0"/>
            </a:endParaRPr>
          </a:p>
          <a:p>
            <a:r>
              <a:rPr lang="ru-RU" dirty="0">
                <a:solidFill>
                  <a:srgbClr val="000000"/>
                </a:solidFill>
                <a:latin typeface="Times New Roman" panose="02020603050405020304" pitchFamily="18" charset="0"/>
              </a:rPr>
              <a:t>По ходу работы ребенка необходимо проследить зафиксировать следующее: 1. Какой рукой ребенок рисует. 2. Как он работает с образцом: часто ли смотрит на него, проводит ли воздушные линии над рисунком-образцом, повторяющие контуры картинки, сверяет ли сделанное с образцом или, мельком взглянув на него, рисует по пямяти.3. быстро или медленно проводит линии.4. отвлекаемость во время работы.5. Высказывания и вопросы во время рисования. 6. Сверяет ли испытуемый после окончания работы свой рисунок с образцом. Когда ребенок сообщает об окончании работы, ему надо предложить проверить, все ли у него верно. Если он увидит неточности в своем рисунке, он может их исправить, но это должно быть зарегистрировано экспериментатором.</a:t>
            </a:r>
            <a:endParaRPr lang="ru-RU" b="0" i="0" dirty="0" smtClean="0">
              <a:solidFill>
                <a:srgbClr val="000000"/>
              </a:solidFill>
              <a:effectLst/>
              <a:latin typeface="Times New Roman" panose="02020603050405020304" pitchFamily="18" charset="0"/>
            </a:endParaRPr>
          </a:p>
          <a:p>
            <a:r>
              <a:rPr lang="ru-RU" u="sng" dirty="0">
                <a:solidFill>
                  <a:srgbClr val="000000"/>
                </a:solidFill>
                <a:latin typeface="Times New Roman" panose="02020603050405020304" pitchFamily="18" charset="0"/>
              </a:rPr>
              <a:t>Обработка результатов:</a:t>
            </a:r>
            <a:r>
              <a:rPr lang="ru-RU" dirty="0">
                <a:solidFill>
                  <a:srgbClr val="000000"/>
                </a:solidFill>
                <a:latin typeface="Times New Roman" panose="02020603050405020304" pitchFamily="18" charset="0"/>
              </a:rPr>
              <a:t> проводится путем подсчета баллов, начисляемых за ошибки. </a:t>
            </a:r>
            <a:endParaRPr lang="ru-RU"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508921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Педагогическая готовность"/>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4645" y="324723"/>
            <a:ext cx="8584467" cy="64299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57210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340</Words>
  <Application>Microsoft Office PowerPoint</Application>
  <PresentationFormat>Широкоэкранный</PresentationFormat>
  <Paragraphs>110</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Лекция 5. Готовность к школе. Мотивационная готовность к школе.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Anna</dc:creator>
  <cp:lastModifiedBy>Anna</cp:lastModifiedBy>
  <cp:revision>18</cp:revision>
  <dcterms:created xsi:type="dcterms:W3CDTF">2021-10-18T20:44:04Z</dcterms:created>
  <dcterms:modified xsi:type="dcterms:W3CDTF">2021-10-23T18:27:07Z</dcterms:modified>
</cp:coreProperties>
</file>