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96" r:id="rId3"/>
    <p:sldId id="303" r:id="rId4"/>
    <p:sldId id="300" r:id="rId5"/>
    <p:sldId id="301" r:id="rId6"/>
    <p:sldId id="30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74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27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7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2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08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61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11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37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8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23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11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2090" y="94199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r>
              <a:rPr lang="ru-RU" sz="4000" dirty="0" smtClean="0">
                <a:latin typeface="+mn-lt"/>
              </a:rPr>
              <a:t>Рабочая </a:t>
            </a:r>
            <a:r>
              <a:rPr lang="ru-RU" sz="4000" dirty="0" smtClean="0">
                <a:latin typeface="+mn-lt"/>
              </a:rPr>
              <a:t>программа воспитания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endParaRPr lang="ru-RU" sz="4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8154" y="4308209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Материалы подготовила преподаватель ГБУ ДППО ЦПКС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Туркина А.В. </a:t>
            </a:r>
          </a:p>
        </p:txBody>
      </p:sp>
    </p:spTree>
    <p:extLst>
      <p:ext uri="{BB962C8B-B14F-4D97-AF65-F5344CB8AC3E}">
        <p14:creationId xmlns:p14="http://schemas.microsoft.com/office/powerpoint/2010/main" val="348549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941" y="365125"/>
            <a:ext cx="11362099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+mn-lt"/>
              </a:rPr>
              <a:t>Нормативно-правовое основание разработки рабочей программы воспитания</a:t>
            </a:r>
            <a:endParaRPr lang="ru-RU" sz="4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 Конституция Российской Федерации (ред. от 04.07.2020г.) ст.67.1, </a:t>
            </a:r>
            <a:r>
              <a:rPr lang="ru-RU" dirty="0" smtClean="0"/>
              <a:t>п.4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Федеральный закон Российской Федерации от 29.12.2012 г. № 273-ФЗ «Об образовании в Российской Федерации» (последняя редакция);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Федеральный закон от 31.07.2020 г. № 304-ФЗ «О внесении изменений в Федеральный закон «Об образовании в Российской Федерации» по вопросам воспитания обучающихся;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Федеральный государственный образовательный стандарт дошкольного образования, утвержден приказом Министерства образования и науки России от 17 октября 2013г. № 1155;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Указ Президента Российской Федерации Путина В.В. от 07.05.2018 № 204 «О национальных целях и стратегических задачах развития Российской Федерации на период до 2024 года»;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Стратегия развития воспитания в Российской Федерации на период до 2025, утверждена распоряжением Правительства Российской Федерации от 29 мая 2015 г. № 996-р; 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. Примерная Программа воспитания для общеобразовательных организаций, реализующих образовательные программы дошкольного образования, одобренной решением Федерального учебно-методического объединения по общему образованию (протокол от 01 июля 2021 г. № 2/21). https://fgosreestr.ru/registry/vospitanie_do/ </a:t>
            </a:r>
            <a:endParaRPr lang="ru-RU" dirty="0" smtClean="0"/>
          </a:p>
          <a:p>
            <a:r>
              <a:rPr lang="ru-RU" dirty="0" smtClean="0"/>
              <a:t>8</a:t>
            </a:r>
            <a:r>
              <a:rPr lang="ru-RU" dirty="0"/>
              <a:t>. Методические рекомендации по разработке программ воспитания ФГБНУ «Институт стратегии развития образования Российской академии образования» http://form.instrao.ru </a:t>
            </a:r>
          </a:p>
        </p:txBody>
      </p:sp>
    </p:spTree>
    <p:extLst>
      <p:ext uri="{BB962C8B-B14F-4D97-AF65-F5344CB8AC3E}">
        <p14:creationId xmlns:p14="http://schemas.microsoft.com/office/powerpoint/2010/main" val="2278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95404" y="149147"/>
            <a:ext cx="10515600" cy="957357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Визы согласования 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2967039" y="33808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37264" t="16201" r="22221" b="9832"/>
          <a:stretch/>
        </p:blipFill>
        <p:spPr>
          <a:xfrm>
            <a:off x="3059403" y="1031927"/>
            <a:ext cx="5387479" cy="553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0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44" y="365125"/>
            <a:ext cx="11841931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+mn-lt"/>
              </a:rPr>
              <a:t>6 шагов, как составить рабочую программу воспитания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996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Провести </a:t>
            </a:r>
            <a:r>
              <a:rPr lang="ru-RU" dirty="0"/>
              <a:t>педсовет,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Приказом </a:t>
            </a:r>
            <a:r>
              <a:rPr lang="ru-RU" dirty="0"/>
              <a:t>создать рабочую группу, которая будет готовить программу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Рабочей </a:t>
            </a:r>
            <a:r>
              <a:rPr lang="ru-RU" dirty="0"/>
              <a:t>группе составить проекты программы воспитания и календарного плана воспитательной работы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Согласовать </a:t>
            </a:r>
            <a:r>
              <a:rPr lang="ru-RU" dirty="0"/>
              <a:t>проекты с родителями воспитанников.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Далее </a:t>
            </a:r>
            <a:r>
              <a:rPr lang="ru-RU" dirty="0"/>
              <a:t>программу и план утвердить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включить </a:t>
            </a:r>
            <a:r>
              <a:rPr lang="ru-RU" dirty="0"/>
              <a:t>в ООП ДО </a:t>
            </a:r>
            <a:r>
              <a:rPr lang="ru-RU" dirty="0" smtClean="0"/>
              <a:t>приказом руководителя и ввести в действие.</a:t>
            </a:r>
            <a:r>
              <a:rPr lang="ru-RU" dirty="0"/>
              <a:t> </a:t>
            </a:r>
          </a:p>
        </p:txBody>
      </p:sp>
      <p:sp>
        <p:nvSpPr>
          <p:cNvPr id="4" name="Блок-схема: узел 3"/>
          <p:cNvSpPr/>
          <p:nvPr/>
        </p:nvSpPr>
        <p:spPr>
          <a:xfrm>
            <a:off x="602810" y="1619459"/>
            <a:ext cx="724277" cy="624690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" name="Блок-схема: узел 4"/>
          <p:cNvSpPr/>
          <p:nvPr/>
        </p:nvSpPr>
        <p:spPr>
          <a:xfrm>
            <a:off x="585835" y="2320332"/>
            <a:ext cx="724277" cy="62469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602809" y="3021205"/>
            <a:ext cx="724277" cy="62469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602808" y="3754460"/>
            <a:ext cx="724277" cy="624690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585834" y="4522091"/>
            <a:ext cx="724277" cy="6246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602807" y="5289722"/>
            <a:ext cx="724277" cy="624690"/>
          </a:xfrm>
          <a:prstGeom prst="flowChartConnector">
            <a:avLst/>
          </a:prstGeom>
          <a:solidFill>
            <a:srgbClr val="D927C4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4724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659" y="74645"/>
            <a:ext cx="10515600" cy="7762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Структура рабочей программы воспитания</a:t>
            </a:r>
            <a:endParaRPr lang="ru-RU" sz="40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41324" t="15413" r="25637" b="13699"/>
          <a:stretch/>
        </p:blipFill>
        <p:spPr>
          <a:xfrm>
            <a:off x="405189" y="751180"/>
            <a:ext cx="5006566" cy="60424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41803" t="15237" r="26608" b="37685"/>
          <a:stretch/>
        </p:blipFill>
        <p:spPr>
          <a:xfrm>
            <a:off x="5515918" y="751180"/>
            <a:ext cx="6115907" cy="512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3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</a:t>
            </a:r>
            <a:r>
              <a:rPr lang="ru-RU" dirty="0"/>
              <a:t>воспитательной </a:t>
            </a:r>
            <a:r>
              <a:rPr lang="ru-RU" dirty="0" smtClean="0"/>
              <a:t>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Ценности </a:t>
            </a:r>
            <a:r>
              <a:rPr lang="ru-RU" dirty="0"/>
              <a:t>Родины и природы лежат в основе </a:t>
            </a:r>
            <a:r>
              <a:rPr lang="ru-RU" dirty="0">
                <a:solidFill>
                  <a:srgbClr val="FF0000"/>
                </a:solidFill>
              </a:rPr>
              <a:t>патриотического направления воспитания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Ценности </a:t>
            </a:r>
            <a:r>
              <a:rPr lang="ru-RU" dirty="0"/>
              <a:t>человека, семьи, дружбы, сотрудничества лежат в основе </a:t>
            </a:r>
            <a:r>
              <a:rPr lang="ru-RU" dirty="0">
                <a:solidFill>
                  <a:srgbClr val="FF0000"/>
                </a:solidFill>
              </a:rPr>
              <a:t>социального направления </a:t>
            </a:r>
            <a:r>
              <a:rPr lang="ru-RU" dirty="0" smtClean="0">
                <a:solidFill>
                  <a:srgbClr val="FF0000"/>
                </a:solidFill>
              </a:rPr>
              <a:t>воспитания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Ценность </a:t>
            </a:r>
            <a:r>
              <a:rPr lang="ru-RU" dirty="0"/>
              <a:t>знания лежит в основе </a:t>
            </a:r>
            <a:r>
              <a:rPr lang="ru-RU" dirty="0">
                <a:solidFill>
                  <a:srgbClr val="FF0000"/>
                </a:solidFill>
              </a:rPr>
              <a:t>познавательного направления воспитания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Ценность </a:t>
            </a:r>
            <a:r>
              <a:rPr lang="ru-RU" dirty="0"/>
              <a:t>здоровья лежит в основе </a:t>
            </a:r>
            <a:r>
              <a:rPr lang="ru-RU" dirty="0">
                <a:solidFill>
                  <a:srgbClr val="FF0000"/>
                </a:solidFill>
              </a:rPr>
              <a:t>физического и оздоровительного направления воспитания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Ценность </a:t>
            </a:r>
            <a:r>
              <a:rPr lang="ru-RU" dirty="0"/>
              <a:t>труда лежит в основе </a:t>
            </a:r>
            <a:r>
              <a:rPr lang="ru-RU" dirty="0">
                <a:solidFill>
                  <a:srgbClr val="FF0000"/>
                </a:solidFill>
              </a:rPr>
              <a:t>трудового направления воспитания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Ценности </a:t>
            </a:r>
            <a:r>
              <a:rPr lang="ru-RU" dirty="0"/>
              <a:t>культуры и красоты лежат в основе </a:t>
            </a:r>
            <a:r>
              <a:rPr lang="ru-RU" dirty="0">
                <a:solidFill>
                  <a:srgbClr val="FF0000"/>
                </a:solidFill>
              </a:rPr>
              <a:t>этико-эстетического направления воспитания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39741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364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 Рабочая программа воспитания   </vt:lpstr>
      <vt:lpstr>Нормативно-правовое основание разработки рабочей программы воспитания</vt:lpstr>
      <vt:lpstr>Визы согласования </vt:lpstr>
      <vt:lpstr>6 шагов, как составить рабочую программу воспитания</vt:lpstr>
      <vt:lpstr>Структура рабочей программы воспитания</vt:lpstr>
      <vt:lpstr>Основные направления воспитательной работы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18</cp:revision>
  <dcterms:created xsi:type="dcterms:W3CDTF">2021-10-04T18:38:47Z</dcterms:created>
  <dcterms:modified xsi:type="dcterms:W3CDTF">2021-10-14T21:56:43Z</dcterms:modified>
</cp:coreProperties>
</file>