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-560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0DED-FD68-4435-8B07-610D6855A010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FCEC-61E5-4C0F-B47D-9A65B4464E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87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0DED-FD68-4435-8B07-610D6855A010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FCEC-61E5-4C0F-B47D-9A65B4464E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69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0DED-FD68-4435-8B07-610D6855A010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FCEC-61E5-4C0F-B47D-9A65B4464E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23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0DED-FD68-4435-8B07-610D6855A010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FCEC-61E5-4C0F-B47D-9A65B4464E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340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0DED-FD68-4435-8B07-610D6855A010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FCEC-61E5-4C0F-B47D-9A65B4464E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16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0DED-FD68-4435-8B07-610D6855A010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FCEC-61E5-4C0F-B47D-9A65B4464E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42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0DED-FD68-4435-8B07-610D6855A010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FCEC-61E5-4C0F-B47D-9A65B4464E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4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0DED-FD68-4435-8B07-610D6855A010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FCEC-61E5-4C0F-B47D-9A65B4464E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30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0DED-FD68-4435-8B07-610D6855A010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FCEC-61E5-4C0F-B47D-9A65B4464E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52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0DED-FD68-4435-8B07-610D6855A010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FCEC-61E5-4C0F-B47D-9A65B4464E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713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40DED-FD68-4435-8B07-610D6855A010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DFCEC-61E5-4C0F-B47D-9A65B4464E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52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40DED-FD68-4435-8B07-610D6855A010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DFCEC-61E5-4C0F-B47D-9A65B4464E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37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vo.garant.ru/#/document/70291362/entry/108968" TargetMode="External"/><Relationship Id="rId2" Type="http://schemas.openxmlformats.org/officeDocument/2006/relationships/hyperlink" Target="http://www.consultant.ru/document/cons_doc_LAW_140174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vo.garant.ru/#/document/70291362/entry/108995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ivo.garant.ru/#/multilink/70291362/paragraph/7206797/number/2" TargetMode="External"/><Relationship Id="rId3" Type="http://schemas.openxmlformats.org/officeDocument/2006/relationships/hyperlink" Target="http://ivo.garant.ru/#/document/70291362/entry/108968" TargetMode="External"/><Relationship Id="rId7" Type="http://schemas.openxmlformats.org/officeDocument/2006/relationships/hyperlink" Target="http://ivo.garant.ru/#/document/72003700/entry/1001" TargetMode="External"/><Relationship Id="rId2" Type="http://schemas.openxmlformats.org/officeDocument/2006/relationships/hyperlink" Target="http://www.consultant.ru/document/cons_doc_LAW_14017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vo.garant.ru/#/document/12188356/entry/1001" TargetMode="External"/><Relationship Id="rId5" Type="http://schemas.openxmlformats.org/officeDocument/2006/relationships/hyperlink" Target="http://ivo.garant.ru/#/document/70431270/entry/1000" TargetMode="External"/><Relationship Id="rId4" Type="http://schemas.openxmlformats.org/officeDocument/2006/relationships/hyperlink" Target="http://ivo.garant.ru/#/document/70291362/entry/108995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vo.garant.ru/#/document/70291362/entry/108968" TargetMode="External"/><Relationship Id="rId7" Type="http://schemas.openxmlformats.org/officeDocument/2006/relationships/hyperlink" Target="http://ivo.garant.ru/#/document/72003700/entry/1001" TargetMode="External"/><Relationship Id="rId2" Type="http://schemas.openxmlformats.org/officeDocument/2006/relationships/hyperlink" Target="http://www.consultant.ru/document/cons_doc_LAW_14017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vo.garant.ru/#/document/12188356/entry/1001" TargetMode="External"/><Relationship Id="rId5" Type="http://schemas.openxmlformats.org/officeDocument/2006/relationships/hyperlink" Target="http://ivo.garant.ru/#/document/70571830/entry/1000" TargetMode="External"/><Relationship Id="rId4" Type="http://schemas.openxmlformats.org/officeDocument/2006/relationships/hyperlink" Target="http://ivo.garant.ru/#/document/70291362/entry/108995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vo.garant.ru/#/document/70291362/entry/108968" TargetMode="External"/><Relationship Id="rId2" Type="http://schemas.openxmlformats.org/officeDocument/2006/relationships/hyperlink" Target="http://www.consultant.ru/document/cons_doc_LAW_140174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vo.garant.ru/#/document/70291362/entry/108995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vo.garant.ru/#/document/5632903/entry/0" TargetMode="External"/><Relationship Id="rId2" Type="http://schemas.openxmlformats.org/officeDocument/2006/relationships/hyperlink" Target="http://www.consultant.ru/document/cons_doc_LAW_140174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40174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40174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40174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40174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vo.garant.ru/#/document/70291362/entry/108968" TargetMode="External"/><Relationship Id="rId2" Type="http://schemas.openxmlformats.org/officeDocument/2006/relationships/hyperlink" Target="http://www.consultant.ru/document/cons_doc_LAW_140174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vo.garant.ru/#/document/70291362/entry/10899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3694" y="114959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Общее и д</a:t>
            </a:r>
            <a:r>
              <a:rPr lang="ru-RU" b="1" dirty="0" smtClean="0">
                <a:solidFill>
                  <a:srgbClr val="FF0000"/>
                </a:solidFill>
              </a:rPr>
              <a:t>ополнительное </a:t>
            </a:r>
            <a:r>
              <a:rPr lang="ru-RU" b="1" dirty="0" smtClean="0">
                <a:solidFill>
                  <a:srgbClr val="FF0000"/>
                </a:solidFill>
              </a:rPr>
              <a:t>образование </a:t>
            </a:r>
            <a:r>
              <a:rPr lang="ru-RU" b="1" dirty="0" smtClean="0">
                <a:solidFill>
                  <a:srgbClr val="FF0000"/>
                </a:solidFill>
              </a:rPr>
              <a:t>детей. Нормативные документы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qrcoder.ru/code/?https%3A%2F%2Fyadi.sk%2Fi%2FkYuYHg1Gn1VUCA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085" y="1547289"/>
            <a:ext cx="4036786" cy="4036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157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hlinkClick r:id="rId2"/>
              </a:rPr>
              <a:t/>
            </a:r>
            <a:br>
              <a:rPr lang="ru-RU" b="1" dirty="0">
                <a:hlinkClick r:id="rId2"/>
              </a:rPr>
            </a:br>
            <a:r>
              <a:rPr lang="ru-RU" sz="3600" b="1" u="sng" dirty="0">
                <a:hlinkClick r:id="rId2"/>
              </a:rPr>
              <a:t>Федеральный закон от 29.12.2012 N 273-ФЗ (ред. от 01.05.2019) "Об образовании в Российской Федерации"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04513"/>
            <a:ext cx="10515600" cy="5486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600" dirty="0" smtClean="0"/>
              <a:t>5</a:t>
            </a:r>
            <a:r>
              <a:rPr lang="ru-RU" sz="2600" dirty="0"/>
              <a:t>. Особенности реализации дополнительных предпрофессиональных программ определяются в соответствии с </a:t>
            </a:r>
            <a:r>
              <a:rPr lang="ru-RU" sz="2600" dirty="0">
                <a:hlinkClick r:id="rId3"/>
              </a:rPr>
              <a:t>частями 3 - 7 статьи 83</a:t>
            </a:r>
            <a:r>
              <a:rPr lang="ru-RU" sz="2600" dirty="0"/>
              <a:t> и </a:t>
            </a:r>
            <a:r>
              <a:rPr lang="ru-RU" sz="2600" dirty="0">
                <a:hlinkClick r:id="rId4"/>
              </a:rPr>
              <a:t>частями 4 - 5 статьи 84</a:t>
            </a:r>
            <a:r>
              <a:rPr lang="ru-RU" sz="2600" dirty="0"/>
              <a:t> настоящего Федерального закона</a:t>
            </a:r>
            <a:r>
              <a:rPr lang="ru-RU" sz="2600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>Статья 83. Особенности реализации образовательных программ в области </a:t>
            </a:r>
            <a:r>
              <a:rPr lang="ru-RU" b="1" dirty="0" smtClean="0"/>
              <a:t>искусств</a:t>
            </a:r>
          </a:p>
          <a:p>
            <a:pPr marL="0" indent="0">
              <a:buNone/>
            </a:pPr>
            <a:r>
              <a:rPr lang="ru-RU" dirty="0"/>
              <a:t>3. Дополнительные предпрофессиональные программы в области искусств реализуются в </a:t>
            </a:r>
            <a:r>
              <a:rPr lang="ru-RU" b="1" dirty="0">
                <a:solidFill>
                  <a:srgbClr val="FF0000"/>
                </a:solidFill>
              </a:rPr>
              <a:t>целях выявления одаренных детей в раннем возрасте, создания условий для их художественного образования и эстетического воспитания, приобретения ими знаний, умений, навыков в области выбранного вида искусств, опыта творческой деятельности и осуществления их подготовки к получению профессионального образования в области </a:t>
            </a:r>
            <a:r>
              <a:rPr lang="ru-RU" b="1" dirty="0" smtClean="0">
                <a:solidFill>
                  <a:srgbClr val="FF0000"/>
                </a:solidFill>
              </a:rPr>
              <a:t>искусств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Дополнительные </a:t>
            </a:r>
            <a:r>
              <a:rPr lang="ru-RU" dirty="0"/>
              <a:t>предпрофессиональные программы в области искусств реализуются в образовательных организациях дополнительного образования детей (детских школах искусств по видам искусств), в профессиональных образовательных организациях, реализующих интегрированные образовательные программы в области искусств, образовательные программы среднего профессионального образования в области искусств, и в образовательных организациях высшего образования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4554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hlinkClick r:id="rId2"/>
              </a:rPr>
              <a:t/>
            </a:r>
            <a:br>
              <a:rPr lang="ru-RU" b="1" dirty="0">
                <a:hlinkClick r:id="rId2"/>
              </a:rPr>
            </a:br>
            <a:r>
              <a:rPr lang="ru-RU" sz="3600" b="1" u="sng" dirty="0">
                <a:hlinkClick r:id="rId2"/>
              </a:rPr>
              <a:t>Федеральный закон от 29.12.2012 N 273-ФЗ (ред. от 01.05.2019) "Об образовании в Российской Федерации"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04513"/>
            <a:ext cx="10515600" cy="50723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600" dirty="0" smtClean="0"/>
              <a:t>5</a:t>
            </a:r>
            <a:r>
              <a:rPr lang="ru-RU" sz="2600" dirty="0"/>
              <a:t>. Особенности реализации дополнительных предпрофессиональных программ определяются в соответствии с </a:t>
            </a:r>
            <a:r>
              <a:rPr lang="ru-RU" sz="2600" dirty="0">
                <a:hlinkClick r:id="rId3"/>
              </a:rPr>
              <a:t>частями 3 - 7 статьи 83</a:t>
            </a:r>
            <a:r>
              <a:rPr lang="ru-RU" sz="2600" dirty="0"/>
              <a:t> и </a:t>
            </a:r>
            <a:r>
              <a:rPr lang="ru-RU" sz="2600" dirty="0">
                <a:hlinkClick r:id="rId4"/>
              </a:rPr>
              <a:t>частями 4 - 5 статьи 84</a:t>
            </a:r>
            <a:r>
              <a:rPr lang="ru-RU" sz="2600" dirty="0"/>
              <a:t> настоящего Федерального закона</a:t>
            </a:r>
            <a:r>
              <a:rPr lang="ru-RU" sz="2600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>Статья 83. Особенности реализации образовательных программ в области </a:t>
            </a:r>
            <a:r>
              <a:rPr lang="ru-RU" b="1" dirty="0" smtClean="0"/>
              <a:t>искусств</a:t>
            </a:r>
          </a:p>
          <a:p>
            <a:pPr marL="0" indent="0">
              <a:buNone/>
            </a:pPr>
            <a:r>
              <a:rPr lang="ru-RU" dirty="0" smtClean="0"/>
              <a:t>4. </a:t>
            </a:r>
            <a:r>
              <a:rPr lang="ru-RU" dirty="0" smtClean="0">
                <a:hlinkClick r:id="rId5"/>
              </a:rPr>
              <a:t>Перечень</a:t>
            </a:r>
            <a:r>
              <a:rPr lang="ru-RU" dirty="0" smtClean="0"/>
              <a:t> дополнительных предпрофессиональных программ в области искусств устанавливается </a:t>
            </a:r>
            <a:r>
              <a:rPr lang="ru-RU" dirty="0" smtClean="0">
                <a:hlinkClick r:id="rId6"/>
              </a:rPr>
              <a:t>федеральным органом</a:t>
            </a:r>
            <a:r>
              <a:rPr lang="ru-RU" dirty="0" smtClean="0"/>
              <a:t> исполнительной власти, осуществляющим функции по выработке государственной политики и нормативно-правовому регулированию в сфере культуры.</a:t>
            </a:r>
          </a:p>
          <a:p>
            <a:pPr marL="0" indent="0">
              <a:buNone/>
            </a:pPr>
            <a:r>
              <a:rPr lang="ru-RU" dirty="0"/>
              <a:t>5. </a:t>
            </a:r>
            <a:r>
              <a:rPr lang="ru-RU" dirty="0">
                <a:solidFill>
                  <a:srgbClr val="FF0000"/>
                </a:solidFill>
              </a:rPr>
              <a:t>К минимуму содержания, структуре и условиям </a:t>
            </a:r>
            <a:r>
              <a:rPr lang="ru-RU" dirty="0"/>
              <a:t>реализации дополнительных предпрофессиональных программ в области искусств, к срокам обучения по этим программам </a:t>
            </a:r>
            <a:r>
              <a:rPr lang="ru-RU" dirty="0">
                <a:hlinkClick r:id="rId6"/>
              </a:rPr>
              <a:t>федеральным органом</a:t>
            </a:r>
            <a:r>
              <a:rPr lang="ru-RU" dirty="0"/>
              <a:t> исполнительной власти, осуществляющим функции по выработке </a:t>
            </a:r>
            <a:r>
              <a:rPr lang="ru-RU" dirty="0">
                <a:solidFill>
                  <a:srgbClr val="FF0000"/>
                </a:solidFill>
              </a:rPr>
              <a:t>государственной политики и нормативно-правовому регулированию в сфере культуры</a:t>
            </a:r>
            <a:r>
              <a:rPr lang="ru-RU" dirty="0"/>
              <a:t>, по согласованию с </a:t>
            </a:r>
            <a:r>
              <a:rPr lang="ru-RU" dirty="0">
                <a:hlinkClick r:id="rId7"/>
              </a:rPr>
              <a:t>федеральным органом</a:t>
            </a:r>
            <a:r>
              <a:rPr lang="ru-RU" dirty="0"/>
              <a:t> исполнительной власти, осуществляющим функции по выработке и реализации государственной политики и нормативно-правовому регулированию в сфере общего образования, устанавливаются </a:t>
            </a:r>
            <a:r>
              <a:rPr lang="ru-RU" b="1" dirty="0">
                <a:hlinkClick r:id="rId8"/>
              </a:rPr>
              <a:t>федеральные государственные требования</a:t>
            </a:r>
            <a:r>
              <a:rPr lang="ru-RU" b="1" dirty="0"/>
              <a:t>.</a:t>
            </a:r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1225374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hlinkClick r:id="rId2"/>
              </a:rPr>
              <a:t/>
            </a:r>
            <a:br>
              <a:rPr lang="ru-RU" b="1" dirty="0">
                <a:hlinkClick r:id="rId2"/>
              </a:rPr>
            </a:br>
            <a:r>
              <a:rPr lang="ru-RU" sz="3600" b="1" u="sng" dirty="0">
                <a:hlinkClick r:id="rId2"/>
              </a:rPr>
              <a:t>Федеральный закон от 29.12.2012 N 273-ФЗ (ред. от 01.05.2019) "Об образовании в Российской Федерации"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04513"/>
            <a:ext cx="10515600" cy="507233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2600" dirty="0" smtClean="0"/>
              <a:t>5</a:t>
            </a:r>
            <a:r>
              <a:rPr lang="ru-RU" sz="2600" dirty="0"/>
              <a:t>. Особенности реализации дополнительных предпрофессиональных программ определяются в соответствии с </a:t>
            </a:r>
            <a:r>
              <a:rPr lang="ru-RU" sz="2600" dirty="0">
                <a:hlinkClick r:id="rId3"/>
              </a:rPr>
              <a:t>частями 3 - 7 статьи 83</a:t>
            </a:r>
            <a:r>
              <a:rPr lang="ru-RU" sz="2600" dirty="0"/>
              <a:t> и </a:t>
            </a:r>
            <a:r>
              <a:rPr lang="ru-RU" sz="2600" dirty="0">
                <a:hlinkClick r:id="rId4"/>
              </a:rPr>
              <a:t>частями 4 - 5 статьи 84</a:t>
            </a:r>
            <a:r>
              <a:rPr lang="ru-RU" sz="2600" dirty="0"/>
              <a:t> настоящего Федерального закона</a:t>
            </a:r>
            <a:r>
              <a:rPr lang="ru-RU" sz="2600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>Статья 83. Особенности реализации образовательных программ в области </a:t>
            </a:r>
            <a:r>
              <a:rPr lang="ru-RU" b="1" dirty="0" smtClean="0"/>
              <a:t>искусств</a:t>
            </a:r>
          </a:p>
          <a:p>
            <a:pPr marL="0" indent="0">
              <a:buNone/>
            </a:pPr>
            <a:r>
              <a:rPr lang="ru-RU" sz="3400" dirty="0"/>
              <a:t>6. Прием на обучение по дополнительным </a:t>
            </a:r>
            <a:r>
              <a:rPr lang="ru-RU" sz="3400" b="1" u="sng" dirty="0">
                <a:solidFill>
                  <a:srgbClr val="FF0000"/>
                </a:solidFill>
              </a:rPr>
              <a:t>предпрофессиональным программам </a:t>
            </a:r>
            <a:r>
              <a:rPr lang="ru-RU" sz="3400" dirty="0"/>
              <a:t>в области искусств проводится на основании результатов индивидуального отбора, проводимого в целях выявления лиц, имеющих необходимые для освоения соответствующей образовательной программы творческие способности и физические данные, в </a:t>
            </a:r>
            <a:r>
              <a:rPr lang="ru-RU" sz="3400" dirty="0">
                <a:hlinkClick r:id="rId5"/>
              </a:rPr>
              <a:t>порядке</a:t>
            </a:r>
            <a:r>
              <a:rPr lang="ru-RU" sz="3400" dirty="0"/>
              <a:t>, установленном </a:t>
            </a:r>
            <a:r>
              <a:rPr lang="ru-RU" sz="3400" dirty="0">
                <a:hlinkClick r:id="rId6"/>
              </a:rPr>
              <a:t>федеральным органом</a:t>
            </a:r>
            <a:r>
              <a:rPr lang="ru-RU" sz="3400" dirty="0"/>
              <a:t> исполнительной власти, осуществляющим функции по выработке государственной политики и нормативно-правовому регулированию в сфере культуры, по согласованию с </a:t>
            </a:r>
            <a:r>
              <a:rPr lang="ru-RU" sz="3400" dirty="0">
                <a:hlinkClick r:id="rId7"/>
              </a:rPr>
              <a:t>федеральным органом</a:t>
            </a:r>
            <a:r>
              <a:rPr lang="ru-RU" sz="3400" dirty="0"/>
              <a:t> исполнительной власти, осуществляющим функции по выработке и реализации государственной политики и нормативно-правовому регулированию в сфере общего образования</a:t>
            </a:r>
            <a:r>
              <a:rPr lang="ru-RU" sz="3400" dirty="0" smtClean="0"/>
              <a:t>.</a:t>
            </a:r>
          </a:p>
          <a:p>
            <a:pPr marL="0" indent="0">
              <a:buNone/>
            </a:pPr>
            <a:r>
              <a:rPr lang="ru-RU" sz="3400" dirty="0"/>
              <a:t>7. </a:t>
            </a:r>
            <a:r>
              <a:rPr lang="ru-RU" sz="3400" b="1" dirty="0">
                <a:solidFill>
                  <a:srgbClr val="FF0000"/>
                </a:solidFill>
              </a:rPr>
              <a:t>Освоение дополнительных предпрофессиональных программ в области искусств завершается итоговой аттестацией обучающихся, </a:t>
            </a:r>
            <a:r>
              <a:rPr lang="ru-RU" sz="3400" dirty="0"/>
              <a:t>форма и порядок проведения которой устанавливаются </a:t>
            </a:r>
            <a:r>
              <a:rPr lang="ru-RU" sz="3400" dirty="0">
                <a:hlinkClick r:id="rId6"/>
              </a:rPr>
              <a:t>федеральным органом</a:t>
            </a:r>
            <a:r>
              <a:rPr lang="ru-RU" sz="3400" dirty="0"/>
              <a:t> исполнительной власти, осуществляющим функции по выработке государственной политики и нормативно-правовому регулированию в сфере культуры, по согласованию с </a:t>
            </a:r>
            <a:r>
              <a:rPr lang="ru-RU" sz="3400" dirty="0">
                <a:hlinkClick r:id="rId7"/>
              </a:rPr>
              <a:t>федеральным органом</a:t>
            </a:r>
            <a:r>
              <a:rPr lang="ru-RU" sz="3400" dirty="0"/>
              <a:t> исполнительной власти, осуществляющим функции по выработке и реализации государственной политики и нормативно-правовому регулированию в сфере общего образования.</a:t>
            </a:r>
            <a:endParaRPr lang="ru-RU" sz="3400" b="1" dirty="0" smtClean="0"/>
          </a:p>
        </p:txBody>
      </p:sp>
    </p:spTree>
    <p:extLst>
      <p:ext uri="{BB962C8B-B14F-4D97-AF65-F5344CB8AC3E}">
        <p14:creationId xmlns:p14="http://schemas.microsoft.com/office/powerpoint/2010/main" val="748334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hlinkClick r:id="rId2"/>
              </a:rPr>
              <a:t/>
            </a:r>
            <a:br>
              <a:rPr lang="ru-RU" b="1" dirty="0">
                <a:hlinkClick r:id="rId2"/>
              </a:rPr>
            </a:br>
            <a:r>
              <a:rPr lang="ru-RU" sz="3600" b="1" u="sng" dirty="0">
                <a:hlinkClick r:id="rId2"/>
              </a:rPr>
              <a:t>Федеральный закон от 29.12.2012 N 273-ФЗ (ред. от 01.05.2019) "Об образовании в Российской Федерации"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04513"/>
            <a:ext cx="10515600" cy="50723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600" dirty="0" smtClean="0"/>
              <a:t>5</a:t>
            </a:r>
            <a:r>
              <a:rPr lang="ru-RU" sz="2600" dirty="0"/>
              <a:t>. Особенности реализации дополнительных предпрофессиональных программ определяются в соответствии с </a:t>
            </a:r>
            <a:r>
              <a:rPr lang="ru-RU" sz="2600" dirty="0">
                <a:hlinkClick r:id="rId3"/>
              </a:rPr>
              <a:t>частями 3 - 7 статьи 83</a:t>
            </a:r>
            <a:r>
              <a:rPr lang="ru-RU" sz="2600" dirty="0"/>
              <a:t> и </a:t>
            </a:r>
            <a:r>
              <a:rPr lang="ru-RU" sz="2600" dirty="0">
                <a:hlinkClick r:id="rId4"/>
              </a:rPr>
              <a:t>частями 4 - 5 статьи 84</a:t>
            </a:r>
            <a:r>
              <a:rPr lang="ru-RU" sz="2600" dirty="0"/>
              <a:t> настоящего Федерального закона</a:t>
            </a:r>
            <a:r>
              <a:rPr lang="ru-RU" sz="2600" dirty="0" smtClean="0"/>
              <a:t>.</a:t>
            </a:r>
          </a:p>
          <a:p>
            <a:pPr marL="0" indent="0">
              <a:buNone/>
            </a:pPr>
            <a:r>
              <a:rPr lang="ru-RU" sz="2400" b="1" dirty="0"/>
              <a:t>Статья 84. Особенности реализации образовательных программ в области </a:t>
            </a:r>
            <a:r>
              <a:rPr lang="ru-RU" sz="2400" b="1" dirty="0" smtClean="0"/>
              <a:t>физической </a:t>
            </a:r>
            <a:r>
              <a:rPr lang="ru-RU" sz="2400" b="1" dirty="0"/>
              <a:t>культуры и </a:t>
            </a:r>
            <a:r>
              <a:rPr lang="ru-RU" sz="2400" b="1" dirty="0" smtClean="0"/>
              <a:t>спорта</a:t>
            </a:r>
          </a:p>
          <a:p>
            <a:r>
              <a:rPr lang="ru-RU" dirty="0"/>
              <a:t>1. Реализация образовательных программ в области физической культуры и спорта </a:t>
            </a:r>
            <a:r>
              <a:rPr lang="ru-RU" b="1" dirty="0">
                <a:solidFill>
                  <a:srgbClr val="FF0000"/>
                </a:solidFill>
              </a:rPr>
              <a:t>направлена на физическое воспитание личности, приобретение знаний, умений и навыков в области физической культуры и спорта, физическое совершенствование, формирование культуры здорового и безопасного образа жизни, укрепление здоровья, выявление и отбор наиболее одаренных детей и подростков, создание условий для прохождения спортивной подготовки, а также на подготовку кадров в области физической культуры и спорта.</a:t>
            </a:r>
          </a:p>
          <a:p>
            <a:r>
              <a:rPr lang="ru-RU" dirty="0"/>
              <a:t>2. В области физической культуры и спорта реализуются следующие образовательные программы:</a:t>
            </a:r>
          </a:p>
          <a:p>
            <a:r>
              <a:rPr lang="ru-RU" dirty="0"/>
              <a:t>1) </a:t>
            </a:r>
            <a:r>
              <a:rPr lang="ru-RU" b="1" dirty="0"/>
              <a:t>образовательные программы основного общего и среднего общего образования, интегрированные с дополнительными предпрофессиональными образовательными программами в области физической культуры и спорта </a:t>
            </a:r>
            <a:r>
              <a:rPr lang="ru-RU" dirty="0"/>
              <a:t>(далее - интегрированные образовательные программы в области физической культуры и спорта);</a:t>
            </a:r>
          </a:p>
          <a:p>
            <a:r>
              <a:rPr lang="ru-RU" dirty="0"/>
              <a:t>2) профессиональные образовательные программы в области физической культуры и спорта;</a:t>
            </a:r>
          </a:p>
          <a:p>
            <a:r>
              <a:rPr lang="ru-RU" dirty="0"/>
              <a:t>3) дополнительные общеобразовательные программы в области физической культуры и спорта.</a:t>
            </a:r>
          </a:p>
          <a:p>
            <a:pPr marL="0" indent="0"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60119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6341" y="2953305"/>
            <a:ext cx="9144000" cy="792642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Конституция Российской Федерации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5539" y="3853192"/>
            <a:ext cx="9144000" cy="1655762"/>
          </a:xfrm>
        </p:spPr>
        <p:txBody>
          <a:bodyPr/>
          <a:lstStyle/>
          <a:p>
            <a:r>
              <a:rPr lang="ru-RU" b="1" dirty="0"/>
              <a:t>(Принята всенародным голосованием 12 декабря 1993 года с изменениями, одобренными в ходе общероссийского голосования 1 июля 2020 года) </a:t>
            </a:r>
          </a:p>
          <a:p>
            <a:r>
              <a:rPr lang="en-US" dirty="0"/>
              <a:t>https://yadi.sk/i/kYuYHg1Gn1VUCA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374" y="232913"/>
            <a:ext cx="6875935" cy="261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367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Статья 43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083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Каждый имеет право на образование.</a:t>
            </a:r>
          </a:p>
          <a:p>
            <a:pPr marL="514350" indent="-514350">
              <a:buAutoNum type="arabicPeriod"/>
            </a:pPr>
            <a:r>
              <a:rPr lang="ru-RU" dirty="0" smtClean="0"/>
              <a:t>Гарантируются общедоступность и бесплатность дошкольного, основного общего и среднего профессионального образования в государственных или муниципальных образовательных учреждениях и на предприятиях.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Каждый вправе на конкурсной основе бесплатно получить высшее образование в государственном или муниципальном образовательном учреждении и на предприятии.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Основное общее образование обязательно. Родители или лица, их заменяющие, обеспечивают получение детьми основного общего образования.</a:t>
            </a:r>
          </a:p>
          <a:p>
            <a:pPr marL="514350" indent="-514350">
              <a:buAutoNum type="arabicPeriod"/>
            </a:pPr>
            <a:r>
              <a:rPr lang="ru-RU" dirty="0" smtClean="0"/>
              <a:t>Российская Федерация устанавливает федеральные государственные образовательные стандарты, поддерживает различные формы образования и самообразования.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76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815" y="97706"/>
            <a:ext cx="10515600" cy="129114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hlinkClick r:id="rId2"/>
              </a:rPr>
              <a:t/>
            </a:r>
            <a:br>
              <a:rPr lang="ru-RU" b="1" dirty="0">
                <a:hlinkClick r:id="rId2"/>
              </a:rPr>
            </a:br>
            <a:r>
              <a:rPr lang="ru-RU" sz="3600" b="1" u="sng" dirty="0">
                <a:solidFill>
                  <a:schemeClr val="accent1">
                    <a:lumMod val="50000"/>
                  </a:schemeClr>
                </a:solidFill>
                <a:hlinkClick r:id="rId2"/>
              </a:rPr>
              <a:t>Федеральный закон от 29.12.2012 N 273-ФЗ (ред. от 01.05.2019) "Об образовании в Российской Федерации"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34583"/>
            <a:ext cx="10515600" cy="40317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Статья 5. Право на образование. Государственные гарантии реализации права на образование в Российской </a:t>
            </a:r>
            <a:r>
              <a:rPr lang="ru-RU" b="1" dirty="0" smtClean="0"/>
              <a:t>Федерации</a:t>
            </a:r>
          </a:p>
          <a:p>
            <a:pPr marL="0" indent="0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b="1" dirty="0" smtClean="0"/>
              <a:t>Государственные гарантии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3. В Российской Федерации гарантируются общедоступность и бесплатность в соответствии с </a:t>
            </a:r>
            <a:r>
              <a:rPr lang="ru-RU" dirty="0">
                <a:hlinkClick r:id="rId3"/>
              </a:rPr>
              <a:t>федеральными государственными образовательными стандартами</a:t>
            </a:r>
            <a:r>
              <a:rPr lang="ru-RU" dirty="0"/>
              <a:t> дошкольного, начального общего, основного общего и среднего общего образования, среднего профессионального образования, а также на конкурсной основе бесплатность высшего образования, если образование данного уровня гражданин получает впервые.</a:t>
            </a:r>
          </a:p>
        </p:txBody>
      </p:sp>
    </p:spTree>
    <p:extLst>
      <p:ext uri="{BB962C8B-B14F-4D97-AF65-F5344CB8AC3E}">
        <p14:creationId xmlns:p14="http://schemas.microsoft.com/office/powerpoint/2010/main" val="334456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815" y="97706"/>
            <a:ext cx="10515600" cy="129114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hlinkClick r:id="rId2"/>
              </a:rPr>
              <a:t/>
            </a:r>
            <a:br>
              <a:rPr lang="ru-RU" b="1" dirty="0">
                <a:hlinkClick r:id="rId2"/>
              </a:rPr>
            </a:br>
            <a:r>
              <a:rPr lang="ru-RU" sz="3600" b="1" u="sng" dirty="0">
                <a:solidFill>
                  <a:schemeClr val="accent1">
                    <a:lumMod val="50000"/>
                  </a:schemeClr>
                </a:solidFill>
                <a:hlinkClick r:id="rId2"/>
              </a:rPr>
              <a:t>Федеральный закон от 29.12.2012 N 273-ФЗ (ред. от 01.05.2019) "Об образовании в Российской Федерации"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94294"/>
            <a:ext cx="10515600" cy="49860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Статья 8. Полномочия органов государственной власти субъектов Российской Федерации в сфере </a:t>
            </a:r>
            <a:r>
              <a:rPr lang="ru-RU" b="1" dirty="0" smtClean="0"/>
              <a:t>образования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600" dirty="0"/>
              <a:t>3) </a:t>
            </a:r>
            <a:r>
              <a:rPr lang="ru-RU" sz="2600" b="1" dirty="0"/>
              <a:t>обеспечение государственных гарантий реализации прав на получение общедоступного и бесплатного</a:t>
            </a:r>
            <a:r>
              <a:rPr lang="ru-RU" sz="2600" dirty="0"/>
              <a:t> дошкольного образования в муниципальных дошкольных образовательных организациях, общедоступного и бесплатного дошкольного, начального общего, основного общего, среднего общего образования в муниципальных общеобразовательных организациях, </a:t>
            </a:r>
            <a:r>
              <a:rPr lang="ru-RU" sz="2600" b="1" dirty="0">
                <a:solidFill>
                  <a:srgbClr val="FF0000"/>
                </a:solidFill>
              </a:rPr>
              <a:t>обеспечение дополнительного образования детей в муниципальных общеобразовательных организациях посредством </a:t>
            </a:r>
            <a:r>
              <a:rPr lang="ru-RU" sz="2600" dirty="0"/>
              <a:t>предоставления субвенций местным бюджетам, включая расходы на оплату труда, приобретение учебников и учебных пособий, средств обучения, игр, игрушек (за исключением расходов на содержание зданий и оплату коммунальных услуг), в соответствии с нормативами, определяемыми органами государственной власти субъектов Российской Федерации;</a:t>
            </a:r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3782582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hlinkClick r:id="rId2"/>
              </a:rPr>
              <a:t/>
            </a:r>
            <a:br>
              <a:rPr lang="ru-RU" b="1" dirty="0">
                <a:hlinkClick r:id="rId2"/>
              </a:rPr>
            </a:br>
            <a:r>
              <a:rPr lang="ru-RU" sz="3600" b="1" u="sng" dirty="0">
                <a:hlinkClick r:id="rId2"/>
              </a:rPr>
              <a:t>Федеральный закон от 29.12.2012 N 273-ФЗ (ред. от 01.05.2019) "Об образовании в Российской Федерации"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374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Статья 75. Дополнительное образование детей и взрослых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600" dirty="0"/>
              <a:t>1. Дополнительное образование детей и взрослых направлено на </a:t>
            </a:r>
            <a:r>
              <a:rPr lang="ru-RU" sz="2600" b="1" dirty="0"/>
              <a:t>формирование и развитие творческих способностей детей и взрослых, </a:t>
            </a:r>
            <a:r>
              <a:rPr lang="ru-RU" sz="2600" b="1" dirty="0">
                <a:solidFill>
                  <a:srgbClr val="FF0000"/>
                </a:solidFill>
              </a:rPr>
              <a:t>удовлетворение их индивидуальных потребностей в интеллектуальном, нравственном и физическом совершенствовании</a:t>
            </a:r>
            <a:r>
              <a:rPr lang="ru-RU" sz="2600" b="1" dirty="0"/>
              <a:t>, формирование культуры здорового и безопасного образа жизни, укрепление здоровья, а также на организацию их свободного времени.</a:t>
            </a:r>
            <a:r>
              <a:rPr lang="ru-RU" sz="2600" dirty="0"/>
              <a:t> Дополнительное образование детей обеспечивает их адаптацию к жизни в обществе, профессиональную ориентацию, а также выявление и поддержку детей, проявивших выдающиеся способности. Дополнительные общеобразовательные программы для детей должны учитывать возрастные и индивидуальные особенности детей</a:t>
            </a:r>
            <a:r>
              <a:rPr lang="ru-RU" sz="2600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9790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hlinkClick r:id="rId2"/>
              </a:rPr>
              <a:t/>
            </a:r>
            <a:br>
              <a:rPr lang="ru-RU" b="1" dirty="0">
                <a:hlinkClick r:id="rId2"/>
              </a:rPr>
            </a:br>
            <a:r>
              <a:rPr lang="ru-RU" sz="3600" b="1" u="sng" dirty="0">
                <a:hlinkClick r:id="rId2"/>
              </a:rPr>
              <a:t>Федеральный закон от 29.12.2012 N 273-ФЗ (ред. от 01.05.2019) "Об образовании в Российской Федерации"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374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Статья 75. Дополнительное образование детей и взрослых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sz="2400" dirty="0" smtClean="0"/>
              <a:t>2</a:t>
            </a:r>
            <a:r>
              <a:rPr lang="ru-RU" sz="2400" dirty="0"/>
              <a:t>. Дополнительные общеобразовательные программы подразделяются на </a:t>
            </a:r>
            <a:r>
              <a:rPr lang="ru-RU" sz="2400" dirty="0">
                <a:solidFill>
                  <a:srgbClr val="FF0000"/>
                </a:solidFill>
              </a:rPr>
              <a:t>общеразвивающие</a:t>
            </a:r>
            <a:r>
              <a:rPr lang="ru-RU" sz="2400" dirty="0"/>
              <a:t> и </a:t>
            </a:r>
            <a:r>
              <a:rPr lang="ru-RU" sz="2400" dirty="0">
                <a:solidFill>
                  <a:srgbClr val="FF0000"/>
                </a:solidFill>
              </a:rPr>
              <a:t>предпрофессиональные </a:t>
            </a:r>
            <a:r>
              <a:rPr lang="ru-RU" sz="2400" dirty="0" smtClean="0"/>
              <a:t>программы.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400" dirty="0" smtClean="0"/>
              <a:t>Дополнительные </a:t>
            </a:r>
            <a:r>
              <a:rPr lang="ru-RU" sz="2400" dirty="0"/>
              <a:t>общеразвивающие программы реализуются как для детей, так и для </a:t>
            </a:r>
            <a:r>
              <a:rPr lang="ru-RU" sz="2400" dirty="0" smtClean="0"/>
              <a:t>взрослых.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400" dirty="0" smtClean="0"/>
              <a:t>Дополнительные </a:t>
            </a:r>
            <a:r>
              <a:rPr lang="ru-RU" sz="2400" dirty="0"/>
              <a:t>предпрофессиональные программы в сфере искусств, физической культуры и спорта реализуются для детей.</a:t>
            </a: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730600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hlinkClick r:id="rId2"/>
              </a:rPr>
              <a:t/>
            </a:r>
            <a:br>
              <a:rPr lang="ru-RU" b="1" dirty="0">
                <a:hlinkClick r:id="rId2"/>
              </a:rPr>
            </a:br>
            <a:r>
              <a:rPr lang="ru-RU" sz="3600" b="1" u="sng" dirty="0">
                <a:hlinkClick r:id="rId2"/>
              </a:rPr>
              <a:t>Федеральный закон от 29.12.2012 N 273-ФЗ (ред. от 01.05.2019) "Об образовании в Российской Федерации"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374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Статья 75. Дополнительное образование детей и взрослых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dirty="0"/>
              <a:t>3. К освоению дополнительных общеобразовательных программ </a:t>
            </a:r>
            <a:r>
              <a:rPr lang="ru-RU" b="1" dirty="0">
                <a:solidFill>
                  <a:srgbClr val="FF0000"/>
                </a:solidFill>
              </a:rPr>
              <a:t>допускаются любые лица без предъявления требований к уровню образования</a:t>
            </a:r>
            <a:r>
              <a:rPr lang="ru-RU" dirty="0"/>
              <a:t>, </a:t>
            </a:r>
            <a:r>
              <a:rPr lang="ru-RU" u="sng" dirty="0"/>
              <a:t>если иное не обусловлено спецификой реализуемой образовательной программы</a:t>
            </a:r>
            <a:r>
              <a:rPr lang="ru-RU" dirty="0"/>
              <a:t>.</a:t>
            </a: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005422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hlinkClick r:id="rId2"/>
              </a:rPr>
              <a:t/>
            </a:r>
            <a:br>
              <a:rPr lang="ru-RU" b="1" dirty="0">
                <a:hlinkClick r:id="rId2"/>
              </a:rPr>
            </a:br>
            <a:r>
              <a:rPr lang="ru-RU" sz="3600" b="1" u="sng" dirty="0">
                <a:hlinkClick r:id="rId2"/>
              </a:rPr>
              <a:t>Федеральный закон от 29.12.2012 N 273-ФЗ (ред. от 01.05.2019) "Об образовании в Российской Федерации"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374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Статья 75. Дополнительное образование детей и взрослых</a:t>
            </a:r>
          </a:p>
          <a:p>
            <a:pPr marL="0" indent="0">
              <a:buNone/>
            </a:pPr>
            <a:r>
              <a:rPr lang="ru-RU" sz="2600" dirty="0" smtClean="0"/>
              <a:t>4</a:t>
            </a:r>
            <a:r>
              <a:rPr lang="ru-RU" sz="2600" dirty="0"/>
              <a:t>. Содержание дополнительных общеразвивающих программ и сроки обучения по ним определяются </a:t>
            </a:r>
            <a:r>
              <a:rPr lang="ru-RU" sz="2600" u="sng" dirty="0">
                <a:solidFill>
                  <a:srgbClr val="FF0000"/>
                </a:solidFill>
              </a:rPr>
              <a:t>образовательной программой, разработанной и утвержденной организацией</a:t>
            </a:r>
            <a:r>
              <a:rPr lang="ru-RU" sz="2600" dirty="0"/>
              <a:t>, осуществляющей образовательную </a:t>
            </a:r>
            <a:r>
              <a:rPr lang="ru-RU" sz="2600" dirty="0" smtClean="0"/>
              <a:t>деятельность.</a:t>
            </a:r>
          </a:p>
          <a:p>
            <a:pPr marL="0" indent="0">
              <a:buNone/>
            </a:pPr>
            <a:r>
              <a:rPr lang="ru-RU" sz="2600" dirty="0" smtClean="0"/>
              <a:t>Содержание </a:t>
            </a:r>
            <a:r>
              <a:rPr lang="ru-RU" sz="2600" dirty="0"/>
              <a:t>дополнительных предпрофессиональных программ определяется образовательной программой, </a:t>
            </a:r>
            <a:r>
              <a:rPr lang="ru-RU" sz="2600" u="sng" dirty="0">
                <a:solidFill>
                  <a:srgbClr val="FF0000"/>
                </a:solidFill>
              </a:rPr>
              <a:t>разработанной и утвержденной организацией</a:t>
            </a:r>
            <a:r>
              <a:rPr lang="ru-RU" sz="2600" dirty="0"/>
              <a:t>, осуществляющей образовательную деятельность, </a:t>
            </a:r>
            <a:r>
              <a:rPr lang="ru-RU" sz="2600" u="sng" dirty="0">
                <a:solidFill>
                  <a:srgbClr val="FF0000"/>
                </a:solidFill>
              </a:rPr>
              <a:t>в соответствии с федеральными государственными требованиями</a:t>
            </a:r>
            <a:r>
              <a:rPr lang="ru-RU" sz="2600" dirty="0"/>
              <a:t>.</a:t>
            </a:r>
          </a:p>
          <a:p>
            <a:pPr marL="0" indent="0">
              <a:buNone/>
            </a:pPr>
            <a:r>
              <a:rPr lang="ru-RU" sz="2600" dirty="0"/>
              <a:t>5. Особенности реализации дополнительных предпрофессиональных программ определяются в соответствии с </a:t>
            </a:r>
            <a:r>
              <a:rPr lang="ru-RU" sz="2600" dirty="0">
                <a:hlinkClick r:id="rId3"/>
              </a:rPr>
              <a:t>частями 3 - 7 статьи 83</a:t>
            </a:r>
            <a:r>
              <a:rPr lang="ru-RU" sz="2600" dirty="0"/>
              <a:t> и </a:t>
            </a:r>
            <a:r>
              <a:rPr lang="ru-RU" sz="2600" dirty="0">
                <a:hlinkClick r:id="rId4"/>
              </a:rPr>
              <a:t>частями 4 - 5 статьи 84</a:t>
            </a:r>
            <a:r>
              <a:rPr lang="ru-RU" sz="2600" dirty="0"/>
              <a:t> настоящего Федерального закона.</a:t>
            </a:r>
          </a:p>
        </p:txBody>
      </p:sp>
    </p:spTree>
    <p:extLst>
      <p:ext uri="{BB962C8B-B14F-4D97-AF65-F5344CB8AC3E}">
        <p14:creationId xmlns:p14="http://schemas.microsoft.com/office/powerpoint/2010/main" val="37781494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408</Words>
  <Application>Microsoft Office PowerPoint</Application>
  <PresentationFormat>Произвольный</PresentationFormat>
  <Paragraphs>60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Общее и дополнительное образование детей. Нормативные документы</vt:lpstr>
      <vt:lpstr>Конституция Российской Федерации</vt:lpstr>
      <vt:lpstr>Статья 43 </vt:lpstr>
      <vt:lpstr> Федеральный закон от 29.12.2012 N 273-ФЗ (ред. от 01.05.2019) "Об образовании в Российской Федерации"</vt:lpstr>
      <vt:lpstr> Федеральный закон от 29.12.2012 N 273-ФЗ (ред. от 01.05.2019) "Об образовании в Российской Федерации"</vt:lpstr>
      <vt:lpstr> Федеральный закон от 29.12.2012 N 273-ФЗ (ред. от 01.05.2019) "Об образовании в Российской Федерации" </vt:lpstr>
      <vt:lpstr> Федеральный закон от 29.12.2012 N 273-ФЗ (ред. от 01.05.2019) "Об образовании в Российской Федерации" </vt:lpstr>
      <vt:lpstr> Федеральный закон от 29.12.2012 N 273-ФЗ (ред. от 01.05.2019) "Об образовании в Российской Федерации" </vt:lpstr>
      <vt:lpstr> Федеральный закон от 29.12.2012 N 273-ФЗ (ред. от 01.05.2019) "Об образовании в Российской Федерации" </vt:lpstr>
      <vt:lpstr> Федеральный закон от 29.12.2012 N 273-ФЗ (ред. от 01.05.2019) "Об образовании в Российской Федерации" </vt:lpstr>
      <vt:lpstr> Федеральный закон от 29.12.2012 N 273-ФЗ (ред. от 01.05.2019) "Об образовании в Российской Федерации" </vt:lpstr>
      <vt:lpstr> Федеральный закон от 29.12.2012 N 273-ФЗ (ред. от 01.05.2019) "Об образовании в Российской Федерации" </vt:lpstr>
      <vt:lpstr> Федеральный закон от 29.12.2012 N 273-ФЗ (ред. от 01.05.2019) "Об образовании в Российской Федерации"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Конституция Российской Федерации</dc:title>
  <dc:creator>СидороваЕВ</dc:creator>
  <cp:lastModifiedBy>eka.sido</cp:lastModifiedBy>
  <cp:revision>11</cp:revision>
  <cp:lastPrinted>2020-09-23T13:17:32Z</cp:lastPrinted>
  <dcterms:created xsi:type="dcterms:W3CDTF">2020-09-23T11:29:49Z</dcterms:created>
  <dcterms:modified xsi:type="dcterms:W3CDTF">2020-12-17T18:59:02Z</dcterms:modified>
</cp:coreProperties>
</file>