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41"/>
  </p:notesMasterIdLst>
  <p:sldIdLst>
    <p:sldId id="364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403" r:id="rId14"/>
    <p:sldId id="376" r:id="rId15"/>
    <p:sldId id="377" r:id="rId16"/>
    <p:sldId id="378" r:id="rId17"/>
    <p:sldId id="380" r:id="rId18"/>
    <p:sldId id="381" r:id="rId19"/>
    <p:sldId id="404" r:id="rId20"/>
    <p:sldId id="405" r:id="rId21"/>
    <p:sldId id="410" r:id="rId22"/>
    <p:sldId id="406" r:id="rId23"/>
    <p:sldId id="407" r:id="rId24"/>
    <p:sldId id="408" r:id="rId25"/>
    <p:sldId id="409" r:id="rId26"/>
    <p:sldId id="411" r:id="rId27"/>
    <p:sldId id="412" r:id="rId28"/>
    <p:sldId id="391" r:id="rId29"/>
    <p:sldId id="392" r:id="rId30"/>
    <p:sldId id="393" r:id="rId31"/>
    <p:sldId id="394" r:id="rId32"/>
    <p:sldId id="395" r:id="rId33"/>
    <p:sldId id="396" r:id="rId34"/>
    <p:sldId id="397" r:id="rId35"/>
    <p:sldId id="398" r:id="rId36"/>
    <p:sldId id="399" r:id="rId37"/>
    <p:sldId id="400" r:id="rId38"/>
    <p:sldId id="401" r:id="rId39"/>
    <p:sldId id="402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505" autoAdjust="0"/>
  </p:normalViewPr>
  <p:slideViewPr>
    <p:cSldViewPr>
      <p:cViewPr varScale="1">
        <p:scale>
          <a:sx n="79" d="100"/>
          <a:sy n="79" d="100"/>
        </p:scale>
        <p:origin x="11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E7DCE-E02E-4919-B738-8A4887E72AA9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1765A-4708-4FA4-B950-68C9479CF1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81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1765A-4708-4FA4-B950-68C9479CF16E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68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E162E-B152-43A7-9865-6AC986CB1D0C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garant.ru/products/ipo/prime/doc/70490592/#ixzz40PpLr09U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t.ru/products/ipo/prime/doc/70490592/#ixzz40PpLr09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4536504"/>
          </a:xfrm>
        </p:spPr>
        <p:txBody>
          <a:bodyPr>
            <a:noAutofit/>
          </a:bodyPr>
          <a:lstStyle/>
          <a:p>
            <a:pPr marR="0" rtl="0"/>
            <a: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  <a:t>Государственная политика противодействия коррупции</a:t>
            </a:r>
            <a:r>
              <a:rPr lang="ru-RU" sz="3600" baseline="0" dirty="0" smtClean="0">
                <a:solidFill>
                  <a:srgbClr val="002060"/>
                </a:solidFill>
                <a:latin typeface="Times New Roman"/>
              </a:rPr>
              <a:t>.</a:t>
            </a:r>
            <a: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Противодействие коррупции в системе образования</a:t>
            </a:r>
            <a:r>
              <a:rPr lang="ru-RU" sz="3600" dirty="0">
                <a:solidFill>
                  <a:srgbClr val="002060"/>
                </a:solidFill>
                <a:latin typeface="Times New Roman"/>
              </a:rPr>
              <a:t>.</a:t>
            </a:r>
            <a: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/>
              </a:rPr>
              <a:t>Горшков А.С. , профессор кафедры управления </a:t>
            </a:r>
            <a:br>
              <a:rPr lang="ru-RU" sz="1800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/>
              </a:rPr>
              <a:t>и экономики образования</a:t>
            </a:r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</a:br>
            <a:endParaRPr lang="ru-RU" sz="3600" b="1" baseline="0" dirty="0" smtClean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733256"/>
            <a:ext cx="8219256" cy="3573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400" dirty="0" smtClean="0"/>
              <a:t>                                           </a:t>
            </a:r>
          </a:p>
          <a:p>
            <a:pPr>
              <a:buNone/>
            </a:pPr>
            <a:r>
              <a:rPr lang="en-US" sz="1400" dirty="0" smtClean="0"/>
              <a:t>  </a:t>
            </a: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 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en-US" sz="1400" dirty="0" smtClean="0"/>
              <a:t> </a:t>
            </a: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88640"/>
            <a:ext cx="82809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13. Ответственность физических лиц за коррупционные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правонарушения</a:t>
            </a:r>
          </a:p>
          <a:p>
            <a:pPr indent="269875" algn="just" fontAlgn="base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Граждане Российской Федерации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иностранные граждане и лица без гражданства за совершение коррупционных правонарушений </a:t>
            </a:r>
            <a:r>
              <a:rPr 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несут уголовную, административную, гражданско-правовую и дисциплинарную ответственность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соответствии с законодательством Российской Федерации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Физическое лицо, совершившее коррупционное правонарушение, по решению суда может быть лишено в соответствии с законодательством Российской Федерации права занимать определенные должности государственной и муниципальной службы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69875" algn="just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13_3. </a:t>
            </a:r>
            <a:r>
              <a:rPr 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Обязанность организаций принимать меры по предупреждению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</a:p>
          <a:p>
            <a:pPr indent="269875" algn="just" fontAlgn="base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Организации обязаны разрабатывать и принимать меры по предупреждению коррупции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Меры по предупреждению коррупции, принимаемые в организации, могут включать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определение подразделений или должностных лиц, ответственных за профилактику коррупционных и иных правонарушений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сотрудничество организации с правоохранительными органами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разработку и внедрение в практику стандартов и процедур, направленных на обеспечение добросовестной работы организации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принятие кодекса этики и служебного поведения работников организации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предотвращение и урегулирование конфликта интересов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недопущение </a:t>
            </a:r>
            <a:r>
              <a:rPr 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составления неофициальной отчетности и использования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поддельных документов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 fontAlgn="base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14. Ответственность юридических лиц за коррупционные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правонарушения</a:t>
            </a:r>
          </a:p>
          <a:p>
            <a:pPr indent="269875" algn="just" fontAlgn="base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1. В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случае, если от имени или в интересах юридического лица осуществляются организация, подготовка и совершение коррупционных правонарушений или правонарушений, создающих условия для совершения коррупционных правонарушений, к юридическому лицу могут быть применены меры ответственности в соответствии с законодательством Российской Федерации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fontAlgn="base">
              <a:buAutoNum type="arabicPeriod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Применение за коррупционное правонарушение мер ответственности к юридическому лицу не освобождает от ответственности за данное коррупционное правонарушение виновное физическое лицо, равно как и привлечение к уголовной или иной ответственности за коррупционное правонарушение физического лица не освобождает от ответственности за данное коррупционное правонарушение юридическое лицо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269875" algn="just" fontAlgn="base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Положения настоящей статьи распространяются на иностранные юридические лица в случаях, предусмотренных законодательством Российской Федерации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7"/>
            <a:ext cx="820891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ctr" hangingPunct="0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Национальная стратегия противодействия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</a:p>
          <a:p>
            <a:pPr indent="269875" algn="ctr" hangingPunct="0"/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hangingPunct="0"/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Национальной стратегии противодействия коррупции является искоренение причин и условий, порождающих коррупцию в российском обществе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69875" algn="just" hangingPunct="0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hangingPunct="0"/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достижения цели Национальной стратегии противодействия коррупции последовательно решаются следующие задачи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69875" algn="just" hangingPunct="0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hangingPunct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формирование соответствующих потребностям времени законодательных и организационных основ противодействия коррупции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69875" algn="just" hangingPunct="0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hangingPunct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исполнения законодательных актов и управленческих решений в области противодействия коррупции, создание условий, затрудняющих возможность коррупционного поведения и обеспечивающих снижение уровня коррупции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69875" algn="just" hangingPunct="0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hangingPunct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выполнения членами общества норм антикоррупционного поведения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включая применение в необходимых случаях мер принуждения в соответствии с законодательными актами Российской Федерации.</a:t>
            </a:r>
          </a:p>
          <a:p>
            <a:pPr hangingPunct="0"/>
            <a:endParaRPr lang="ru-RU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7"/>
            <a:ext cx="820891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ctr" hangingPunct="0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Национальная стратегия противодействия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</a:p>
          <a:p>
            <a:pPr indent="269875" algn="ctr" hangingPunct="0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hangingPunct="0"/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Основными принципами Национальной стратегии противодействия коррупции являются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69875" algn="just" hangingPunct="0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признание коррупции одной из системных угроз безопасности Российской Федерации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69875" algn="just" hangingPunct="0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hangingPunct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использование в противодействии коррупции системы мер, включающей в себя меры по предупреждению коррупции, по уголовному преследованию лиц, совершивших коррупционные преступления, и по минимизации и (или) ликвидации последствий коррупционных деяний, при ведущей роли на современном этапе мер по предупреждению коррупции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69875" algn="just" hangingPunct="0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hangingPunct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стабильность основных элементов системы мер по противодействию коррупции, закрепленных в Федеральном законе от 25 декабря 2008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 №273-ФЗ «О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противодействии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коррупции»;</a:t>
            </a:r>
          </a:p>
          <a:p>
            <a:pPr indent="269875" algn="just" hangingPunct="0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hangingPunct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г) конкретизация антикоррупционных положений федеральных законов, Национальной стратегии противодействия коррупции, национального плана противодействия коррупции на соответствующий период в правовых актах федеральных органов исполнительной власти, иных государственных органов, органов государственной власти субъектов Российской Федерации и в муниципальных правовых актах.</a:t>
            </a:r>
          </a:p>
          <a:p>
            <a:pPr hangingPunct="0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84032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02359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реализации Национальной стратегии</a:t>
            </a:r>
          </a:p>
          <a:p>
            <a:pPr algn="ctr" hangingPunct="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противодействия коррупции</a:t>
            </a:r>
          </a:p>
          <a:p>
            <a:pPr indent="269875" algn="just" hangingPunct="0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Национальная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противодействия коррупции реализуется по следующим основным направлениям: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обеспечение участия институтов гражданского общества в противодействии коррупции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повышение эффективности деятельности федеральных органов государственной власти, иных государственных органов, органов государственной власти субъектов Российской Федерации и органов местного самоуправления по противодействию коррупции;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внедрение в деятельность федеральных органов государственной власти, иных государственных органов, органов государственной власти субъектов Российской Федерации и органов местного самоуправления инновационных технологий, повышающих объективность и обеспечивающих </a:t>
            </a:r>
            <a:r>
              <a:rPr lang="ru-RU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прозрачность при принятии законодательных (нормативных правовых) актов Российской Федерации, муниципальных правовых актов и управленческих решений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а также обеспечивающих </a:t>
            </a:r>
            <a:r>
              <a:rPr lang="ru-RU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межведомственное электронное взаимодействие указанных органов и их взаимодействие с гражданами и организациями в рамках оказания государственных услуг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г) совершенствование системы учета государственного имущества и оценки эффективности его использования;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д) устранение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коррупциогенных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факторов, препятствующих созданию благоприятных условий для привлечения инвестиций;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е) </a:t>
            </a:r>
            <a:r>
              <a:rPr lang="ru-RU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совершенствование условий, процедур и механизмов государственных и муниципальных закупок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том числе путем расширения практики проведения открытых аукционов в электронной форме, а также создание комплексной федеральной контрактной системы, обеспечивающей соответствие показателей и итогов выполнения государственных контрактов первоначально заложенным в них параметрам и утвержденным показателям соответствующего бюджета;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расширение системы правового просвещения населения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з) модернизация гражданского законодательства;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и) дальнейшее развитие правовой основы противодействия коррупции;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к) повышение значимости комиссий по соблюдению требований к служебному поведению государственных служащих Российской Федерации и урегулированию конфликта интересов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л) совершенствование работы подразделений кадровых служб федеральных органов исполнительной власти и иных государственных органов по профилактике коррупционных и других правонарушений;</a:t>
            </a:r>
          </a:p>
          <a:p>
            <a:pPr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м)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периодическое исследование состояния коррупции и эффективности мер, принимаемых по ее предупреждению и по борьбе с ней как в стране в целом, так и в отдельных регионах;</a:t>
            </a:r>
          </a:p>
          <a:p>
            <a:pPr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н) совершенствование правоприменительной практики правоохранительных органов и судов по делам, связанным с коррупцией;</a:t>
            </a:r>
          </a:p>
          <a:p>
            <a:pPr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о) повышение эффективности исполнения судебных решений;</a:t>
            </a:r>
          </a:p>
          <a:p>
            <a:pPr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п) разработка организационных и правовых основ мониторинга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правоприменения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целях обеспечения своевременного принятия в случаях, предусмотренных федеральными законами, актов Президента Российской Федерации, Правительства Российской Федерации, федеральных органов исполнительной власти, иных государственных органов, органов государственной власти субъектов Российской Федерации, муниципальных правовых актов, а также в целях реализации решений Конституционного Суда Российской Федерации;</a:t>
            </a:r>
          </a:p>
          <a:p>
            <a:pPr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р) совершенствование организационных основ антикоррупционной экспертизы нормативных правовых актов и проектов нормативных правовых актов и повышение ее результативности;</a:t>
            </a:r>
          </a:p>
          <a:p>
            <a:pPr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с) </a:t>
            </a:r>
            <a:r>
              <a:rPr lang="ru-RU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денежного содержания и пенсионного обеспечения государственных и муниципальных служащих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т) распространение ограничений, запретов и обязанностей, установленных законодательными актами Российской Федерации в целях предупреждения коррупции, на лиц, замещающих государственные должности Российской Федерации, включая высших должностных лиц (руководителей высших исполнительных органов государственной власти) субъектов Российской Федерации, государственные должности субъектов Российской Федерации и муниципальные должности;</a:t>
            </a:r>
          </a:p>
          <a:p>
            <a:pPr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у) повышение качества профессиональной подготовки специалистов в сфере организации противодействия и непосредственного противодействия коррупции;</a:t>
            </a:r>
          </a:p>
          <a:p>
            <a:pPr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ф) совершенствование системы финансового учета и отчетности в соответствии с требованиями международных стандартов;</a:t>
            </a:r>
          </a:p>
          <a:p>
            <a:pPr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х) повышение эффективности участия Российской Федерации в международном сотрудничестве в антикоррупционной сфере, включая разработку организационных основ регионального антикоррупционного форума, оказание при необходимости поддержки другим государствам в обучении специалистов, исследовании причин и последствий коррупции.</a:t>
            </a:r>
          </a:p>
          <a:p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1"/>
            <a:ext cx="820891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Национальный план противодействия коррупции на 2014-2015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(УТВЕРЖДЕН Указом Президента Российской Федерации от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апреля 2014 года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№226)</a:t>
            </a:r>
          </a:p>
          <a:p>
            <a:pPr algn="just" fontAlgn="base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настоящего Национального плана направлены на решение следующих основных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задач: </a:t>
            </a:r>
          </a:p>
          <a:p>
            <a:pPr indent="269875" algn="just" fontAlgn="base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организационных основ противодействия коррупции в субъектах Российской Федерации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269875" algn="just" fontAlgn="base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исполнения законодательных актов и управленческих решений в области противодействия коррупции в соответствии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положениями Национальной стратегии противодействия коррупции;</a:t>
            </a:r>
          </a:p>
          <a:p>
            <a:pPr indent="269875" algn="just" fontAlgn="base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активизация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антикоррупционного просвещения граждан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269875" algn="just" fontAlgn="base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требований статьи 13_3 Федерального закона «О противодействии коррупции»,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касающихся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обязанности организаций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принимать меры по предупреждению коррупции, и 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статьи 19.28 Кодекса РФ об административных правонарушениях, предусматривающих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ответственность за незаконное вознаграждение от имени юридического лица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</a:t>
            </a:r>
            <a:b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антикоррупционному просвещению на 2014 - 2016 годы</a:t>
            </a:r>
            <a:b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(утв. 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распоряжением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Правительства РФ от 14 мая 2014 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года №816-р) </a:t>
            </a:r>
          </a:p>
          <a:p>
            <a:pPr indent="269875" algn="just"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 Разработка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совершенствование правовой базы в целях создания условий для </a:t>
            </a:r>
            <a:r>
              <a:rPr 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повышения уровня правосознания граждан и популяризации антикоррупционных стандартов поведения, основанных на знаниях общих прав и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обязанностей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>
              <a:buNone/>
            </a:pP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Включение </a:t>
            </a:r>
            <a:r>
              <a:rPr 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федеральные государственные образовательные стандарты общего образования, среднего профессионального образования и высшего образования элементов по популяризации антикоррупционных стандартов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поведения. </a:t>
            </a:r>
          </a:p>
          <a:p>
            <a:pPr indent="269875" algn="just">
              <a:buNone/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Принятие организационно-управленческих решений по обеспечению условий для повышения уровня правосознания граждан и популяризации антикоррупционных стандартов поведения, основанных на знаниях общих прав 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обязанностей.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>
              <a:buNone/>
            </a:pP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Издание </a:t>
            </a:r>
            <a:r>
              <a:rPr 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методических пособий и печатной продукции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вопросам повышения уровня правосознания граждан и популяризации антикоррупционных стандартов поведения, основанных на знаниях общих прав и обязанностей, а также </a:t>
            </a:r>
            <a:r>
              <a:rPr 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образовательных организаций методическими пособиями и печатной продукцией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указанным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вопросам. </a:t>
            </a:r>
          </a:p>
          <a:p>
            <a:pPr indent="269875" algn="just">
              <a:buNone/>
            </a:pP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профессиональных образовательных организациях и образовательных организациях высшего образования комплекса просветительских и воспитательных мероприятий по разъяснению ответственности за взяточничество и посредничество во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взяточничестве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Выдержки из Федерального закона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48. Обязанности и ответственность педагогических работников</a:t>
            </a:r>
          </a:p>
          <a:p>
            <a:pPr indent="269875"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269875"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Педагогические работники обязаны:</a:t>
            </a:r>
          </a:p>
          <a:p>
            <a:pPr indent="269875"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соблюдать правовые, нравственные и этические нормы, следовать требованиям профессиональной этики;</a:t>
            </a:r>
          </a:p>
          <a:p>
            <a:pPr indent="269875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2.Педагогический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работник организации, осуществляющей образовательную деятельность, в том числе в качестве индивидуального предпринимателя, не вправе оказывать платные образовательные услуги обучающимся в данной организации, если это приводит к конфликту интересов педагогического работника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69875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/>
            <a:endParaRPr lang="ru-RU" sz="1400" dirty="0"/>
          </a:p>
          <a:p>
            <a:pPr indent="269875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Модельный кодекс профессиональной этики педагогических работников</a:t>
            </a:r>
          </a:p>
          <a:p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  <a:p>
            <a:pPr indent="269875"/>
            <a:endParaRPr lang="ru-RU" sz="1400" dirty="0" smtClean="0"/>
          </a:p>
          <a:p>
            <a:pPr indent="269875"/>
            <a:endParaRPr lang="ru-RU" sz="1400" dirty="0"/>
          </a:p>
          <a:p>
            <a:pPr indent="269875"/>
            <a:endParaRPr lang="ru-RU" sz="1400" dirty="0" smtClean="0"/>
          </a:p>
          <a:p>
            <a:pPr indent="269875"/>
            <a:endParaRPr lang="ru-RU" sz="1400" dirty="0" smtClean="0"/>
          </a:p>
          <a:p>
            <a:pPr indent="269875"/>
            <a:r>
              <a:rPr lang="ru-RU" sz="1400" dirty="0"/>
              <a:t>ГАРАНТ.РУ: </a:t>
            </a:r>
            <a:r>
              <a:rPr lang="ru-RU" sz="1400" dirty="0">
                <a:hlinkClick r:id="rId2"/>
              </a:rPr>
              <a:t>http://www.garant.ru/products/ipo/prime/doc/70490592/#ixzz40PpLr09U</a:t>
            </a:r>
            <a:endParaRPr lang="ru-RU" sz="1400" dirty="0"/>
          </a:p>
          <a:p>
            <a:pPr indent="269875"/>
            <a:endParaRPr lang="ru-RU" sz="1400" dirty="0"/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013176"/>
            <a:ext cx="5939790" cy="8185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35292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Модельный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этики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образовательных организаций.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Заместителем Председателя Правительства Российской Федерации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Голодец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О.Ю.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28.09.2012№ 5324п-П12).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совместно с Профсоюзом работников народного образования и науки Российской Федерации.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содержит свод общих принципов профессиональной этики и основных правил поведения педагогических работников. Они носят рекомендательный характер.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частности, от педагогов требуется уважать честь и достоинство обучающихся, развивать у них познавательную активность, самостоятельность, инициативу, творческие способности, проявлять корректность и внимательность к обучающимся, их родителям и коллегам. Педагогам следует избегать конфликтных ситуаций, быть образцом профессионализма, безупречной репутации, своим личным поведением подавать пример честности, беспристрастности и справедливости.</a:t>
            </a:r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ГАРАНТ.РУ: </a:t>
            </a:r>
            <a:r>
              <a:rPr lang="ru-RU" sz="1400" dirty="0">
                <a:hlinkClick r:id="rId2"/>
              </a:rPr>
              <a:t>http://www.garant.ru/products/ipo/prime/doc/70490592/#ixzz40PpLr09U</a:t>
            </a:r>
            <a:endParaRPr lang="ru-RU" sz="1400" dirty="0" smtClean="0"/>
          </a:p>
          <a:p>
            <a:pPr indent="269875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3773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4200" y="260648"/>
            <a:ext cx="82882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Государственную политику противодействия коррупции определяют:</a:t>
            </a:r>
          </a:p>
          <a:p>
            <a:pPr algn="just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19 мая 2008 года № 815  «О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мерах по противодействию коррупции».</a:t>
            </a:r>
          </a:p>
          <a:p>
            <a:pPr marL="342900" indent="-342900" algn="just">
              <a:buAutoNum type="arabicPeriod" startAt="2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Национальный план противодействия коррупции (утв. Президентом РФ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 июля 2008 года).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Федеральный закон от 25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декабря 2008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 №273-ФЗ «О противодействии коррупции».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Национальная стратегия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противодействия коррупции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(утв. Указом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Президента Российской Федерации от 13 апреля 2010 г.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460).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   Национальный план противодействия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коррупции на 2010 - 2011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годы;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 startAt="5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Национальный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противодействия коррупции на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2013 годы;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 startAt="5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Национальный план противодействия коррупции на 2014-2015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годы;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5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Постановление Правительства Российской Федерации от 15.08.2013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№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706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утверждении Правил оказания платных образовательных услуг».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Программа по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антикоррупционному просвещению на 2014 - 2016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 (утв.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аспоряжением Правительства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РФ от 14 мая 2014 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 816-р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908" y="-144038"/>
            <a:ext cx="8831591" cy="65864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269875"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нормативные акты ОУ </a:t>
            </a:r>
          </a:p>
          <a:p>
            <a:pPr indent="269875"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противодействию коррупции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/>
            <a:endParaRPr lang="ru-RU" sz="1400" dirty="0" smtClean="0"/>
          </a:p>
          <a:p>
            <a:pPr indent="269875"/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1.ПРИКАЗЫ</a:t>
            </a:r>
          </a:p>
          <a:p>
            <a:pPr indent="269875"/>
            <a:endParaRPr lang="ru-RU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назначении ответственного за организацию работы по противодействию коррупции» (издается в начале учебного или календарного года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Плана мероприятий по противодействию коррупции» (издается на начало календарного года в соответствии с приказом администрации района проходит согласование в Отделе образования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соблюдении требований Распоряжения КО  2524-р» (Ежегодно на начало уч. года под роспись всех сотрудников ОУ с доведением до сведения родителей на собраниях под роспись в протоколе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Положений «По организации платных дополнительных образовательных услуг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*«Об утверждении Кодекса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этики и служебного поведения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поступлении и расходовании средств, полученных от оказания платных образовательных услуг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615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62786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269875"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нормативные акты ОУ </a:t>
            </a:r>
          </a:p>
          <a:p>
            <a:pPr indent="269875"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противодействию коррупции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/>
            <a:endParaRPr lang="ru-RU" sz="1400" dirty="0" smtClean="0"/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*«Положение о комиссии по материальному стимулированию».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*«Положение о распределении выплат стимулирующего и компенсирующего характера».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*Приказ об утверждении перечня должностей, наиболее подверженных коррупционным проявлениям».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*Приказы, издаваемые в соответствии с принятием или внесением изменений в нормативные документы и локальные акты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ОУ.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 о создании  комиссий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269875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«Комиссии по противодействию коррупции в ОУ».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«Комиссии по рассмотрению споров между участниками образовательных отношений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134805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568952" cy="60939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269875"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нормативные акты ОУ </a:t>
            </a:r>
          </a:p>
          <a:p>
            <a:pPr indent="269875"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противодействию коррупции</a:t>
            </a:r>
          </a:p>
          <a:p>
            <a:pPr indent="269875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Положения (перечислены в п.1) являются локальным актом ОУ.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принимаются органами самоуправления ОУ (педагогический совет, совет ОУ, Совет трудового коллектива - в соответствии с Уставом) и утверждаются приказом директора. На начало учебного года Положения могут быть пролонгированы. Внесение изменений также принимается коллективом и утверждаются приказом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Протоколы заседаний комиссий, перечисленных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п.1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Пакет документов по Платным образовательным услугам в соответствии с Постановлением правительства РФ № 706, приказами МО и методическими рекомендациями КО (все документы направлялись в ОУ в сентябре).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Документы находятся у ответственного за организацию ПДОУ, но их могут запросить при проверке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Информация по противодействию коррупции должна своевременно обновляться на сайтах ОУ, обязательно наличие информационного стенда с телефонами для родителей. Телефоны направлялись в ОУ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498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9577064" cy="65556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/>
              <a:t> 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ДОКУМЕНТАЦИИ, 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предоставляемой при проверке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антикоррупционной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в учреждении</a:t>
            </a: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1.Приказ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Плана мероприятий по реализации антикоррупционной политики в учреждении на 2015 год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2.Приказ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назначении лица, ответственного за профилактику коррупционных и иных правонарушений, наделенного  функциями по соблюдению плана по предупреждению коррупционных действий в подведомственном учреждении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3.Приказ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создании и составе комиссии по материальному стимулированию в учреждении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4.Протоколы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заседаний комиссии по материальному стимулированию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учреждении (дата протокола, подписи членов и председателя комиссии, имеющиеся в протоколе формулировки должны соответствовать положению о премировании и нормам трудового законодательства).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5.Положение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комиссии по материальному стимулированию, утвержденное приказом по учреждению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83333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84584" y="-171400"/>
            <a:ext cx="10729192" cy="6832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/>
              <a:t> 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ДОКУМЕНТАЦИИ, 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предоставляемой при проверке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антикоррупционной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в учреждении</a:t>
            </a: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6.Материалы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подписями ознакомления персонала учреждения с перечнем преступлений коррупционной направленности и уголовной ответственностью за них в учреждении, законодательства по противодействию коррупции и разъяснение положения законодательства по противодействию коррупции в 2014 и 2015 учебном году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7.Списки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ознакомления родителей с распоряжением Комитета по образованию от 30.10.2013 № 2524-р в 2015-2016 учебном году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8.Приказ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принятии Кодекса этики и служебного поведения в качестве приложения к правилам внутреннего трудового распорядка.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9.Приказы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 порядке оказания дополнительных платных образовательных услуг в 2015-2016 учебном году; о поступлении и расходовании доходов, полученных от оказания платных образовательных услуг; об утверждении Положения об оказании платных услуг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10.Учебный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и рабочие программы по каждой оказываемой платной образовательной услуге. Расписание занятий.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259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99392"/>
            <a:ext cx="9505056" cy="68634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/>
              <a:t> 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ДОКУМЕНТАЦИИ, </a:t>
            </a:r>
            <a:b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предоставляемой при проверке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антикоррупционной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в учреждении</a:t>
            </a: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11.Сметы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расходов, исходя из расчета в целом на группу обучающихся, воспитанников по каждой образовательной программе. Распорядительный акт об утверждении стоимости обучения для одного обучающегося, воспитанника. Обоснование стоимости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12.Приказы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об утверждении количественного и списочного состава групп; состава педагогических работников, административно-хозяйственного, учебно-вспомогательного, обслуживающего персонала, обеспечивающего оказание платных образовательных услуг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13.Должностные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инструкции, регламентирующие вопросы охраны жизни и здоровья обучающихся, воспитанников, техники безопасности, ответственность работников образовательной организации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14.Утвержденный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перечень должностей учреждения, наиболее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подверженных коррупционным проявлениям.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15.Приказ о создании комиссии по рассмотрению споров между участниками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отношений, протоколы заседаний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16.Наличие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материалов (стенды, сайт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170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074" y="71046"/>
            <a:ext cx="88338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 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8049" y="-5898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антикоррупционного образования</a:t>
            </a:r>
            <a:endParaRPr lang="ru-RU" sz="28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3972" y="517322"/>
            <a:ext cx="9372603" cy="62835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Преподавание курса «Обществознание» в 6-11 классах и истории в 5-11 классах, а также тематических уроков в курсе различных предметов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•Внесение дополнений в учебно-тематические планы преподаваемых дисциплин и в выбор специальных курсов по вопросам, напрямую связанным с коррупцией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•Внедрение на уроках и во внеурочной деятельности активных форм антикоррупционного просвещения школьников (ролевые игры, «карточные» методики, дискуссионные формы, дебаты, проектные технологии, практикумы, суды над коррупцией, создание буклетов, коллажей, анкетирование и другие мероприятия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•Организация родительских собраний по данной тематике, оформление стендов в родительских уголках с законодательными и иными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материалам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вопросам антикоррупционной политики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•Рассмотрение вопросов по предупреждению коррупции на совещаниях педагогического коллектива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00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1" y="273632"/>
            <a:ext cx="88338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 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8049" y="12022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антикоррупционного образования</a:t>
            </a:r>
            <a:endParaRPr lang="ru-RU" sz="28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85637"/>
            <a:ext cx="9433048" cy="64940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педагогов по данной проблематике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•Освещение работы  по антикоррупционному образованию на сайте школы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•Лекции, анализ проблемных статей, отчетов работы правоохранительных органов, исторических источников, беседы с различными людьми: сотрудниками правоохранительных органов, политиками, государственными служащими, др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•Вовлечение в общественно значимую деятельность в рамках различных видов практики (участие в конкурсах антикоррупционной направленности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•Использование Законодательства РФ и регионального законодательства по вопросам коррупции, материалов СМИ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•Выработка рекомендаций для учителей истории и обществознания по преподаванию модулей и тем антикоррупционной направленности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•Обсуждение на педагогических советах востребованности и результативности преподавания модулей и тем антикоррупционной направленности.</a:t>
            </a:r>
          </a:p>
          <a:p>
            <a:r>
              <a:rPr lang="ru-RU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87336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orruption2_4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2638"/>
            <a:ext cx="9144000" cy="607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Самые коррумпированные сферы в России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364163" y="3716338"/>
            <a:ext cx="36004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9388" y="4292600"/>
            <a:ext cx="5048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6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Коррупция в образовании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5362" name="Picture 2" descr="corruption_edu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8350"/>
            <a:ext cx="9167813" cy="610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443663" y="3811588"/>
            <a:ext cx="7207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47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10039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ctr" hangingPunct="0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Национальный план противодействия коррупции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(утв. Президентом РФ 31 июля 2008 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Пр-1568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indent="269875" algn="just" hangingPunct="0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Несмотря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предпринимаемые меры, </a:t>
            </a:r>
            <a:r>
              <a:rPr lang="ru-RU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коррупция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являясь неизбежным следствием избыточного администрирования со стороны государства, по-прежнему серьезно затрудняет нормальное функционирование всех общественных механизмов, препятствует проведению социальных преобразований и повышению эффективности национальной экономики, </a:t>
            </a:r>
            <a:r>
              <a:rPr lang="ru-RU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вызывает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российском обществе серьезную тревогу и </a:t>
            </a:r>
            <a:r>
              <a:rPr lang="ru-RU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недоверие к государственным институтам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создает негативный имидж России на международной арене и правомерно рассматривается как </a:t>
            </a:r>
            <a:r>
              <a:rPr lang="ru-RU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 из угроз безопасности Российской Федерации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69875" algn="just"/>
            <a:r>
              <a:rPr lang="ru-RU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Меры по законодательному обеспечению противодействия </a:t>
            </a:r>
            <a:r>
              <a:rPr lang="ru-RU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Подготовка и внесение в Государственную Думу Федерального Собрания Российской Федерации проекта федерального закона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противодействии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коррупции»;</a:t>
            </a:r>
          </a:p>
          <a:p>
            <a:pPr indent="269875"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Корректировка действующего законодательства.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hangingPunct="0"/>
            <a:r>
              <a:rPr lang="ru-RU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основных направлений государственной политики в сфере противодействия коррупции, включающих в себя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совершенствование системы и структуры государственных органов, оптимизацию и конкретизацию их полномочий;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разработку системы мер, направленных на совершенствование порядка прохождения государственной и муниципальной службы и стимулирование добросовестного исполнения обязанностей государственной и муниципальной службы на высоком профессиональной уровне;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сокращение категорий лиц, в отношении которых применяется особый порядок производства по уголовным делам и ведения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оперативно-розыскных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мероприятий;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введение антикоррупционных стандартов, то есть установление для соответствующей области социальной деятельности единой системы запретов, ограничений, обязанностей и дозволений, направленных на предупреждение коррупции;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справедливой и равной для всех доступности правосудия и повышение оперативности рассмотрения дел в судах;</a:t>
            </a:r>
          </a:p>
          <a:p>
            <a:pPr indent="269875" algn="just" hangingPunct="0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процедур досудебного и внесудебного разрешения споров, прежде всего между гражданами и государственными органами.</a:t>
            </a:r>
          </a:p>
          <a:p>
            <a:pPr indent="269875" algn="just" hangingPunct="0"/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Экономические интересы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участников образовательного процесса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683543"/>
              </p:ext>
            </p:extLst>
          </p:nvPr>
        </p:nvGraphicFramePr>
        <p:xfrm>
          <a:off x="539552" y="1496266"/>
          <a:ext cx="8064896" cy="42484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8232"/>
                <a:gridCol w="2642828"/>
                <a:gridCol w="3333836"/>
              </a:tblGrid>
              <a:tr h="1158674"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Участник образовательного процесса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Аргумент в пользу взяточничества в краткосрочном плане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Контраргумент, исходя из анализа долгосрочной перспективы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</a:tr>
              <a:tr h="3089797"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Обучающийся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получение положительного решения в тех случаях, когда в </a:t>
                      </a:r>
                      <a:r>
                        <a:rPr lang="ru-RU" sz="2000" dirty="0" err="1" smtClean="0">
                          <a:effectLst/>
                        </a:rPr>
                        <a:t>некоррумпированной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системе это невозможно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намеренное затягивание принятия положительных решений с целью получения наибольшего количества взяток; некачественное образование; снижение уровня доверия к диплому и проблемы с трудоустройством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7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04" y="13835"/>
            <a:ext cx="9144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Экономические интересы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участников образовательного процесса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460633"/>
              </p:ext>
            </p:extLst>
          </p:nvPr>
        </p:nvGraphicFramePr>
        <p:xfrm>
          <a:off x="539552" y="1700808"/>
          <a:ext cx="8136903" cy="3657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04255"/>
                <a:gridCol w="2664296"/>
                <a:gridCol w="3168352"/>
              </a:tblGrid>
              <a:tr h="433322"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Участник образовательного процесса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Аргумент в пользу взяточничества в краткосрочном плане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Контраргумент, исходя из анализа долгосрочной перспективы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</a:tr>
              <a:tr h="1299966"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Преподаватель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получение дополнительной оплаты труда, дающей возможность работы в образовательной сфере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снижение качества студентов и уровня комфортности на рабочем месте; снижение легального </a:t>
                      </a:r>
                      <a:r>
                        <a:rPr lang="ru-RU" sz="2000" dirty="0" smtClean="0">
                          <a:effectLst/>
                        </a:rPr>
                        <a:t>заработка; </a:t>
                      </a:r>
                      <a:r>
                        <a:rPr lang="ru-RU" sz="2000" dirty="0">
                          <a:effectLst/>
                        </a:rPr>
                        <a:t>снижение суммарного заработка в случае падения престижа учебного заведения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1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Экономические интересы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участников образовательного процесса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468161"/>
              </p:ext>
            </p:extLst>
          </p:nvPr>
        </p:nvGraphicFramePr>
        <p:xfrm>
          <a:off x="539552" y="1628801"/>
          <a:ext cx="8280918" cy="40138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32247"/>
                <a:gridCol w="2952328"/>
                <a:gridCol w="3096343"/>
              </a:tblGrid>
              <a:tr h="860965"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Участник образовательного процесса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Аргумент в пользу взяточничества в краткосрочном плане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Контраргумент, исходя из анализа долгосрочной перспективы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</a:tr>
              <a:tr h="3099475"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Администрация и собственники учебных заведений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увеличение выручки (снижается количество отчисленных студентов); снижение издержек (использование теневой формы оплаты труда позволяет экономить на легальной заработной плате)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снижение качества специалистов; присвоение учебному заведению статуса высоко коррумпированного; падение рейтинга учебного заведения и снижение уровня доходов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36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Экономические интересы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участников образовательного процесса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657910"/>
              </p:ext>
            </p:extLst>
          </p:nvPr>
        </p:nvGraphicFramePr>
        <p:xfrm>
          <a:off x="539552" y="1772816"/>
          <a:ext cx="8208912" cy="40567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8231"/>
                <a:gridCol w="2664296"/>
                <a:gridCol w="3456385"/>
              </a:tblGrid>
              <a:tr h="872871">
                <a:tc>
                  <a:txBody>
                    <a:bodyPr/>
                    <a:lstStyle/>
                    <a:p>
                      <a:pPr marL="0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Участник образовательного процесса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Аргумент в пользу взяточничества в краткосрочном плане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Контраргумент, исходя из анализа долгосрочной перспективы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</a:tr>
              <a:tr h="3142338">
                <a:tc>
                  <a:txBody>
                    <a:bodyPr/>
                    <a:lstStyle/>
                    <a:p>
                      <a:pPr marL="0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Государственные чиновники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снисходительное отношение ко взятке является следствием распространенности данного явления в госсекторе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0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проблемы невозможности реализации политики в области образования; недостаток квалифицированных специалистов; усиливается проблема асимметрии информации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85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Коррупция в образовании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517" y="1700808"/>
            <a:ext cx="87309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2010 год – </a:t>
            </a: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12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млр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. руб. в год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3534" y="3870101"/>
            <a:ext cx="891692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2013 год – </a:t>
            </a:r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30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млр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. руб. в год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067175" y="2924175"/>
            <a:ext cx="720725" cy="94615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15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74496" y="908720"/>
            <a:ext cx="6356484" cy="42473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Цель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анализ российской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антикоррупционной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политики в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761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64638" cy="616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ext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763713" y="2474913"/>
            <a:ext cx="12779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hlinkClick r:id="rId4" action="ppaction://hlinksldjump"/>
              </a:rPr>
              <a:t>задачи</a:t>
            </a:r>
            <a:endParaRPr lang="ru-RU" sz="2800" b="1"/>
          </a:p>
        </p:txBody>
      </p:sp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5568950" y="2465388"/>
            <a:ext cx="1595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hlinkClick r:id="rId3" action="ppaction://hlinksldjump"/>
              </a:rPr>
              <a:t>причины</a:t>
            </a:r>
            <a:endParaRPr lang="ru-RU" sz="2800" b="1"/>
          </a:p>
        </p:txBody>
      </p:sp>
      <p:sp>
        <p:nvSpPr>
          <p:cNvPr id="23556" name="TextBox 8"/>
          <p:cNvSpPr txBox="1">
            <a:spLocks noChangeArrowheads="1"/>
          </p:cNvSpPr>
          <p:nvPr/>
        </p:nvSpPr>
        <p:spPr bwMode="auto">
          <a:xfrm>
            <a:off x="793750" y="3943350"/>
            <a:ext cx="3217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hlinkClick r:id="rId5" action="ppaction://hlinksldjump"/>
              </a:rPr>
              <a:t>коррупция в школе</a:t>
            </a:r>
            <a:endParaRPr lang="ru-RU" sz="2800" b="1"/>
          </a:p>
        </p:txBody>
      </p:sp>
      <p:sp>
        <p:nvSpPr>
          <p:cNvPr id="23557" name="TextBox 9"/>
          <p:cNvSpPr txBox="1">
            <a:spLocks noChangeArrowheads="1"/>
          </p:cNvSpPr>
          <p:nvPr/>
        </p:nvSpPr>
        <p:spPr bwMode="auto">
          <a:xfrm>
            <a:off x="5568950" y="3919538"/>
            <a:ext cx="2241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hlinkClick r:id="rId6" action="ppaction://hlinksldjump"/>
              </a:rPr>
              <a:t>направления</a:t>
            </a:r>
            <a:endParaRPr lang="ru-RU" sz="2800" b="1"/>
          </a:p>
        </p:txBody>
      </p:sp>
    </p:spTree>
    <p:extLst>
      <p:ext uri="{BB962C8B-B14F-4D97-AF65-F5344CB8AC3E}">
        <p14:creationId xmlns:p14="http://schemas.microsoft.com/office/powerpoint/2010/main" val="12475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60648"/>
            <a:ext cx="91440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ПРИЧИНЫ КОРРУПЦИИ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61075" y="1703388"/>
            <a:ext cx="2808288" cy="2109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000"/>
                </a:solidFill>
              </a:rPr>
              <a:t>Политические:</a:t>
            </a:r>
            <a:r>
              <a:rPr lang="ru-RU" sz="2400" dirty="0">
                <a:solidFill>
                  <a:srgbClr val="FFC000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1. Переходный период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2. Нестабильность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3. Сложность законодательства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8825" y="4076700"/>
            <a:ext cx="2808288" cy="2109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000"/>
                </a:solidFill>
              </a:rPr>
              <a:t>Социальные</a:t>
            </a:r>
            <a:r>
              <a:rPr lang="ru-RU" sz="2400" dirty="0">
                <a:solidFill>
                  <a:srgbClr val="FFC000"/>
                </a:solidFill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1. зачисление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2. ЕГЭ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3. Диплом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0188" y="1693863"/>
            <a:ext cx="2809875" cy="2111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000"/>
                </a:solidFill>
              </a:rPr>
              <a:t>Культурные</a:t>
            </a:r>
            <a:r>
              <a:rPr lang="ru-RU" sz="2400" dirty="0">
                <a:solidFill>
                  <a:srgbClr val="FFC000"/>
                </a:solidFill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1. низкая этика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2. традиции</a:t>
            </a:r>
          </a:p>
        </p:txBody>
      </p:sp>
      <p:cxnSp>
        <p:nvCxnSpPr>
          <p:cNvPr id="8" name="Соединительная линия уступом 7"/>
          <p:cNvCxnSpPr>
            <a:stCxn id="5" idx="2"/>
          </p:cNvCxnSpPr>
          <p:nvPr/>
        </p:nvCxnSpPr>
        <p:spPr>
          <a:xfrm rot="5400000">
            <a:off x="3344862" y="977901"/>
            <a:ext cx="1020763" cy="1433512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5" idx="2"/>
          </p:cNvCxnSpPr>
          <p:nvPr/>
        </p:nvCxnSpPr>
        <p:spPr>
          <a:xfrm rot="16200000" flipH="1">
            <a:off x="4749006" y="1007269"/>
            <a:ext cx="1020763" cy="137477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419475" y="2143125"/>
            <a:ext cx="1152525" cy="1952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435600" y="4095750"/>
            <a:ext cx="2808288" cy="2109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000"/>
                </a:solidFill>
              </a:rPr>
              <a:t>Экономические</a:t>
            </a:r>
            <a:r>
              <a:rPr lang="ru-RU" sz="2400" dirty="0">
                <a:solidFill>
                  <a:srgbClr val="FFC000"/>
                </a:solidFill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1. Низкая з/п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2. Краткосрочное планирование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602163" y="2205038"/>
            <a:ext cx="950912" cy="18907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9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60648"/>
            <a:ext cx="91440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КОРРУПЦИЯ В ШКОЛЕ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38850" y="2068513"/>
            <a:ext cx="2808288" cy="2111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000"/>
                </a:solidFill>
              </a:rPr>
              <a:t>Учительский уровень: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1. Репетиторство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2. Подарки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72606" y="4293096"/>
            <a:ext cx="2998788" cy="2109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000"/>
                </a:solidFill>
              </a:rPr>
              <a:t>Административный уровень: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1. Зачисление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2. Госзаказы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3. Сборы с родителей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0188" y="2068513"/>
            <a:ext cx="2809875" cy="2111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000"/>
                </a:solidFill>
              </a:rPr>
              <a:t>Районный уровень: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1. Муниципальные контракты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2. Назначения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3. Аккредитация</a:t>
            </a:r>
          </a:p>
        </p:txBody>
      </p:sp>
      <p:cxnSp>
        <p:nvCxnSpPr>
          <p:cNvPr id="8" name="Соединительная линия уступом 7"/>
          <p:cNvCxnSpPr>
            <a:stCxn id="5" idx="2"/>
          </p:cNvCxnSpPr>
          <p:nvPr/>
        </p:nvCxnSpPr>
        <p:spPr>
          <a:xfrm rot="5400000">
            <a:off x="3344862" y="977901"/>
            <a:ext cx="1020763" cy="1433512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5" idx="2"/>
          </p:cNvCxnSpPr>
          <p:nvPr/>
        </p:nvCxnSpPr>
        <p:spPr>
          <a:xfrm rot="16200000" flipH="1">
            <a:off x="4749006" y="1007269"/>
            <a:ext cx="1020763" cy="137477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</p:cNvCxnSpPr>
          <p:nvPr/>
        </p:nvCxnSpPr>
        <p:spPr>
          <a:xfrm>
            <a:off x="4572000" y="1184275"/>
            <a:ext cx="0" cy="1452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0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60648"/>
            <a:ext cx="9144000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НАПРАВЛЕНИЯ АНТИКОРРУПЦИОННОГО УПРАВЛЕНИЯ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91250" y="2940050"/>
            <a:ext cx="2773363" cy="2109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000"/>
                </a:solidFill>
              </a:rPr>
              <a:t>ГОУО: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1. Передача полномочий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2. «Легализация»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3. Контроль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04129" y="4540746"/>
            <a:ext cx="2808288" cy="2109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000"/>
                </a:solidFill>
              </a:rPr>
              <a:t>Психологическое: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1. «Образцовое» наказание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2. Корпоративная этика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3. Сбор сведений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3988" y="2940050"/>
            <a:ext cx="3038475" cy="2109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000"/>
                </a:solidFill>
              </a:rPr>
              <a:t>Административное: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1. Законы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2. Регламентация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3. Открытость</a:t>
            </a:r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 rot="5400000">
            <a:off x="3894932" y="2243931"/>
            <a:ext cx="228600" cy="143351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>
            <a:off x="4725988" y="2781300"/>
            <a:ext cx="1374775" cy="293688"/>
          </a:xfrm>
          <a:prstGeom prst="bentConnector3">
            <a:avLst>
              <a:gd name="adj1" fmla="val -561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25988" y="2781300"/>
            <a:ext cx="0" cy="7254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6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ctr" fontAlgn="base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25 декабря 2008 года №273-ФЗ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ctr" fontAlgn="base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противодействии коррупции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269875" algn="ctr" fontAlgn="base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1. Основные понятия, используемые в настоящем Федеральном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законе</a:t>
            </a:r>
          </a:p>
          <a:p>
            <a:pPr indent="269875" fontAlgn="base"/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fontAlgn="base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1)Коррупция: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</a:t>
            </a:r>
            <a:b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совершение указанных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деяний от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имени или в интересах юридического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лица.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Противодействие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коррупции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физических лиц в пределах их полномочий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69875" algn="just" fontAlgn="base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по предупреждению коррупции, в том числе по выявлению и последующему устранению причин коррупции (профилактика коррупции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indent="269875" algn="just" fontAlgn="base"/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по выявлению, предупреждению, пресечению, раскрытию и расследованию коррупционных правонарушений (борьба с коррупцией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indent="269875" algn="just" fontAlgn="base"/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по минимизации и (или) ликвидации последствий коррупционных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правонарушений.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0648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ctr" fontAlgn="base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3. Основные принципы противодействия коррупции</a:t>
            </a:r>
          </a:p>
          <a:p>
            <a:pPr indent="269875" algn="just" fontAlgn="base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Противодействие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коррупции в Российской Федерации основывается на следующих основных принципах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fontAlgn="base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признание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обеспечение и защита основных прав и свобод человека и гражданина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 fontAlgn="base">
              <a:buAutoNum type="arabicParenR"/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законность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69875" algn="just" fontAlgn="base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публичность и открытость деятельности государственных органов и органов местного самоуправления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69875" algn="just" fontAlgn="base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неотвратимость ответственности за совершение коррупционных правонарушений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69875" algn="just" fontAlgn="base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 комплексное использование политических, организационных, информационно-пропагандистских, социально-экономических, правовых, специальных и иных мер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69875" algn="just" fontAlgn="base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 приоритетное применение мер по предупреждению коррупции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69875" algn="just" fontAlgn="base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7) сотрудничество государства с институтами гражданского общества, международными организациями и физическими лицами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0"/>
            <a:ext cx="8208912" cy="706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6. Меры по профилактике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коррупции осуществляется путем применения следующих основных мер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формирование в обществе нетерпимости к коррупционному поведению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антикоррупционная экспертиза правовых актов и их проектов; </a:t>
            </a:r>
            <a:endParaRPr lang="ru-RU" sz="15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предъявление в установленном законом порядке квалификационных требований к гражданам, претендующим на замещение государственных или муниципальных должностей и должностей государственной или муниципальной службы, а также проверка в установленном порядке сведений, представляемых указанными гражданами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установление в качестве основания для освобождения от замещаемой должности и (или) увольнения лица, замещающего должность государственной или муниципальной службы, включенную в перечень, установленный нормативными правовыми актами Российской Федерации, с замещаемой должности государственной или муниципальной службы или для применения в отношении его иных мер юридической ответственности непредставления им сведений либо представления заведомо недостоверных или неполных сведений о своих доходах, расходах, имуществе и обязательствах имущественного характера, а также представления заведомо ложных сведений о доходах, расходах, об имуществе и обязательствах имущественного характера своих супруги (супруга) и несовершеннолетних детей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269875" algn="just" fontAlgn="base"/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внедрение в практику кадровой работы федеральных органов государственной власти, органов государственной власти субъектов Российской Федерации, органов местного самоуправления правила, в соответствии с которым длительное, безупречное и эффективное исполнение государственным или муниципальным служащим своих должностных обязанностей должно в обязательном порядке учитываться при назначении его на вышестоящую должность, присвоении ему воинского или специального звания, классного чина, дипломатического ранга или при его поощрении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 развитие институтов общественного и парламентского контроля за соблюдением законодательства Российской Федерации о противодействии коррупции.</a:t>
            </a:r>
            <a:b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588" y="86916"/>
            <a:ext cx="8208912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 fontAlgn="base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7. Основные направления деятельности государственных органов по повышению эффективности противодействия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коррупции </a:t>
            </a:r>
          </a:p>
          <a:p>
            <a:pPr indent="269875" algn="just" fontAlgn="base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направлениями деятельности государственных органов по повышению эффективности противодействия коррупции являются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проведение единой государственной политики в области противодействия коррупции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механизма взаимодействия правоохранительных и иных государственных органов с общественными и парламентскими комиссиями по вопросам противодействия коррупции, а также с гражданами и институтами гражданского общества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принятие законодательных, административных и иных мер, направленных на привлечение государственных и муниципальных служащих, а также граждан к более активному участию в противодействии коррупции, на формирование в обществе негативного отношения к коррупционному поведению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совершенствование системы и структуры государственных органов, создание механизмов общественного контроля за их деятельностью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 введение антикоррупционных стандартов, то есть установление для соответствующей области деятельности единой системы запретов, ограничений и дозволений, обеспечивающих предупреждение коррупции в данной области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 унификация прав государственных и муниципальных служащих, лиц, замещающих государственные должности Российской Федерации, государственные должности субъектов Российской Федерации, должности глав муниципальных образований, муниципальные должности, а также устанавливаемых для указанных служащих и лиц ограничений, запретов и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обязанностей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доступа граждан к информации о деятельности федеральных органов государственной власти, органов государственной власти субъектов Российской Федерации и органов местного самоуправления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8) обеспечение независимости средств массовой информации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9) неукоснительное соблюдение принципов независимости судей и невмешательства в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судебную деятельность;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10) совершенствование организации деятельности правоохранительных и контролирующих органов по противодействию коррупции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501" y="116632"/>
            <a:ext cx="8208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11) совершенствование порядка прохождения государственной и муниципальной службы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ru-RU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обеспечение добросовестности, открытости, добросовестной конкуренции и объективности при осуществлении закупок товаров, работ, услуг для обеспечения государственных или муниципальных </a:t>
            </a:r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нужд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13) устранение необоснованных запретов и ограничений, особенно в области экономической деятельности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14) совершенствование порядка использования государственного и муниципального имущества, государственных и муниципальных ресурсов (в том числе при предоставлении государственной и муниципальной помощи), а также порядка передачи прав на использование такого имущества и его отчуждения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ru-RU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уровня оплаты труда и социальной защищенности государственных и муниципальных служащих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16) укрепление международного сотрудничества и развитие эффективных форм сотрудничества с правоохранительными органами и со специальными службами, с подразделениями финансовой разведки и другими компетентными органами иностранных государств и международными организациями в области противодействия коррупции и розыска, конфискации и репатриации имущества, полученного коррупционным путем и находящегося за рубежом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17)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усиление контроля за решением вопросов, содержащихся в обращениях граждан и юридических лиц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18) передача части функций государственных органов саморегулируемым организациям, а также иным негосударственным организациям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19)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сокращение численности государственных и муниципальных служащих с одновременным привлечением на государственную и муниципальную службу квалифицированных специалистов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20) повышение ответственности федеральных органов государственной власти, органов государственной власти субъектов Российской Федерации, органов местного самоуправления и их должностных лиц за непринятие мер по устранению причин коррупции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21) </a:t>
            </a:r>
            <a:r>
              <a:rPr lang="ru-RU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оптимизация и конкретизация полномочий государственных органов и их работников, которые должны быть отражены в административных и должностных регламентах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 fontAlgn="base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8. Представление сведений о доходах, об имуществе и обязательствах имущественного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характера</a:t>
            </a:r>
          </a:p>
          <a:p>
            <a:pPr indent="269875" algn="just" fontAlgn="base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8_1. Представление сведений о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расходах</a:t>
            </a:r>
          </a:p>
          <a:p>
            <a:pPr indent="269875" algn="just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>
              <a:tabLst>
                <a:tab pos="0" algn="l"/>
              </a:tabLst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10. Конфликт интересов на государственной и муниципальной службе</a:t>
            </a:r>
          </a:p>
          <a:p>
            <a:pPr indent="269875" algn="just" fontAlgn="base">
              <a:buAutoNum type="arabicPeriod"/>
              <a:tabLst>
                <a:tab pos="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конфликтом интересов на государственной или муниципальной службе в настоящем Федеральном законе понимается ситуация, при которой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личная заинтересованность (прямая или косвенная)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государственного или муниципального служащего влияет или может повлиять на надлежащее исполнение им должностных (служебных) обязанностей и при которой возникает или может возникнуть противоречие между личной заинтересованностью государственного или муниципального служащего и правами и законными интересами граждан, организаций, общества или государства, способное привести к причинению вреда правам и законным интересам граждан, организаций, общества или государства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fontAlgn="base">
              <a:buAutoNum type="arabicPeriod"/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 личной заинтересованностью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государственного или муниципального служащего, которая влияет или может повлиять на надлежащее исполнение им должностных (служебных) обязанностей, понимается возможность получения государственным или муниципальным служащим при исполнении должностных (служебных) обязанностей доходов в виде денег, ценностей, иного имущества или услуг имущественного характера, иных имущественных прав для себя или для третьих лиц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69875" algn="just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11. Порядок предотвращения и урегулирования конфликта интересов на государственной и муниципальной службе</a:t>
            </a:r>
          </a:p>
          <a:p>
            <a:r>
              <a:rPr lang="ru-RU" sz="1400" dirty="0"/>
              <a:t/>
            </a:r>
            <a:br>
              <a:rPr lang="ru-RU" sz="1400" dirty="0"/>
            </a:b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2972</Words>
  <Application>Microsoft Office PowerPoint</Application>
  <PresentationFormat>Экран (4:3)</PresentationFormat>
  <Paragraphs>416</Paragraphs>
  <Slides>39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4" baseType="lpstr">
      <vt:lpstr>Arial</vt:lpstr>
      <vt:lpstr>Book Antiqua</vt:lpstr>
      <vt:lpstr>Calibri</vt:lpstr>
      <vt:lpstr>Times New Roman</vt:lpstr>
      <vt:lpstr>Тема Office</vt:lpstr>
      <vt:lpstr> Государственная политика противодействия коррупции. Противодействие коррупции в системе образования.      Горшков А.С. , профессор кафедры управления  и экономики образования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APPO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Экспертная деятельность в сфере образования</dc:title>
  <dc:creator>Горшков А.С.</dc:creator>
  <cp:lastModifiedBy>Лектор</cp:lastModifiedBy>
  <cp:revision>318</cp:revision>
  <dcterms:created xsi:type="dcterms:W3CDTF">2012-10-18T08:04:22Z</dcterms:created>
  <dcterms:modified xsi:type="dcterms:W3CDTF">2016-02-24T07:10:00Z</dcterms:modified>
</cp:coreProperties>
</file>