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0"/>
  </p:notesMasterIdLst>
  <p:sldIdLst>
    <p:sldId id="256" r:id="rId2"/>
    <p:sldId id="270" r:id="rId3"/>
    <p:sldId id="257" r:id="rId4"/>
    <p:sldId id="262" r:id="rId5"/>
    <p:sldId id="263" r:id="rId6"/>
    <p:sldId id="304" r:id="rId7"/>
    <p:sldId id="314" r:id="rId8"/>
    <p:sldId id="305" r:id="rId9"/>
    <p:sldId id="317" r:id="rId10"/>
    <p:sldId id="316" r:id="rId11"/>
    <p:sldId id="306" r:id="rId12"/>
    <p:sldId id="307" r:id="rId13"/>
    <p:sldId id="259" r:id="rId14"/>
    <p:sldId id="264" r:id="rId15"/>
    <p:sldId id="266" r:id="rId16"/>
    <p:sldId id="309" r:id="rId17"/>
    <p:sldId id="310" r:id="rId18"/>
    <p:sldId id="311" r:id="rId19"/>
    <p:sldId id="312" r:id="rId20"/>
    <p:sldId id="308" r:id="rId21"/>
    <p:sldId id="313" r:id="rId22"/>
    <p:sldId id="279" r:id="rId23"/>
    <p:sldId id="278" r:id="rId24"/>
    <p:sldId id="333" r:id="rId25"/>
    <p:sldId id="280" r:id="rId26"/>
    <p:sldId id="276" r:id="rId27"/>
    <p:sldId id="277" r:id="rId28"/>
    <p:sldId id="275" r:id="rId29"/>
    <p:sldId id="318" r:id="rId30"/>
    <p:sldId id="319" r:id="rId31"/>
    <p:sldId id="320" r:id="rId32"/>
    <p:sldId id="332" r:id="rId33"/>
    <p:sldId id="265" r:id="rId34"/>
    <p:sldId id="331" r:id="rId35"/>
    <p:sldId id="283" r:id="rId36"/>
    <p:sldId id="322" r:id="rId37"/>
    <p:sldId id="324" r:id="rId38"/>
    <p:sldId id="323" r:id="rId39"/>
    <p:sldId id="321" r:id="rId40"/>
    <p:sldId id="290" r:id="rId41"/>
    <p:sldId id="291" r:id="rId42"/>
    <p:sldId id="285" r:id="rId43"/>
    <p:sldId id="325" r:id="rId44"/>
    <p:sldId id="326" r:id="rId45"/>
    <p:sldId id="286" r:id="rId46"/>
    <p:sldId id="293" r:id="rId47"/>
    <p:sldId id="295" r:id="rId48"/>
    <p:sldId id="296" r:id="rId49"/>
    <p:sldId id="297" r:id="rId50"/>
    <p:sldId id="298" r:id="rId51"/>
    <p:sldId id="299" r:id="rId52"/>
    <p:sldId id="282" r:id="rId53"/>
    <p:sldId id="268" r:id="rId54"/>
    <p:sldId id="327" r:id="rId55"/>
    <p:sldId id="328" r:id="rId56"/>
    <p:sldId id="329" r:id="rId57"/>
    <p:sldId id="330" r:id="rId58"/>
    <p:sldId id="258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ED"/>
    <a:srgbClr val="86CAD8"/>
    <a:srgbClr val="43AEC3"/>
    <a:srgbClr val="D9EFF3"/>
    <a:srgbClr val="CCECFF"/>
    <a:srgbClr val="E2DDFF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5" autoAdjust="0"/>
    <p:restoredTop sz="90929"/>
  </p:normalViewPr>
  <p:slideViewPr>
    <p:cSldViewPr>
      <p:cViewPr varScale="1">
        <p:scale>
          <a:sx n="87" d="100"/>
          <a:sy n="87" d="100"/>
        </p:scale>
        <p:origin x="7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C4C8D9-6896-4CE9-9699-2F7B68E42062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07884C8-F43C-4967-B1A3-5D3E2F9D9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9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9B75A-CFE8-45BE-8CC1-8C294B2E44B3}" type="slidenum">
              <a:rPr lang="ru-RU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3E33D-74CC-4A0A-B1E9-48F050F43BAE}" type="slidenum">
              <a:rPr lang="ru-RU">
                <a:cs typeface="Arial" charset="0"/>
              </a:rPr>
              <a:pPr/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C20D5-EF40-4E5F-BD1F-FF7FFCDE3937}" type="slidenum">
              <a:rPr lang="ru-RU">
                <a:cs typeface="Arial" charset="0"/>
              </a:rPr>
              <a:pPr/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F982A-6B6C-4695-BFA0-6F375A0850A2}" type="slidenum">
              <a:rPr lang="ru-RU">
                <a:cs typeface="Arial" charset="0"/>
              </a:rPr>
              <a:pPr/>
              <a:t>33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(если ребенок понимает, что букет цветов, подаренный учителю, влияет на качество оценки, то это будет способствовать формированию коррупционного сознания). </a:t>
            </a: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5484C-2E65-4297-B8EF-23FBBCEE5E75}" type="slidenum">
              <a:rPr lang="ru-RU">
                <a:cs typeface="Arial" charset="0"/>
              </a:rPr>
              <a:pPr/>
              <a:t>50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0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(если ребенок понимает, что букет цветов, подаренный учителю, влияет на качество оценки, то это будет способствовать формированию коррупционного сознания). </a:t>
            </a: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0D6B9-12AF-410D-B96B-5AE05DF5FB28}" type="slidenum">
              <a:rPr lang="ru-RU">
                <a:cs typeface="Arial" charset="0"/>
              </a:rPr>
              <a:pPr/>
              <a:t>51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5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793875"/>
            <a:ext cx="6400800" cy="228600"/>
          </a:xfrm>
        </p:spPr>
        <p:txBody>
          <a:bodyPr/>
          <a:lstStyle>
            <a:lvl1pPr marL="0" indent="0">
              <a:buFontTx/>
              <a:buNone/>
              <a:defRPr i="1">
                <a:latin typeface="Impact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8382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613-6305-46B0-86FA-75C60510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36AEF-D8F7-4F02-90E5-03B84AD9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BDE43-08BA-4BBA-B5F0-76B8E43BF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9113" y="28575"/>
            <a:ext cx="2274887" cy="629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3" y="28575"/>
            <a:ext cx="6673850" cy="629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0FA3-CD97-4816-A0DD-5F66F7B66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8BB6-6590-463D-B875-26E12E7F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EB5C-495C-4C26-A618-A75603A8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5B02-35C8-4A77-BA3D-3550FE2B0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D132-2B4F-47FC-833E-9C7BB5B7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A228-2E73-4F6B-B332-C63531B6D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845E-653D-45B4-AED0-32BA990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8288-2B39-4D9F-A865-E2376D6B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4E2F-436F-4FC2-B1CD-D55AF281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482E-0F10-4D3E-8916-35FC85851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1E94-E862-4B30-9A1C-661A532C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CCEB-6C7D-49FF-A878-211EF6C83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99B-F722-4AA2-9B04-A3BCAC62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F37A-517C-4B03-B120-E736D505F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93ED-AB69-4F61-B858-758B5E2E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2EB2-5192-41C8-9DC5-F4CE7727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D0C5-00A7-4447-B9AA-2A17DE8E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677B-0FBF-4211-9A30-57676CCC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8375" y="0"/>
            <a:ext cx="16398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-304800" y="76200"/>
            <a:ext cx="7620000" cy="609600"/>
          </a:xfrm>
          <a:prstGeom prst="parallelogram">
            <a:avLst>
              <a:gd name="adj" fmla="val 2899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96925"/>
            <a:ext cx="347663" cy="5500688"/>
          </a:xfrm>
          <a:prstGeom prst="rect">
            <a:avLst/>
          </a:prstGeom>
          <a:gradFill rotWithShape="0">
            <a:gsLst>
              <a:gs pos="0">
                <a:srgbClr val="C9E7ED">
                  <a:gamma/>
                  <a:shade val="46275"/>
                  <a:invGamma/>
                </a:srgbClr>
              </a:gs>
              <a:gs pos="100000">
                <a:srgbClr val="C9E7E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3" y="285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BCC72-226E-4714-82C9-7CB94918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5C09B1-2FCF-49BC-AC45-8B7FEA9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-15875" y="793750"/>
            <a:ext cx="877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350" y="6294438"/>
            <a:ext cx="730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6" name="Group 25"/>
          <p:cNvGrpSpPr>
            <a:grpSpLocks/>
          </p:cNvGrpSpPr>
          <p:nvPr/>
        </p:nvGrpSpPr>
        <p:grpSpPr bwMode="auto">
          <a:xfrm>
            <a:off x="0" y="838200"/>
            <a:ext cx="304800" cy="5410200"/>
            <a:chOff x="0" y="528"/>
            <a:chExt cx="162" cy="3408"/>
          </a:xfrm>
        </p:grpSpPr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0" y="52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81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110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139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168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196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225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254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283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312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340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0" y="369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rrypcii.net/index/antikorrupcionnaja_politika/0-2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incidents/20151209/1338786426.html#ixzz3zkunAqy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iom.ru/index.php?id=459&amp;uid=11341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incidents/20151209/1338786426.html#ixzz3zkunAqy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org.ru/indeks-vospriiatiia-korruptcii/indeks-vospriiatiia-korruptcii-2015-rossiia-podnialas-na-119-mes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parency.org.ru/indeks-vospriiatiia-korruptcii/blog" TargetMode="External"/><Relationship Id="rId4" Type="http://schemas.openxmlformats.org/officeDocument/2006/relationships/hyperlink" Target="http://transparency.org.ru/issledovanii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org.ru/indeks-vospriiatiia-korruptcii/indeks-vospriiatiia-korruptcii-2015-rossiia-podnialas-na-119-mes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org.ru/indeks-vospriiatiia-korruptcii/indeks-vospriiatiia-korruptcii-2015-rossiia-podnialas-na-119-mes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org.ru/indeks-vospriiatiia-korruptcii/indeks-vospriiatiia-korruptcii-2015-rossiia-podnialas-na-119-mes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org.ru/indeks-vospriiatiia-korruptcii/indeks-vospriiatiia-korruptcii-2015-rossiia-podnialas-na-119-mes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org.ru/indeks-vospriiatiia-korruptcii/indeks-vospriiatiia-korruptcii-2015-rossiia-podnialas-na-119-mes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F:\&#1050;&#1080;&#1088;&#1086;&#1074;%20&#1050;&#1048;&#1055;&#1050;%20&#1080;%20&#1055;&#1056;&#1054;\&#1056;&#1086;&#1089;&#1089;&#1080;&#1103;%20&#1073;&#1077;&#1079;%20&#1082;&#1086;&#1088;&#1088;&#1091;&#1087;&#1094;&#1080;&#1080;.%20&#1048;&#1089;&#1089;&#1083;&#1077;&#1076;&#1086;&#1074;&#1072;&#1090;&#1077;&#1083;&#1100;&#1089;&#1082;&#1080;&#1081;%20&#1087;&#1088;&#1086;&#1077;&#1082;&#1090;%2011%20&#1082;&#1083;&#1072;&#1089;&#1089;\&#1055;&#1088;&#1072;&#1082;&#1090;&#1080;&#1082;&#1091;&#1084;%20&#1074;%20&#1048;&#1085;&#1090;&#1077;&#1088;&#1085;&#1077;&#1090;&#1077;.%20&#1057;&#1072;&#1081;&#1090;&#1099;%20&#1086;%20&#1073;&#1086;&#1088;&#1100;&#1073;&#1077;%20&#1089;%20&#1082;&#1086;&#1088;&#1088;&#1091;&#1087;&#1094;&#1080;&#1077;&#1081;\&#1050;&#1086;&#1088;&#1088;&#1091;&#1087;&#1094;&#1080;&#1103;%20&#8212;%20&#1042;&#1080;&#1082;&#1080;&#1094;&#1080;&#1090;&#1072;&#1090;&#1085;&#1080;&#1082;.mh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10"/>
          <p:cNvSpPr>
            <a:spLocks noChangeArrowheads="1"/>
          </p:cNvSpPr>
          <p:nvPr/>
        </p:nvSpPr>
        <p:spPr bwMode="auto">
          <a:xfrm>
            <a:off x="179512" y="908720"/>
            <a:ext cx="3672408" cy="1872208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«Противодействие</a:t>
            </a:r>
          </a:p>
          <a:p>
            <a:r>
              <a:rPr lang="ru-RU" b="1" dirty="0" smtClean="0"/>
              <a:t>коррупции через</a:t>
            </a:r>
          </a:p>
          <a:p>
            <a:r>
              <a:rPr lang="ru-RU" b="1" smtClean="0"/>
              <a:t>образование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4340" name="AutoShape 11"/>
          <p:cNvSpPr>
            <a:spLocks noChangeArrowheads="1"/>
          </p:cNvSpPr>
          <p:nvPr/>
        </p:nvSpPr>
        <p:spPr bwMode="auto">
          <a:xfrm>
            <a:off x="3048000" y="764704"/>
            <a:ext cx="6508750" cy="5205437"/>
          </a:xfrm>
          <a:prstGeom prst="parallelogram">
            <a:avLst>
              <a:gd name="adj" fmla="val 2772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     Занятие 1.</a:t>
            </a:r>
          </a:p>
          <a:p>
            <a:endParaRPr lang="ru-RU" dirty="0" smtClean="0"/>
          </a:p>
          <a:p>
            <a:r>
              <a:rPr lang="ru-RU" b="1" dirty="0" smtClean="0">
                <a:cs typeface="Times New Roman" panose="02020603050405020304" pitchFamily="18" charset="0"/>
              </a:rPr>
              <a:t>1. Коррупция – как социально-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историческое явление. 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2. Антикоррупционная 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политика </a:t>
            </a:r>
            <a:r>
              <a:rPr lang="ru-RU" b="1" dirty="0">
                <a:cs typeface="Times New Roman" panose="02020603050405020304" pitchFamily="18" charset="0"/>
              </a:rPr>
              <a:t>в современном </a:t>
            </a:r>
            <a:br>
              <a:rPr lang="ru-RU" b="1" dirty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мире </a:t>
            </a:r>
            <a:r>
              <a:rPr lang="ru-RU" b="1" dirty="0"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cs typeface="Times New Roman" panose="02020603050405020304" pitchFamily="18" charset="0"/>
              </a:rPr>
              <a:t>России.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3. Индекс восприятия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 коррупции.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4. Принципы 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антикоррупционного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воспитания.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1599" y="203076"/>
            <a:ext cx="4908377" cy="417612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497192" cy="48405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1826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при Николае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образовано третье отделение Собственной Его Императорского Величества Канцелярии, призванное  осуществлять  повсеместный контроль за деятельностью должностных лиц.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1918 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 е к р е т у о взяточничестве полагалось тюремное заключение на 5 лет с конфискацией имущества.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Уголовному Кодексу за взяточничество расстрел.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1957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борьба приостановлена , так как коррупция считалась редким явлением.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   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61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050"/>
            <a:ext cx="7200800" cy="51292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власти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признавали слово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"коррупция",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позволив ввести его в употребление лишь в конце 1980-х годов. ("взяточничество", "злоупотребление служебным положением", "попустительство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– недостатки в работе партийных, профсоюзных и государственных органов.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Неприкосновенность высших советских и партийных работников.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послевоенный период, рост коррупции на фоне ослабления государственной машины.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7523162" cy="51292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 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 условия,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порождающие коррупцию: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1. Трудности преодоления наследства тоталитарного периода.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2. Экономический упадок и политическая нестабильность.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3. Неразвитость и несовершенство законодательства. 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4. Неэффективность институтов власти.  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5. Слабость гражданского общества, отрыв общества от власти. 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6.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Неукорененность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демократических политических традиций.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6264696" cy="469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Успокаивать себя, что коррупция существовала всегда не стоит.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же половине XX века коррупция превратилась в явление мирового масштаба и перестала быть проблемой отдельных стран, приобретя особую актуальность в условиях глобализации.</a:t>
            </a:r>
          </a:p>
          <a:p>
            <a:endParaRPr lang="ru-RU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AutoShape 11"/>
          <p:cNvSpPr>
            <a:spLocks noChangeArrowheads="1"/>
          </p:cNvSpPr>
          <p:nvPr/>
        </p:nvSpPr>
        <p:spPr bwMode="auto">
          <a:xfrm>
            <a:off x="1979613" y="1031875"/>
            <a:ext cx="6769100" cy="2325688"/>
          </a:xfrm>
          <a:prstGeom prst="parallelogram">
            <a:avLst>
              <a:gd name="adj" fmla="val 29227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dirty="0" smtClean="0"/>
              <a:t>     2.  </a:t>
            </a:r>
            <a:r>
              <a:rPr lang="ru-RU" sz="3200" b="1" dirty="0" smtClean="0">
                <a:latin typeface="Arial" charset="0"/>
                <a:cs typeface="Arial" charset="0"/>
              </a:rPr>
              <a:t>Антикоррупционная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  политика в современном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 мире и России: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образовательный аспект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838200"/>
            <a:ext cx="8063780" cy="54864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«Коррупция является наиболее обсуждаемой проблемой в мире»</a:t>
            </a:r>
          </a:p>
          <a:p>
            <a:pPr algn="r">
              <a:buFontTx/>
              <a:buNone/>
            </a:pPr>
            <a:r>
              <a:rPr lang="ru-RU" sz="2000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Кобус</a:t>
            </a:r>
            <a:r>
              <a:rPr lang="ru-RU" sz="20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де </a:t>
            </a:r>
            <a:r>
              <a:rPr lang="ru-RU" sz="2000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Свардт</a:t>
            </a:r>
            <a:r>
              <a:rPr lang="ru-RU" sz="20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Исполнительный директор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движение по противодействию коррупции</a:t>
            </a:r>
            <a:r>
              <a:rPr lang="en-US" sz="24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Transparency International</a:t>
            </a:r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  <a:p>
            <a:pPr algn="r">
              <a:buFontTx/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Декабрь 2012 года</a:t>
            </a:r>
          </a:p>
          <a:p>
            <a:pPr>
              <a:buFontTx/>
              <a:buNone/>
            </a:pPr>
            <a:endParaRPr lang="ru-RU" sz="2400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задач, поставленных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является формирование 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антикоррупционной политики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общественных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СМИ по формированию активного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коррупции. </a:t>
            </a:r>
            <a:endParaRPr lang="en-US" sz="20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3212976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Антикоррупционная политика в современном мире</a:t>
            </a:r>
            <a:endParaRPr lang="en-US" sz="24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1" y="765175"/>
            <a:ext cx="8079432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отчетность и гласность в вопросах обнаружения коррупции, обсуждение последствий коррупционных действий и наказания за них. Ежегодно министр внутренних дел представляет доклад парламенту об обнаруженных фактах коррупции и принятых мерах по наказанию лиц, замешанных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коррупции.</a:t>
            </a:r>
          </a:p>
          <a:p>
            <a:pPr marL="0" indent="0">
              <a:buNone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системы мониторинга возможных точек возникновения коррупционных действий и строгого контроля за деятельностью лиц, находящихся в этих точках.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Антикоррупционная политика в современном мире</a:t>
            </a:r>
            <a:endParaRPr lang="en-US" sz="24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064251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 marL="0" indent="0">
              <a:buFontTx/>
              <a:buNone/>
              <a:defRPr/>
            </a:pPr>
            <a:endParaRPr lang="ru-RU" sz="2400" dirty="0" smtClean="0"/>
          </a:p>
          <a:p>
            <a:pPr marL="0" indent="0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системы прав и обязанностей должностных лиц с указанием их ответственности за нарушение должностной этики. 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мерой наказания за коррупционное действие является запрещение работать в государственных организациях и потеря всех социальных льгот. Шкала наказаний включает в себя также штрафы и временное отстранение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 исполнения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обязанностей.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Антикоррупционная политика в современном мире</a:t>
            </a:r>
            <a:endParaRPr lang="en-US" sz="24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20826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наиболее значимых организациях, в частности, в министерствах, имеются службы внутренней безопасности, задачей которых является выявление ошибок чиновников, их намеренных или случайных нарушений действующих правил и последствий этих действий. 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Организована система подбора лиц на должности, опасные с точки зрения коррупции.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материалы, связанные с коррупционными действиями, если они не затрагивают систему национальной безопасности, в обязательном порядке обнародуются.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Антикоррупционная политика в современном мире</a:t>
            </a:r>
            <a:endParaRPr lang="en-US" sz="24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784331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Создана специальная система обучения чиновников, разъясняющая вред коррупции.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Создана система государственной безопасности по борьбе с коррупцией, обладающая значительными полномочиями по выявлению случаев коррупции.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Чиновники всех уровней обязаны регистрировать известные им случаи коррупции, эта информация по соответствующим каналам передается в министерства внутренних дел и юстиции.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Большую роль в борьбе с коррупцией играют средства массовой информации, которые </a:t>
            </a:r>
            <a:endParaRPr lang="ru-RU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обнародуют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случаи коррупции и часто </a:t>
            </a:r>
            <a:endParaRPr lang="ru-RU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проводят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расследования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927975" cy="685800"/>
          </a:xfrm>
        </p:spPr>
        <p:txBody>
          <a:bodyPr/>
          <a:lstStyle/>
          <a:p>
            <a:r>
              <a:rPr lang="ru-RU" sz="2600" dirty="0" smtClean="0"/>
              <a:t>  </a:t>
            </a:r>
            <a:endParaRPr lang="en-US" sz="2600" dirty="0" smtClean="0"/>
          </a:p>
        </p:txBody>
      </p:sp>
      <p:pic>
        <p:nvPicPr>
          <p:cNvPr id="21507" name="Picture 2" descr="http://cs319627.userapi.com/v319627400/4ade/d--1sKKki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899" y="1340768"/>
            <a:ext cx="732155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-966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«Проблема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коррупции — это проблема приличий...» 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i="1" dirty="0">
                <a:solidFill>
                  <a:srgbClr val="C00000"/>
                </a:solidFill>
              </a:rPr>
              <a:t>(</a:t>
            </a:r>
            <a:r>
              <a:rPr lang="ru-RU" sz="2000" i="1" dirty="0">
                <a:solidFill>
                  <a:srgbClr val="C00000"/>
                </a:solidFill>
              </a:rPr>
              <a:t>Александр Кабаков</a:t>
            </a:r>
            <a:r>
              <a:rPr lang="ru-RU" i="1" dirty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" y="28575"/>
            <a:ext cx="8201545" cy="685800"/>
          </a:xfrm>
        </p:spPr>
        <p:txBody>
          <a:bodyPr/>
          <a:lstStyle/>
          <a:p>
            <a:r>
              <a:rPr lang="ru-RU" sz="2400" dirty="0" smtClean="0"/>
              <a:t>Антикоррупционная политика в современном мире</a:t>
            </a:r>
            <a:endParaRPr lang="en-US" sz="24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>
          <a:xfrm>
            <a:off x="381001" y="785813"/>
            <a:ext cx="8223447" cy="553878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Сингапур - Бюро по расследованию случаев коррупции: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Arial" charset="0"/>
                <a:cs typeface="Arial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привязку оплаты труда государственных служащих к средней заработной плате лиц, успешно работающих в частном секторе; </a:t>
            </a:r>
          </a:p>
          <a:p>
            <a:pPr marL="0" indent="0">
              <a:buNone/>
            </a:pPr>
            <a:r>
              <a:rPr lang="ru-RU" sz="2000" dirty="0">
                <a:latin typeface="Arial" charset="0"/>
                <a:cs typeface="Arial" charset="0"/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контролируемую ежегодную отчётность государственных должностных лиц об их имуществе, активах и долгах (в частности, прокурор вправе проверять любые банковские, акционерные и расчётные счета лиц, подозреваемых в нарушении Акта о предотвращении коррупции); </a:t>
            </a:r>
          </a:p>
          <a:p>
            <a:pPr marL="0" indent="0">
              <a:buNone/>
            </a:pPr>
            <a:r>
              <a:rPr lang="ru-RU" sz="2000" dirty="0">
                <a:latin typeface="Arial" charset="0"/>
                <a:cs typeface="Arial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большую строгость в делах о коррупции именно в отношении высокопоставленных чиновников для поддержания морального авторитета неподкупных политических лидеров; </a:t>
            </a:r>
          </a:p>
          <a:p>
            <a:pPr marL="0" indent="0">
              <a:buNone/>
            </a:pPr>
            <a:r>
              <a:rPr lang="ru-RU" sz="2000" dirty="0">
                <a:latin typeface="Arial" charset="0"/>
                <a:cs typeface="Arial" charset="0"/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ликвидацию излишних административных барьеров для развития экономики.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Антикоррупционная политика в современном мире</a:t>
            </a:r>
            <a:endParaRPr lang="en-US" sz="24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Япония: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отсутствие единого кодифицированного акта, направленного на борьбу с коррупцией, не препятствует эффективному решению проблемы;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кадровая политика;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японским чиновникам гарантирована достойная оплата труда. 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dirty="0" smtClean="0"/>
              <a:t>Где живет коррупция ???</a:t>
            </a:r>
            <a:endParaRPr lang="en-US" sz="3000" dirty="0" smtClean="0"/>
          </a:p>
        </p:txBody>
      </p:sp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0" y="6357938"/>
            <a:ext cx="6660232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u="sng" dirty="0">
                <a:hlinkClick r:id="rId3"/>
              </a:rPr>
              <a:t>http://ria.ru/incidents/20151209/1338786426.html#ixzz3zkunAqyU</a:t>
            </a:r>
            <a:endParaRPr lang="ru-RU" sz="1800" dirty="0"/>
          </a:p>
        </p:txBody>
      </p:sp>
      <p:pic>
        <p:nvPicPr>
          <p:cNvPr id="5" name="Рисунок 4" descr="Коррупция. Архивное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17672"/>
            <a:ext cx="6264696" cy="2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780693"/>
            <a:ext cx="9361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Более 20 тысяч дел о коррупции завели в России за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месяцев 2015 года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Двадцать пять 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следователей органов внутренних дел,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два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следователя </a:t>
            </a:r>
            <a:r>
              <a:rPr lang="ru-RU" sz="2000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наркоконтроля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</a:t>
            </a:r>
            <a:r>
              <a:rPr lang="ru-RU" sz="20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прокуроров,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адвокатов,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члена избирательных комиссий,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150 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депутатов органов местного самоуправления,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131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глава муниципальных образований органов местного самоуправления,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депутатов органов законодательной власти и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судей были привлечены к ответственности.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dirty="0" smtClean="0"/>
              <a:t>Антикоррупционная политика в России</a:t>
            </a:r>
            <a:endParaRPr lang="en-US" sz="30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/>
              <a:t>Your subtopic goes here</a:t>
            </a:r>
          </a:p>
        </p:txBody>
      </p:sp>
      <p:pic>
        <p:nvPicPr>
          <p:cNvPr id="41988" name="Picture 2" descr="http://wciom.ru/fileadmin/image/info/info_29112012.jpg"/>
          <p:cNvPicPr>
            <a:picLocks noChangeAspect="1" noChangeArrowheads="1"/>
          </p:cNvPicPr>
          <p:nvPr/>
        </p:nvPicPr>
        <p:blipFill>
          <a:blip r:embed="rId3"/>
          <a:srcRect t="60056"/>
          <a:stretch>
            <a:fillRect/>
          </a:stretch>
        </p:blipFill>
        <p:spPr bwMode="auto">
          <a:xfrm>
            <a:off x="653337" y="867747"/>
            <a:ext cx="72501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0" y="6357938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hlinkClick r:id="rId4"/>
              </a:rPr>
              <a:t>http://wciom.ru/index.php?id=459&amp;uid=113417</a:t>
            </a:r>
            <a:endParaRPr lang="ru-RU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:\к\Corruption_files\image00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260648"/>
            <a:ext cx="9144000" cy="6192688"/>
          </a:xfrm>
        </p:spPr>
      </p:pic>
    </p:spTree>
    <p:extLst>
      <p:ext uri="{BB962C8B-B14F-4D97-AF65-F5344CB8AC3E}">
        <p14:creationId xmlns:p14="http://schemas.microsoft.com/office/powerpoint/2010/main" val="19346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dirty="0" smtClean="0"/>
              <a:t>Антикоррупционная политика в России</a:t>
            </a:r>
            <a:endParaRPr lang="en-US" sz="3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730" y="980728"/>
            <a:ext cx="8763000" cy="532859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</a:t>
            </a:r>
            <a:r>
              <a:rPr lang="ru-RU" sz="2000" b="1" dirty="0">
                <a:solidFill>
                  <a:srgbClr val="C00000"/>
                </a:solidFill>
              </a:rPr>
              <a:t> девять месяцев 2015 года </a:t>
            </a:r>
            <a:r>
              <a:rPr lang="ru-RU" sz="2000" b="1" dirty="0" smtClean="0"/>
              <a:t>следственные </a:t>
            </a:r>
            <a:r>
              <a:rPr lang="ru-RU" sz="2000" b="1" dirty="0"/>
              <a:t>органы СК рассмотрели более 30 тысяч сообщений о коррупционных </a:t>
            </a:r>
            <a:r>
              <a:rPr lang="ru-RU" sz="2000" b="1" dirty="0" smtClean="0"/>
              <a:t>преступлениях,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по</a:t>
            </a:r>
            <a:r>
              <a:rPr lang="ru-RU" sz="2000" b="1" dirty="0"/>
              <a:t> результатам </a:t>
            </a:r>
            <a:r>
              <a:rPr lang="ru-RU" sz="2000" b="1" dirty="0" smtClean="0"/>
              <a:t>расследований возбуждено </a:t>
            </a:r>
            <a:r>
              <a:rPr lang="ru-RU" sz="2000" b="1" dirty="0"/>
              <a:t>20 353 уголовных дел. Всего за девять месяцев 2015 года в производстве следователей Следственного комитета находилось 25 255 уголовных дел о преступлениях коррупционной направленности. В общем количестве уголовных дел, направленных в суд, преобладают дела о даче и получении взятки, мошенничестве, присвоении, растрате и злоупотреблении должностными </a:t>
            </a:r>
            <a:r>
              <a:rPr lang="ru-RU" sz="2000" b="1" dirty="0" smtClean="0"/>
              <a:t>полномочиями.</a:t>
            </a:r>
          </a:p>
          <a:p>
            <a:r>
              <a:rPr lang="ru-RU" sz="2000" dirty="0"/>
              <a:t>расследовались и уголовные дела о коррупции в отношении лиц, обладающих так называемым "особым правовым </a:t>
            </a:r>
            <a:r>
              <a:rPr lang="ru-RU" sz="2000" dirty="0" smtClean="0"/>
              <a:t>статусом», чиновников </a:t>
            </a:r>
            <a:r>
              <a:rPr lang="ru-RU" sz="2000" dirty="0"/>
              <a:t>различного ранга по всей стране, в том числе весьма высокопоставленных.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b="1" dirty="0"/>
          </a:p>
          <a:p>
            <a:endParaRPr lang="en-US" dirty="0" smtClean="0"/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369983" y="6309320"/>
            <a:ext cx="6866313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u="sng">
                <a:hlinkClick r:id="rId3"/>
              </a:rPr>
              <a:t>http://ria.ru/incidents/20151209/1338786426.html#ixzz3zkunAqyU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332656"/>
            <a:ext cx="9217024" cy="354732"/>
          </a:xfrm>
        </p:spPr>
        <p:txBody>
          <a:bodyPr/>
          <a:lstStyle/>
          <a:p>
            <a:r>
              <a:rPr lang="ru-RU" sz="3000" dirty="0" smtClean="0"/>
              <a:t>3.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Индекс 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восприятия коррупции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27.01.2016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720"/>
            <a:ext cx="7431360" cy="5256583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  <a:hlinkClick r:id="rId3"/>
              </a:rPr>
              <a:t>2015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  <a:hlinkClick r:id="rId3"/>
              </a:rPr>
              <a:t>: Россия поднялась на 119 место</a:t>
            </a:r>
            <a:endParaRPr lang="ru-RU" sz="2000" dirty="0">
              <a:solidFill>
                <a:schemeClr val="accent6">
                  <a:lumMod val="75000"/>
                </a:schemeClr>
              </a:solidFill>
              <a:uFill>
                <a:solidFill>
                  <a:schemeClr val="accent2">
                    <a:lumMod val="50000"/>
                  </a:schemeClr>
                </a:solidFill>
              </a:uFill>
            </a:endParaRP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(Исследования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- 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Индекс Восприятия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Коррупции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Индекс восприятия коррупции (далее ИВК) — ежегодный составной индекс, измеряющий уровень восприятия коррупции в государственном секторе различных стран. Индекс выходит ежегодно с 1995 года.</a:t>
            </a:r>
          </a:p>
          <a:p>
            <a:pPr marL="0" indent="0" algn="just">
              <a:buNone/>
            </a:pPr>
            <a:r>
              <a:rPr lang="ru-RU" sz="2000" dirty="0"/>
              <a:t>В </a:t>
            </a:r>
            <a:r>
              <a:rPr lang="ru-RU" sz="2000" dirty="0" smtClean="0"/>
              <a:t>2015 </a:t>
            </a:r>
            <a:r>
              <a:rPr lang="ru-RU" sz="2000" dirty="0"/>
              <a:t>году в ИВК представлены 168 стран. Они ранжируются по шкале от 0 до 100 баллов, где ноль получают страны с самым высоким уровнем восприятия коррупции, а 100 — с самым </a:t>
            </a:r>
            <a:r>
              <a:rPr lang="ru-RU" sz="2000" dirty="0" smtClean="0"/>
              <a:t>низким.</a:t>
            </a:r>
          </a:p>
          <a:p>
            <a:pPr marL="0" indent="0" algn="just">
              <a:buNone/>
            </a:pPr>
            <a:r>
              <a:rPr lang="ru-RU" sz="2000" dirty="0"/>
              <a:t>Россия заняла 119 место (29 баллов), оказавшись в одном ряду с Азербайджаном, Гайаной и Сьерра-Леоне. В прошлом году наша страна получила 27 баллов и </a:t>
            </a:r>
            <a:r>
              <a:rPr lang="ru-RU" sz="2000" dirty="0" smtClean="0"/>
              <a:t>занимала </a:t>
            </a:r>
            <a:r>
              <a:rPr lang="ru-RU" sz="2000" dirty="0"/>
              <a:t>136 место.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0125"/>
            <a:ext cx="8763000" cy="5127625"/>
          </a:xfrm>
        </p:spPr>
        <p:txBody>
          <a:bodyPr/>
          <a:lstStyle/>
          <a:p>
            <a:pPr fontAlgn="b"/>
            <a:endParaRPr lang="en-US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77177"/>
              </p:ext>
            </p:extLst>
          </p:nvPr>
        </p:nvGraphicFramePr>
        <p:xfrm>
          <a:off x="539552" y="1133647"/>
          <a:ext cx="8496944" cy="543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0492"/>
                <a:gridCol w="126452"/>
              </a:tblGrid>
              <a:tr h="266523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Первые три места в ИВК-2015 заняли Дания (91 балл), Финляндия (90 баллов) и Швеция (89 баллов), а последние три — Афганистан (11 баллов), Северная Корея и Сомали (8 баллов).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восприятия коррупции-2015 подсчитан на основании данных из 12 различных источников (подготовленных 11 организациями), которые отражают восприятие коррупции в мире в течение последних двух лет.</a:t>
                      </a:r>
                    </a:p>
                    <a:p>
                      <a:endParaRPr lang="ru-RU" dirty="0"/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ctr"/>
                </a:tc>
              </a:tr>
              <a:tr h="2633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«Предсказуемое изменение места России в «Индексе восприятия коррупции» вызвано объективной реальностью сжимания коррупционной «кормовой базы» в силу текущей экономической ситуации, а также введением в правовое поле целого ряда весьма обременительных для публичных должностных лиц ограничений в части декларирования имущества и доходов, а также владения зарубежной собственностью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(Комментарий вице-президента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Transparency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Елены Панфиловой</a:t>
                      </a:r>
                      <a:r>
                        <a:rPr lang="ru-RU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88640"/>
            <a:ext cx="7927975" cy="497160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Индекс 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восприятия коррупции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27.01.2016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8621"/>
            <a:ext cx="7537450" cy="692696"/>
          </a:xfrm>
        </p:spPr>
        <p:txBody>
          <a:bodyPr/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Индекс восприятия коррупции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27.01.2016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763000" cy="5127625"/>
          </a:xfrm>
        </p:spPr>
        <p:txBody>
          <a:bodyPr/>
          <a:lstStyle/>
          <a:p>
            <a:pPr algn="just"/>
            <a:r>
              <a:rPr lang="ru-RU" sz="2000" dirty="0" smtClean="0"/>
              <a:t>Россия </a:t>
            </a:r>
            <a:r>
              <a:rPr lang="ru-RU" sz="2000" dirty="0"/>
              <a:t>несколько лет </a:t>
            </a:r>
            <a:r>
              <a:rPr lang="ru-RU" sz="2000" dirty="0" smtClean="0"/>
              <a:t>находилась </a:t>
            </a:r>
            <a:r>
              <a:rPr lang="ru-RU" sz="2000" dirty="0"/>
              <a:t>чуть ниже, чем </a:t>
            </a:r>
            <a:r>
              <a:rPr lang="ru-RU" sz="2000" dirty="0" smtClean="0"/>
              <a:t>должна была быть, </a:t>
            </a:r>
            <a:r>
              <a:rPr lang="ru-RU" sz="2000" dirty="0"/>
              <a:t>в силу очевидной стагнации действенных мер по реализации антикоррупционной политики. Сейчас Россия приблизилась к группе стран, на которые мы объективно больше похожи. При этом необходимо понимать, что для любой страны (а тем более для нашей) находиться в последней трети рейтинга – в любом случае национальный позор».</a:t>
            </a:r>
          </a:p>
          <a:p>
            <a:endParaRPr lang="en-US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87397"/>
              </p:ext>
            </p:extLst>
          </p:nvPr>
        </p:nvGraphicFramePr>
        <p:xfrm>
          <a:off x="467544" y="3401695"/>
          <a:ext cx="8568952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842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ричины, по которым Россия продолжает оставаться в последней трети «Индекса восприятия коррупции»: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28575" marR="28575" marT="28575" marB="28575" anchor="ctr"/>
                </a:tc>
              </a:tr>
              <a:tr h="1367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Коррупционные дела против высших должностных лиц либо возбуждаются не системно, либо не возбуждаются вообще. Отдельные громкие случаи лишь оттеняют общую весьма удручающую картину.</a:t>
                      </a:r>
                    </a:p>
                    <a:p>
                      <a:endParaRPr lang="ru-RU" dirty="0"/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227"/>
            <a:ext cx="7537450" cy="685800"/>
          </a:xfrm>
        </p:spPr>
        <p:txBody>
          <a:bodyPr/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Индекс восприятия коррупции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27.01.2016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763000" cy="51276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2. Слабость правовых норм, регулирующих ответственность за </a:t>
            </a:r>
            <a:r>
              <a:rPr lang="ru-RU" sz="2000" dirty="0" err="1"/>
              <a:t>недекларирование</a:t>
            </a:r>
            <a:r>
              <a:rPr lang="ru-RU" sz="2000" dirty="0"/>
              <a:t> доходов и имущества, а также конфликта интересов, позволяет нарушителям в подавляющем большинстве случаев отделываться минимальным наказанием, увольнением за утрату доверия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3. Реализация ведомственных планов по противодействию коррупции имеет крайне формальный и непубличный характер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90935"/>
              </p:ext>
            </p:extLst>
          </p:nvPr>
        </p:nvGraphicFramePr>
        <p:xfrm>
          <a:off x="478024" y="3717032"/>
          <a:ext cx="8568952" cy="335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594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Крупные национальные проекты, в том числе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репутационные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инфраструктурные, по-прежнему реализуются непрозрачно. Зачастую исполнители назначаются по неизвестным обществу принципам, а не выбираются в ходе открытого публичного конкурса.</a:t>
                      </a:r>
                    </a:p>
                  </a:txBody>
                  <a:tcPr marL="28575" marR="28575" marT="28575" marB="28575" anchor="ctr"/>
                </a:tc>
              </a:tr>
              <a:tr h="17625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Международное антикоррупционное сотрудничество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стагнирует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Сбежавшие в другие страны от российского правосудия коррупционеры даже не пытаются скрываться; по-прежнему лишь слегка прикрыта офшорами собственность действующих должностных лиц.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70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Коррупция –  как юридическое понятие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052513"/>
            <a:ext cx="8295456" cy="527208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Коррупция :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>
                <a:latin typeface="Arial" charset="0"/>
                <a:cs typeface="Arial" charset="0"/>
              </a:rPr>
              <a:t>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</a:t>
            </a:r>
            <a:r>
              <a:rPr lang="ru-RU" sz="2000" dirty="0" smtClean="0">
                <a:latin typeface="Arial" charset="0"/>
                <a:cs typeface="Arial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Arial" charset="0"/>
              <a:cs typeface="Arial" charset="0"/>
            </a:endParaRPr>
          </a:p>
          <a:p>
            <a:r>
              <a:rPr lang="ru-RU" sz="2000" dirty="0">
                <a:latin typeface="Arial" charset="0"/>
                <a:cs typeface="Arial" charset="0"/>
              </a:rPr>
              <a:t>б) совершение деяний, указанных в подпункте "а" настоящего пункта, от имени или в интересах юридического лица».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1450"/>
            <a:ext cx="7537450" cy="685800"/>
          </a:xfrm>
        </p:spPr>
        <p:txBody>
          <a:bodyPr/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Индекс восприятия коррупции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27.01.2016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871520" cy="51276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Для перехода из разряда «стран-</a:t>
            </a:r>
            <a:r>
              <a:rPr lang="ru-RU" sz="2000" dirty="0" err="1"/>
              <a:t>дауншифтеров</a:t>
            </a:r>
            <a:r>
              <a:rPr lang="ru-RU" sz="2000" dirty="0"/>
              <a:t>» в группу стран, где коррупция не является угрозой национальной безопасности и личной безопасности граждан, в нашей стране </a:t>
            </a:r>
            <a:r>
              <a:rPr lang="ru-RU" sz="2000" b="1" dirty="0">
                <a:solidFill>
                  <a:srgbClr val="C00000"/>
                </a:solidFill>
              </a:rPr>
              <a:t>необходимо принять ряд конкретных мер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1. Ввести персональную ответственность руководителей исполнительных органов власти и регионов Российской Федерации за невыполнение или формальное выполнение мероприятий Национального плана по противодействию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коррупции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70708"/>
              </p:ext>
            </p:extLst>
          </p:nvPr>
        </p:nvGraphicFramePr>
        <p:xfrm>
          <a:off x="467544" y="3717033"/>
          <a:ext cx="9289032" cy="340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032"/>
              </a:tblGrid>
              <a:tr h="1644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Внедрить в правовую систему эффективные механизмы реальной ответственности за незаконное обогащение, то есть за наличие у должностного лица активов и собственности, происхождение которых такое должностное лицо не может разумным образом обосновать.</a:t>
                      </a:r>
                    </a:p>
                  </a:txBody>
                  <a:tcPr marL="28575" marR="28575" marT="28575" marB="28575" anchor="ctr"/>
                </a:tc>
              </a:tr>
              <a:tr h="1762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Обеспечить действенную реализацию контроля за движением средств публичных должностных лиц и членов их семей в расширенной формулировке согласно требованиям FATF.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Обеспечить независимость судов от исполнительной власти и </a:t>
                      </a:r>
                      <a:r>
                        <a:rPr lang="ru-RU" sz="1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неизбирательность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правосудия, а также публичность данных о деятельности правоохранительных органах.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275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95"/>
            <a:ext cx="7537450" cy="685800"/>
          </a:xfrm>
        </p:spPr>
        <p:txBody>
          <a:bodyPr/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Индекс восприятия коррупции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27.01.2016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943528" cy="51276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5. Обеспечить действенный внутренний и общественный контроль за соблюдением требований законодательства по декларированию и предотвращению конфликта интересов с введением жёсткой правовой ответственности за ситуации злоупотребления ситуациями конфликта интересов со стороны публичных должностных лиц;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44618"/>
              </p:ext>
            </p:extLst>
          </p:nvPr>
        </p:nvGraphicFramePr>
        <p:xfrm>
          <a:off x="467544" y="2924946"/>
          <a:ext cx="8568952" cy="337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36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6. Обеспечить российским общественным организациям и гражданским активистам возможность свободно получать и анализировать информацию, связанную с деятельностью по гражданскому антикоррупционному контролю.</a:t>
                      </a:r>
                    </a:p>
                  </a:txBody>
                  <a:tcPr marL="28575" marR="28575" marT="28575" marB="28575" anchor="ctr"/>
                </a:tc>
              </a:tr>
              <a:tr h="200763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Обеспечить реализацию механизмов международного антикоррупционного сотрудничества и перестать рассматривать международную деятельность по противодействию коррупции и преследованию публичных должностных лиц, подозреваемых в совершении коррупционных преступлений, как угрозу суверенитету Российской Федерации.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6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5950" y="-128588"/>
            <a:ext cx="2882354" cy="1037308"/>
          </a:xfrm>
        </p:spPr>
      </p:pic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0"/>
            <a:ext cx="4140200" cy="685800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8132" name="Прямоугольник 7"/>
          <p:cNvSpPr>
            <a:spLocks noChangeArrowheads="1"/>
          </p:cNvSpPr>
          <p:nvPr/>
        </p:nvSpPr>
        <p:spPr bwMode="auto">
          <a:xfrm>
            <a:off x="4716016" y="1124744"/>
            <a:ext cx="54726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уровень  коррупции: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Кемеровская, Тюменская и Ярославская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Белгородская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Пермская, Тульская и Тамбовская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области… 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Кировская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 не входит в число  40 регионов наиболее коррумпированных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809067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AutoShape 11"/>
          <p:cNvSpPr>
            <a:spLocks noChangeArrowheads="1"/>
          </p:cNvSpPr>
          <p:nvPr/>
        </p:nvSpPr>
        <p:spPr bwMode="auto">
          <a:xfrm>
            <a:off x="1979613" y="1031875"/>
            <a:ext cx="6769100" cy="2325688"/>
          </a:xfrm>
          <a:prstGeom prst="parallelogram">
            <a:avLst>
              <a:gd name="adj" fmla="val 29227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3" y="1031875"/>
            <a:ext cx="6694661" cy="2325688"/>
          </a:xfrm>
        </p:spPr>
        <p:txBody>
          <a:bodyPr/>
          <a:lstStyle/>
          <a:p>
            <a:r>
              <a:rPr lang="ru-RU" sz="3200" b="1" dirty="0" smtClean="0"/>
              <a:t>     4.  </a:t>
            </a:r>
            <a:r>
              <a:rPr lang="ru-RU" sz="3200" b="1" dirty="0" smtClean="0">
                <a:latin typeface="Arial" charset="0"/>
                <a:cs typeface="Arial" charset="0"/>
              </a:rPr>
              <a:t>Принципы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антикоррупционного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воспитания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272808" cy="3240360"/>
          </a:xfrm>
          <a:extLst/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 Cond" panose="020B0706030402020204" pitchFamily="34" charset="0"/>
              </a:rPr>
              <a:t>Нужна  новая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 Cond" panose="020B0706030402020204" pitchFamily="34" charset="0"/>
              </a:rPr>
              <a:t>антикоррупционная  политика  в нашей  стране,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 Cond" panose="020B0706030402020204" pitchFamily="34" charset="0"/>
              </a:rPr>
              <a:t>А в каждой школе -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 Cond" panose="020B0706030402020204" pitchFamily="34" charset="0"/>
              </a:rPr>
              <a:t>Систематическое  антикоррупционное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 Cond" panose="020B0706030402020204" pitchFamily="34" charset="0"/>
              </a:rPr>
              <a:t>воспитание   на  уроках   и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 Cond" panose="020B0706030402020204" pitchFamily="34" charset="0"/>
              </a:rPr>
              <a:t> во  внеклассной  работе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6632"/>
            <a:ext cx="855364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sz="44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БЫ РОССИЯ </a:t>
            </a:r>
          </a:p>
          <a:p>
            <a:pPr algn="ctr" defTabSz="912813">
              <a:defRPr/>
            </a:pPr>
            <a:r>
              <a:rPr lang="ru-RU" sz="44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СТАЛА ПРОЦВЕТАТЬ</a:t>
            </a:r>
            <a:endParaRPr lang="ru-RU" sz="44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36868" name="Picture 2" descr="G:\Рисунки коррупция\0_2338b_fdced96d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71291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32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5" y="1588"/>
            <a:ext cx="8170986" cy="685800"/>
          </a:xfrm>
        </p:spPr>
        <p:txBody>
          <a:bodyPr/>
          <a:lstStyle/>
          <a:p>
            <a:r>
              <a:rPr lang="ru-RU" sz="2800" dirty="0" smtClean="0"/>
              <a:t>4. 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национальном плане противодействия коррупции в России на 2014-2015 гг. была поставлена одна из важнейших задач – </a:t>
            </a:r>
            <a:r>
              <a:rPr lang="ru-RU" dirty="0" smtClean="0">
                <a:solidFill>
                  <a:srgbClr val="C00000"/>
                </a:solidFill>
              </a:rPr>
              <a:t>«активизация антикоррупционного просвещения граждан».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Правительство РФ утвердило Программу по антикоррупционному просвещению на 2014-2016 гг., предусматривающую мероприятия по </a:t>
            </a:r>
            <a:r>
              <a:rPr lang="ru-RU" dirty="0" smtClean="0">
                <a:solidFill>
                  <a:srgbClr val="C00000"/>
                </a:solidFill>
              </a:rPr>
              <a:t>повышению правовой грамотности, общего уровня правосознания и правовой культуры граждан, воспитание нетерпимости к коррупционным правонарушениям.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5" y="1588"/>
            <a:ext cx="8170986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367464" cy="512762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«Антикоррупционное образование является целенаправленным процессом обучения и воспитания в интересах личности, общества и государства, основанным на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и профессиональных образовательных программах,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в образовательных учреждениях для решения формирования антикоррупционного мировоззрения, повышения уровня правосознания и правовой культуры…»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ст.9 Закона Санкт-Петербурга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дополнительных мерах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коррупции в Санкт-Петербурге»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49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5" y="1588"/>
            <a:ext cx="8170986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39472" cy="518457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объективной оценки состояния антикоррупционной политики в образовательных учреждениях, деятельности ОО по антикоррупционному образованию и правовому воспитанию обучающихся – основание: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по вопросам законности, правопорядка и безопасности Санкт-Петербурга от 10 декабря 2014 №283-р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по проведению антикоррупционного мониторинга в Санкт-Петербурге».</a:t>
            </a:r>
          </a:p>
          <a:p>
            <a:pPr marL="0" indent="0"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(итоги анкетирования  (справка) « Деятельность ОУ по антикоррупционному образованию и правовому воспитанию обучающихся»)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12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5" y="1588"/>
            <a:ext cx="8170986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7431360" cy="512762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целенаправленной и всесторонней борьбы с коррупцией, системы мер по противодействию  этому негативному явлению, массового осуждения коррупционного поведения ведет к укоренению социального недуга.</a:t>
            </a: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молодым поколением коррупции как явления, абсолютно несовместимого с ценностями современного правового государства, -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задача современного образования.</a:t>
            </a:r>
            <a:endParaRPr lang="en-US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5" y="1588"/>
            <a:ext cx="8170986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z="2800" b="1" i="1" smtClean="0"/>
              <a:t>Цель антикоррупционного воспитания</a:t>
            </a:r>
            <a:r>
              <a:rPr lang="ru-RU" sz="2800" b="1" smtClean="0"/>
              <a:t> </a:t>
            </a:r>
            <a:r>
              <a:rPr lang="ru-RU" sz="2800" smtClean="0"/>
              <a:t>– </a:t>
            </a:r>
            <a:r>
              <a:rPr lang="ru-RU" sz="2800" smtClean="0">
                <a:latin typeface="Arial" charset="0"/>
                <a:cs typeface="Arial" charset="0"/>
              </a:rPr>
              <a:t>воспитывать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ценностные установки </a:t>
            </a:r>
            <a:r>
              <a:rPr lang="ru-RU" sz="2800" smtClean="0">
                <a:latin typeface="Arial" charset="0"/>
                <a:cs typeface="Arial" charset="0"/>
              </a:rPr>
              <a:t>и развивать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способности</a:t>
            </a:r>
            <a:r>
              <a:rPr lang="ru-RU" sz="2800" smtClean="0">
                <a:latin typeface="Arial" charset="0"/>
                <a:cs typeface="Arial" charset="0"/>
              </a:rPr>
              <a:t>, необходимые для формирования у молодых людей гражданской позиции в отношении коррупции.</a:t>
            </a:r>
            <a:r>
              <a:rPr lang="ru-RU" sz="2800" b="1" smtClean="0">
                <a:latin typeface="Arial" charset="0"/>
                <a:cs typeface="Arial" charset="0"/>
              </a:rPr>
              <a:t> </a:t>
            </a:r>
            <a:endParaRPr lang="ru-RU" sz="2800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8608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AutoShape 11"/>
          <p:cNvSpPr>
            <a:spLocks noChangeArrowheads="1"/>
          </p:cNvSpPr>
          <p:nvPr/>
        </p:nvSpPr>
        <p:spPr bwMode="auto">
          <a:xfrm>
            <a:off x="1979613" y="1058863"/>
            <a:ext cx="6985000" cy="2325687"/>
          </a:xfrm>
          <a:prstGeom prst="parallelogram">
            <a:avLst>
              <a:gd name="adj" fmla="val 29228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1" y="1031875"/>
            <a:ext cx="7342733" cy="2325688"/>
          </a:xfrm>
        </p:spPr>
        <p:txBody>
          <a:bodyPr/>
          <a:lstStyle/>
          <a:p>
            <a:r>
              <a:rPr lang="ru-RU" sz="3200" b="1" dirty="0" smtClean="0">
                <a:latin typeface="Arial" charset="0"/>
                <a:cs typeface="Arial" charset="0"/>
              </a:rPr>
              <a:t>1. Коррупция как социально- 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  историческое явление </a:t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i="1" dirty="0"/>
              <a:t>Задачи антикоррупционного воспитания:</a:t>
            </a:r>
            <a:endParaRPr lang="ru-RU" sz="2800" dirty="0"/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Познакомить с явлением коррупции: сутью, причинами, последствиями.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Поощрять нетерпимость к проявлениям коррупции.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Продемонстрировать возможности борьбы с коррупцией.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7791400" cy="5127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системы антикоррупционного воспитания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ОУ: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случаев коррупционного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учреждении;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антикоррупционное просвещение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изложение сущности феномена коррупции как преступного действия на уроках правоведения;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решения жизненных и школьных проблем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по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формированию  антикоррупционного     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мировоззрения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4" y="44624"/>
            <a:ext cx="7927975" cy="6858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Ведущие универсальные учебные действия   </a:t>
            </a:r>
            <a:r>
              <a:rPr lang="ru-RU" sz="2400" dirty="0">
                <a:solidFill>
                  <a:srgbClr val="C00000"/>
                </a:solidFill>
              </a:rPr>
              <a:t>( УУД ) </a:t>
            </a:r>
            <a:endParaRPr lang="en-US" sz="2400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807714"/>
              </p:ext>
            </p:extLst>
          </p:nvPr>
        </p:nvGraphicFramePr>
        <p:xfrm>
          <a:off x="323528" y="836710"/>
          <a:ext cx="9073008" cy="561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/>
                <a:gridCol w="3456384"/>
              </a:tblGrid>
              <a:tr h="3508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Ведущие универсальные учебные действия (УУД)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возможные формы их проверки 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эффективной практики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правового, антикоррупционного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ctr"/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Универсальные учебные действия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Возможные</a:t>
                      </a:r>
                    </a:p>
                    <a:p>
                      <a:pPr algn="ctr"/>
                      <a:r>
                        <a:rPr lang="ru-RU" sz="2000" dirty="0" smtClean="0"/>
                        <a:t> формы проверки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</a:tr>
              <a:tr h="35082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 универсальные учебные действия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7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осуществлять поиск информации с использованием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ресурсов библиотек и Интернета по вопросам законности (наличия признаков коррупции) в тех или иных действиях в современной России и мире, а также мерам, предпринимаемым по ее преодолению.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проектом в области противодействия коррупции, его презентация и защита.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осуществлять выбор, не противоречащий законодательству в коррупционных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ситуациях.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учебной ситуации. Участие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ролевой игре или деловой игре. Решение кейса.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объяснять распространенность явления коррупции, а также процессы, связи и отношения, с которыми сталкивается человек в коррупционных ситуациях.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дискуссии. </a:t>
                      </a: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Эссэ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4" y="44624"/>
            <a:ext cx="7927975" cy="6858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Ведущие универсальные учебные действия   </a:t>
            </a:r>
            <a:r>
              <a:rPr lang="ru-RU" sz="2400" dirty="0">
                <a:solidFill>
                  <a:srgbClr val="C00000"/>
                </a:solidFill>
              </a:rPr>
              <a:t>( УУД ) </a:t>
            </a:r>
            <a:endParaRPr lang="en-US" sz="2400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672878"/>
              </p:ext>
            </p:extLst>
          </p:nvPr>
        </p:nvGraphicFramePr>
        <p:xfrm>
          <a:off x="323528" y="730424"/>
          <a:ext cx="9433048" cy="5674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2728"/>
                <a:gridCol w="2880320"/>
              </a:tblGrid>
              <a:tr h="6210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Универсальные учебные действия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Возможные формы проверки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</a:tr>
              <a:tr h="3574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Коммуникативные, личностные УУД</a:t>
                      </a:r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0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контроль, коррекцию, оценку коррупционных действий, уметь убеждать партнера в необходимости соблюдения законности.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дискуссии,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дебатах.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5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работать в группах – устанавливать рабочие отношения,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 сотрудничать по вопросу избегания и преодоления коррупции.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работа над кейсом, проектом. Участие в ролевой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игре.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973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творческие задачи, представлять результаты своей деятельности в различных видах публичных выступлений, в т. ч. с использованием наглядности (высказывания, монолог, беседа, сообщение, презентация, участие в дискуссии и др.), а также в виде письменных работ.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проектов,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творческих работ.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59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 строить рассуждение, выстраивать ответ в соответствии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заданием, целью (сжато, полно, выборочно)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задачи, ситуации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59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опыт конструктивного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в школьном и социальном общении. Следовать этическим нормам и правилам ведения диалога в соответствии с возрастными возможностями.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дискуссии, дебатах, ролевых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деловых играх.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17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4" y="44624"/>
            <a:ext cx="7927975" cy="6858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Ведущие универсальные учебные действия   </a:t>
            </a:r>
            <a:r>
              <a:rPr lang="ru-RU" sz="2400" dirty="0" smtClean="0">
                <a:solidFill>
                  <a:srgbClr val="C00000"/>
                </a:solidFill>
              </a:rPr>
              <a:t>( УУД ) 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076052"/>
              </p:ext>
            </p:extLst>
          </p:nvPr>
        </p:nvGraphicFramePr>
        <p:xfrm>
          <a:off x="323528" y="960662"/>
          <a:ext cx="8208912" cy="5058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0"/>
                <a:gridCol w="2808312"/>
              </a:tblGrid>
              <a:tr h="5488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Универсальные учебные действия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Возможные формы проверки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68580" marR="68580" marT="0" marB="0">
                    <a:solidFill>
                      <a:srgbClr val="C9E7ED"/>
                    </a:solidFill>
                  </a:tcPr>
                </a:tc>
              </a:tr>
              <a:tr h="3035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Регулятивные УУД</a:t>
                      </a:r>
                    </a:p>
                    <a:p>
                      <a:pPr algn="ctr"/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9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ставить цели, включая постановку новых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целей, преобразование практической задачи в познавательную.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проектом в области противодействия коррупции, его презентация и защита.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1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принимать решения в проблемной ситуации, оценивать риски.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ролевой игре.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49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этапы выполнения проектной работы, распределять обязанности, отслеживать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продвижение в выполнении задания и контролировать качество выполнения работы, определять свою роль в учебной группе и определять вклад в общий результат.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08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19" y="1588"/>
            <a:ext cx="8026970" cy="6858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Технологии  антикоррупционного образования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87402"/>
              </p:ext>
            </p:extLst>
          </p:nvPr>
        </p:nvGraphicFramePr>
        <p:xfrm>
          <a:off x="683568" y="1484784"/>
          <a:ext cx="8079432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1080"/>
                <a:gridCol w="3168352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</a:p>
                    <a:p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решении учебной задачи, кейса или ситуации.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группах.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различных формах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дискуссий и в дебатах, обсуждении фильмов.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проектной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творческой деятельности, их презентация и защита.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ролевых и деловых играх.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эссэ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творческие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55299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r>
              <a:rPr lang="ru-RU" dirty="0" smtClean="0"/>
              <a:t>Начальная школа. «Окружающий мир»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– люди, которых объединяет общая культура и которые связаны друг с другом совместной деятельностью во имя общей цели.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член общества. Взаимоотношения человека с другими людьми. Культура общения. Уважение к чужому мнению. Человек – создатель и носитель культуры. Внутренний мир человека: общее представление о человеческих свойствах и качествах.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самое близкое окружение человека. Семейные традиции. Взаимоотношения в семье и взаимопомощь членов семьи. Оказание посильной помощи взрослым. Забота о детях, престарелых, больных – долг каждого человека. Хозяйство семьи. Родословная. Имена и фамилии членов семьи.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Начальная школа. «Окружающий</a:t>
            </a:r>
            <a:r>
              <a:rPr lang="ru-RU" dirty="0"/>
              <a:t> </a:t>
            </a:r>
            <a:r>
              <a:rPr lang="ru-RU" dirty="0" smtClean="0"/>
              <a:t>мир»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Младший школьник. Правила поведения в школе, на уроке. Обращение к учителю. Классный, школьный коллектив, совместная учеба, игры, отдых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Друзья, взаимоотношения между ними; ценность дружбы, согласия, взаимной помощи. Правила взаимоотношений со взрослыми, сверстниками, культура поведения в школе и других общественных местах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ермины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«коррупция» и «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начальной школе не применяются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8007350" cy="54864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школа.     «Я и мой мир»       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(Н.И.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Элиасберг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системы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 ориентиров на основе изучения ценностей (что всего дороже и ни за какие деньги не купишь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достоинство, здоровье, свобода человека;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забота, доброта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со сверстниками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мир между людьми, основанный на уважении к правам человека;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человека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взаимодействии «я» ученика  с людьми в различных ситуациях;  общественный порядок и его охрана,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строгие требования закона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Родина-Россия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Классные часы в начальной школе</a:t>
            </a:r>
            <a:endParaRPr lang="ru-RU" sz="3200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449558"/>
              </p:ext>
            </p:extLst>
          </p:nvPr>
        </p:nvGraphicFramePr>
        <p:xfrm>
          <a:off x="468312" y="836613"/>
          <a:ext cx="9216257" cy="504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986"/>
                <a:gridCol w="2314425"/>
                <a:gridCol w="2305621"/>
                <a:gridCol w="201622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тема года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классных часов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класс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такое хорошо, и что такое плохо?»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значит любить маму (папу)?»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«Неженки и сорванцы»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 если с тобой поступят так же?»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класс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«Добро – для одного, а для других?»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«Кого мы называем добрым?»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«Подарки и другие способы благодарности»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«Деньги: свои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чужие»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 класс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«Это честно?»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«Можно и нельзя»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у нас в семье празднуются дни рождения?»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«Мои друзья – мое богатство»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 класс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такое справедливость?»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«Упорство и упрямство»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 все разные, но у нас равные права»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прожить без ссор?»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>
                <a:solidFill>
                  <a:srgbClr val="C00000"/>
                </a:solidFill>
              </a:rPr>
              <a:t>Из истории коррупции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XIII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век </a:t>
            </a:r>
            <a:r>
              <a:rPr lang="ru-RU" dirty="0" smtClean="0">
                <a:latin typeface="Arial" charset="0"/>
                <a:cs typeface="Arial" charset="0"/>
              </a:rPr>
              <a:t>–первое упоминание о  м з д о </a:t>
            </a:r>
            <a:r>
              <a:rPr lang="ru-RU" dirty="0" smtClean="0">
                <a:latin typeface="Arial" charset="0"/>
                <a:cs typeface="Arial" charset="0"/>
              </a:rPr>
              <a:t>И м </a:t>
            </a:r>
            <a:r>
              <a:rPr lang="ru-RU" dirty="0" smtClean="0">
                <a:latin typeface="Arial" charset="0"/>
                <a:cs typeface="Arial" charset="0"/>
              </a:rPr>
              <a:t>с т в е 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  <a:cs typeface="Arial" charset="0"/>
              </a:rPr>
              <a:t>(к о р </a:t>
            </a:r>
            <a:r>
              <a:rPr lang="ru-RU" dirty="0" err="1" smtClean="0">
                <a:latin typeface="Arial" charset="0"/>
                <a:cs typeface="Arial" charset="0"/>
              </a:rPr>
              <a:t>р</a:t>
            </a:r>
            <a:r>
              <a:rPr lang="ru-RU" dirty="0" smtClean="0">
                <a:latin typeface="Arial" charset="0"/>
                <a:cs typeface="Arial" charset="0"/>
              </a:rPr>
              <a:t> у п ц и я).</a:t>
            </a:r>
          </a:p>
          <a:p>
            <a:pPr marL="0" indent="0">
              <a:buNone/>
            </a:pPr>
            <a:r>
              <a:rPr lang="ru-RU" dirty="0" err="1" smtClean="0">
                <a:latin typeface="Arial" charset="0"/>
                <a:cs typeface="Arial" charset="0"/>
              </a:rPr>
              <a:t>МздоИмство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упоминается в русских летописях </a:t>
            </a:r>
            <a:r>
              <a:rPr lang="en-US" dirty="0">
                <a:latin typeface="Arial" charset="0"/>
                <a:cs typeface="Arial" charset="0"/>
              </a:rPr>
              <a:t>XIII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в.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  <a:cs typeface="Arial" charset="0"/>
              </a:rPr>
              <a:t> По сохранившимся записям летописцев взятки появились  еще в Древней Руси и сразу же с ними стали решительно бороться.</a:t>
            </a:r>
          </a:p>
          <a:p>
            <a:pPr marL="0" indent="0">
              <a:buNone/>
            </a:pPr>
            <a:r>
              <a:rPr lang="ru-RU" dirty="0" smtClean="0">
                <a:latin typeface="Arial" charset="0"/>
                <a:cs typeface="Arial" charset="0"/>
              </a:rPr>
              <a:t>Так, митрополит Кирилл осуждал мздоимство наряду с пьянством и колдовством, за что и настаивал карать соответствующе, то есть смертной казнью (согласно записям в Русской правде – «Аще жена </a:t>
            </a:r>
            <a:r>
              <a:rPr lang="ru-RU" dirty="0" err="1" smtClean="0">
                <a:latin typeface="Arial" charset="0"/>
                <a:cs typeface="Arial" charset="0"/>
              </a:rPr>
              <a:t>зелейница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  <a:r>
              <a:rPr lang="ru-RU" dirty="0" err="1" smtClean="0">
                <a:latin typeface="Arial" charset="0"/>
                <a:cs typeface="Arial" charset="0"/>
              </a:rPr>
              <a:t>чародееца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  <a:r>
              <a:rPr lang="ru-RU" dirty="0" err="1" smtClean="0">
                <a:latin typeface="Arial" charset="0"/>
                <a:cs typeface="Arial" charset="0"/>
              </a:rPr>
              <a:t>наузница</a:t>
            </a:r>
            <a:r>
              <a:rPr lang="ru-RU" dirty="0" smtClean="0">
                <a:latin typeface="Arial" charset="0"/>
                <a:cs typeface="Arial" charset="0"/>
              </a:rPr>
              <a:t> – ее казнить»).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838200"/>
            <a:ext cx="8136904" cy="54864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 школа. </a:t>
            </a: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с учащимися 5–7-х классов направлена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marL="0" indent="0"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Ситуации: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еньги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хорошие отметки, готовят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к…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Незаслуженное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за оказание определенных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нельзя, но очень хочется, то можно».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детьми в системе самоуправления.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дружбой и порядком.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 в средней школе: </a:t>
            </a:r>
          </a:p>
          <a:p>
            <a:pPr marL="0" indent="0">
              <a:buFontTx/>
              <a:buNone/>
              <a:defRPr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президентской команды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застройка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«Распределение премиального фонда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«Экзамен на знание правил школьной жизни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«Пропускной пункт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«Исключительные обстоятельства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«Распределение путевок»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2863" y="-15493"/>
            <a:ext cx="7772400" cy="729867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89770"/>
            <a:ext cx="7416824" cy="537553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предлагаемых заданий для группы старшего школьного возраста</a:t>
            </a: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для анализа материал о характере и масштабе преступления на фоне школьного или местного сообщества. </a:t>
            </a: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Собрать, подготовить и сравнить со статистическими материалами исследовательские данные с сообщениями в прессе о преступлениях. </a:t>
            </a: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и осуществить проект, предназначенный для учеников более младших классов.</a:t>
            </a: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 и подготовить дни, когда будет осуществляться проект.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и организовать мероприятие для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“Преступление – это проблема и ответственность каждого!”</a:t>
            </a:r>
          </a:p>
          <a:p>
            <a:pPr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dirty="0" smtClean="0"/>
              <a:t>Принципы антикоррупционного воспитания</a:t>
            </a:r>
            <a:endParaRPr lang="en-US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736"/>
            <a:ext cx="7935416" cy="4680520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Исследовать, каким ценностям отдают предпочтение различные возрастные группы.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местную теле- или радиопередачу.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и провести открытую выставку картин.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слайд-шоу “Современная молодежь: заманчивые возможности”.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видеоматериал на тему: “Преступник. Что будет дальше?” или “Преступник. Почему нет?”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в класс представителя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соответствующих структур. Запланировать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обсуждения и предполагаемые вопросы.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материал, отснятый во время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судебного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42" y="855663"/>
            <a:ext cx="8229600" cy="431007"/>
          </a:xfrm>
        </p:spPr>
        <p:txBody>
          <a:bodyPr/>
          <a:lstStyle/>
          <a:p>
            <a:r>
              <a:rPr lang="ru-RU" altLang="ru-RU" dirty="0" smtClean="0"/>
              <a:t>Мы пишем </a:t>
            </a:r>
            <a:r>
              <a:rPr lang="ru-RU" altLang="ru-RU" dirty="0" err="1" smtClean="0"/>
              <a:t>сиквейны</a:t>
            </a:r>
            <a:r>
              <a:rPr lang="ru-RU" altLang="ru-RU" dirty="0" smtClean="0"/>
              <a:t>, рассуждаем…</a:t>
            </a:r>
          </a:p>
        </p:txBody>
      </p:sp>
      <p:sp>
        <p:nvSpPr>
          <p:cNvPr id="63492" name="Объект 4"/>
          <p:cNvSpPr>
            <a:spLocks noGrp="1"/>
          </p:cNvSpPr>
          <p:nvPr>
            <p:ph sz="quarter" idx="1"/>
          </p:nvPr>
        </p:nvSpPr>
        <p:spPr>
          <a:xfrm>
            <a:off x="435166" y="1427163"/>
            <a:ext cx="4640890" cy="4738687"/>
          </a:xfrm>
        </p:spPr>
        <p:txBody>
          <a:bodyPr>
            <a:normAutofit fontScale="92500"/>
          </a:bodyPr>
          <a:lstStyle/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Россия  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любимая, свободная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мучается, страдает, рвется.  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Но вместе мы победим   коррупцию.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Коррупция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Беспощадная, позорная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Развивается, разлагает, уничтожает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Не быть коррупции в России!</a:t>
            </a:r>
          </a:p>
        </p:txBody>
      </p:sp>
      <p:sp>
        <p:nvSpPr>
          <p:cNvPr id="63491" name="Объект 3"/>
          <p:cNvSpPr>
            <a:spLocks noGrp="1"/>
          </p:cNvSpPr>
          <p:nvPr>
            <p:ph sz="quarter" idx="2"/>
          </p:nvPr>
        </p:nvSpPr>
        <p:spPr>
          <a:xfrm>
            <a:off x="4932040" y="2139156"/>
            <a:ext cx="4038600" cy="4738687"/>
          </a:xfrm>
        </p:spPr>
        <p:txBody>
          <a:bodyPr>
            <a:normAutofit fontScale="92500"/>
          </a:bodyPr>
          <a:lstStyle/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Взятка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Маленькая, большая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Брать, давать, наказать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Долой взяточничество и мздоимство!</a:t>
            </a:r>
          </a:p>
          <a:p>
            <a:pPr marL="68263" indent="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4656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G:\Рисунки коррупция\eacd95c1b196e910fc82d1992aa42cb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002">
            <a:off x="7635875" y="1357313"/>
            <a:ext cx="1350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164" y="12318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Принципы антикоррупционного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84142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492" grpId="0" build="p"/>
      <p:bldP spid="634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4176464" cy="4248472"/>
          </a:xfrm>
        </p:spPr>
        <p:txBody>
          <a:bodyPr>
            <a:normAutofit lnSpcReduction="10000"/>
          </a:bodyPr>
          <a:lstStyle/>
          <a:p>
            <a:pPr marL="136525" indent="0" fontAlgn="auto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ЗА коррупцию</a:t>
            </a:r>
            <a:endParaRPr lang="ru-RU" b="1" dirty="0">
              <a:solidFill>
                <a:srgbClr val="C0000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/>
              <a:t>ЭКОНОМИЯ </a:t>
            </a:r>
            <a:r>
              <a:rPr lang="ru-RU" sz="2000" dirty="0" smtClean="0"/>
              <a:t>ВРЕМЕНИ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(не </a:t>
            </a:r>
            <a:r>
              <a:rPr lang="ru-RU" sz="2000" dirty="0"/>
              <a:t>надо стоять в очереди</a:t>
            </a:r>
            <a:r>
              <a:rPr lang="ru-RU" sz="2000" dirty="0" smtClean="0"/>
              <a:t>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/>
              <a:t>УВЕРЕННОСТЬ </a:t>
            </a:r>
            <a:r>
              <a:rPr lang="ru-RU" sz="2000" dirty="0"/>
              <a:t>В ДОСТИЖЕНИИ ЦЕЛИ (поступление в </a:t>
            </a:r>
            <a:r>
              <a:rPr lang="ru-RU" sz="2000" dirty="0" smtClean="0"/>
              <a:t>ВУЗ)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/>
              <a:t>МАТЕРИАЛЬНОЕ </a:t>
            </a:r>
            <a:r>
              <a:rPr lang="ru-RU" sz="2000" dirty="0"/>
              <a:t>БЛАГОПОЛУЧИЕ (получение квартиры</a:t>
            </a:r>
            <a:r>
              <a:rPr lang="ru-RU" sz="2000" dirty="0" smtClean="0"/>
              <a:t>)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0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/>
              <a:t>УСТРОЕННОСТЬ В ЖИЗНИ (зависть со стороны окружающих)</a:t>
            </a:r>
          </a:p>
          <a:p>
            <a:pPr marL="136525" indent="0" fontAlgn="auto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03420" y="1052736"/>
            <a:ext cx="4461067" cy="4608512"/>
          </a:xfrm>
        </p:spPr>
        <p:txBody>
          <a:bodyPr>
            <a:normAutofit lnSpcReduction="10000"/>
          </a:bodyPr>
          <a:lstStyle/>
          <a:p>
            <a:pPr marL="136525" indent="0" fontAlgn="auto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ПРОТИВ коррупции</a:t>
            </a:r>
            <a:endParaRPr lang="ru-RU" sz="2400" b="1" dirty="0">
              <a:solidFill>
                <a:srgbClr val="C0000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/>
              <a:t>СТРАДАЮТ ДРУГИЕ </a:t>
            </a:r>
            <a:endParaRPr lang="ru-RU" sz="2000" dirty="0" smtClean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(</a:t>
            </a:r>
            <a:r>
              <a:rPr lang="ru-RU" sz="2000" dirty="0"/>
              <a:t>не могут попасть к врачу</a:t>
            </a:r>
            <a:r>
              <a:rPr lang="ru-RU" sz="2000" dirty="0" smtClean="0"/>
              <a:t>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/>
              <a:t>СНИЖЕНИЕ САМООЦЕНКИ </a:t>
            </a:r>
            <a:r>
              <a:rPr lang="ru-RU" sz="2000" dirty="0"/>
              <a:t>(не верят в достижение цели</a:t>
            </a:r>
            <a:r>
              <a:rPr lang="ru-RU" sz="2000" dirty="0" smtClean="0"/>
              <a:t>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 smtClean="0"/>
              <a:t>ПОТЕРЯ </a:t>
            </a:r>
            <a:r>
              <a:rPr lang="ru-RU" sz="2000" dirty="0"/>
              <a:t>ВЕРЫ В СПРАВЕДЛИВОСТЬ (перестают стремиться к движению вперед)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000" dirty="0"/>
              <a:t>ОБИДА НА ВЕСЬ МИР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0563" y="333375"/>
            <a:ext cx="0" cy="61912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53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77" y="18277"/>
            <a:ext cx="7086600" cy="647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hlinkClick r:id="rId2" action="ppaction://hlinkfile"/>
              </a:rPr>
              <a:t>Меткое слово народа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052513"/>
            <a:ext cx="5545138" cy="53292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latin typeface="Monotype Corsiva" pitchFamily="66" charset="0"/>
              </a:rPr>
              <a:t>Перед богом ставь свечку, перед </a:t>
            </a:r>
            <a:r>
              <a:rPr lang="ru-RU" sz="3600" dirty="0" err="1" smtClean="0">
                <a:latin typeface="Monotype Corsiva" pitchFamily="66" charset="0"/>
              </a:rPr>
              <a:t>судьею</a:t>
            </a:r>
            <a:r>
              <a:rPr lang="ru-RU" sz="3600" dirty="0" smtClean="0">
                <a:latin typeface="Monotype Corsiva" pitchFamily="66" charset="0"/>
              </a:rPr>
              <a:t> мешок!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latin typeface="Monotype Corsiva" pitchFamily="66" charset="0"/>
              </a:rPr>
              <a:t>Не бойся суда, бойся судьи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latin typeface="Monotype Corsiva" pitchFamily="66" charset="0"/>
              </a:rPr>
              <a:t>Закон - дышло: куда хочешь, туда и воротишь.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latin typeface="Monotype Corsiva" pitchFamily="66" charset="0"/>
              </a:rPr>
              <a:t> Брось псу кусок, так не лает.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latin typeface="Monotype Corsiva" pitchFamily="66" charset="0"/>
              </a:rPr>
              <a:t>Быть было беде, да случились деньги при бедре.</a:t>
            </a:r>
          </a:p>
        </p:txBody>
      </p:sp>
      <p:pic>
        <p:nvPicPr>
          <p:cNvPr id="28676" name="Picture 4" descr="115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2636838"/>
            <a:ext cx="4003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5"/>
          <p:cNvSpPr>
            <a:spLocks noChangeArrowheads="1" noChangeShapeType="1" noTextEdit="1"/>
          </p:cNvSpPr>
          <p:nvPr/>
        </p:nvSpPr>
        <p:spPr bwMode="auto">
          <a:xfrm rot="-626344">
            <a:off x="212725" y="2630488"/>
            <a:ext cx="7853363" cy="172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Борьбу с коррупцией надо начать с себя! </a:t>
            </a:r>
          </a:p>
        </p:txBody>
      </p:sp>
      <p:pic>
        <p:nvPicPr>
          <p:cNvPr id="67587" name="Picture 7" descr="1258B014-34BF-4F34-A2FC-C0BD079DD97D_mw800_mh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216">
            <a:off x="4300538" y="4035425"/>
            <a:ext cx="34718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14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4792663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0825" y="5054868"/>
            <a:ext cx="4465638" cy="1284019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Коррупция и будущее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dirty="0" smtClean="0"/>
              <a:t>России несовместимо!</a:t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0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908720"/>
            <a:ext cx="2592287" cy="928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3" name="AutoShape 4"/>
          <p:cNvSpPr>
            <a:spLocks noChangeArrowheads="1"/>
          </p:cNvSpPr>
          <p:nvPr/>
        </p:nvSpPr>
        <p:spPr bwMode="auto">
          <a:xfrm>
            <a:off x="2627784" y="2151236"/>
            <a:ext cx="6073080" cy="1282080"/>
          </a:xfrm>
          <a:prstGeom prst="parallelogram">
            <a:avLst>
              <a:gd name="adj" fmla="val 2958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808" y="2161683"/>
            <a:ext cx="7772400" cy="10786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1.  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pPr marL="0" indent="0">
              <a:buNone/>
            </a:pPr>
            <a:endParaRPr lang="ru-R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X</a:t>
            </a:r>
            <a:r>
              <a:rPr lang="en-US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</a:t>
            </a:r>
            <a:r>
              <a:rPr lang="ru-R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век</a:t>
            </a:r>
            <a:r>
              <a:rPr lang="ru-R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– </a:t>
            </a:r>
            <a:r>
              <a:rPr lang="ru-RU" sz="2600" dirty="0" smtClean="0">
                <a:latin typeface="Arial" charset="0"/>
                <a:cs typeface="Arial" charset="0"/>
              </a:rPr>
              <a:t>законодательное ограничение коррупции.</a:t>
            </a:r>
            <a:r>
              <a:rPr lang="ru-R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ru-RU" sz="2600" dirty="0" smtClean="0">
                <a:latin typeface="Arial" charset="0"/>
                <a:cs typeface="Arial" charset="0"/>
              </a:rPr>
              <a:t>Первое «антикоррупционное законодательство»  в России, связанное с   ограничением коррупционных действий, принадлежит Ивану III.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X</a:t>
            </a:r>
            <a:r>
              <a:rPr lang="en-US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</a:t>
            </a:r>
            <a:r>
              <a:rPr lang="ru-R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век </a:t>
            </a:r>
            <a:r>
              <a:rPr lang="en-US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- </a:t>
            </a:r>
            <a:r>
              <a:rPr lang="ru-RU" sz="2600" dirty="0" smtClean="0">
                <a:latin typeface="Arial" charset="0"/>
                <a:cs typeface="Arial" charset="0"/>
              </a:rPr>
              <a:t>вводилась смертная казнь за взятки время правления Ивана </a:t>
            </a:r>
            <a:r>
              <a:rPr lang="en-US" sz="2600" dirty="0" smtClean="0">
                <a:latin typeface="Arial" charset="0"/>
                <a:cs typeface="Arial" charset="0"/>
              </a:rPr>
              <a:t>IV</a:t>
            </a:r>
            <a:r>
              <a:rPr lang="ru-RU" sz="2600" dirty="0" smtClean="0">
                <a:latin typeface="Arial" charset="0"/>
                <a:cs typeface="Arial" charset="0"/>
              </a:rPr>
              <a:t>.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ru-RU" sz="2600" dirty="0" smtClean="0">
                <a:latin typeface="Arial" charset="0"/>
                <a:cs typeface="Arial" charset="0"/>
              </a:rPr>
              <a:t>А его внук Иван Грозный издал  УКАЗ, по которому зарвавшихся чиновников надлежало немедленно казнить.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9073256" cy="53292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должностных лиц стала одним из поводов к московскому восстанию 1648 года и царю Алексею Михайловичу пришлось в специальном обращении к восставшим обещать, что он сам будет следить за тем, чтобы вновь назначенные судьи чинили расправу «без посулов».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Изданное после этого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Соборное уложение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1649 г. предусматривало многочисленные наказания за преступления, попадающие под понятие коррупции: подлог при переписке судного дела, утайка пошлин при регистрации дел, притеснение населения.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Соляной бунт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единственный народный бунт антикоррупционной направленности. Царем были отданы на растерзание толпе глава Земского приказа   Плещеев и глава Пушкарского приказа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Траханиотов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214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25184" cy="532926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рассвет коррупции.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юридической терминологии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взятки назывались «посулами» (нарушение закона за какую-либо плату). За них виновные подвергались телесным наказаниям. Например, за лихоимство были выпороты кнутом князь Алексей Кропоткин и дьяк Иван Семенов, взявшие деньги и бочку вина с купцов за обещание не отправлять их в Москву, куда они должны были быть переселены по указу царя  Алексея Михайловича. При Петре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мздоимцев били, клеймили, ссылали. Однако их жажда к наживе была неискоренима. Указ Петра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 воспрещении взяток и посулов и о наказании за оное» (декабрь 1714 г.). За взяточничество он установил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смертную казнь.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dirty="0" smtClean="0"/>
              <a:t>Коррупция – социально-историческое явление</a:t>
            </a:r>
            <a:endParaRPr lang="en-US" sz="2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176" cy="53292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 держании судей и чиновников от лихоимства»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(июль 1762 г.) Назначенное императрицей жалованье не привело к неподкупности и честности чиновников. Проведенные государственные реформы Александром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(1801-1811) лишь способствовали укреплению бюрократии. Создавалась почва для казнокрадства и взяточничества. В 1812 г. последовал Указ о запрещении приносить подарки начальникам губерний и другим губернским служащим.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средством борьбы с продажностью чиновничества признавалось создание правовой базы, повышение денежного содержания госслужащих, установление с должностным нарушением мер наказания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98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_allianc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strategic_alliance</Template>
  <TotalTime>2399</TotalTime>
  <Words>3354</Words>
  <Application>Microsoft Office PowerPoint</Application>
  <PresentationFormat>Экран (4:3)</PresentationFormat>
  <Paragraphs>376</Paragraphs>
  <Slides>58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9" baseType="lpstr">
      <vt:lpstr>Arial Unicode MS</vt:lpstr>
      <vt:lpstr>Arial</vt:lpstr>
      <vt:lpstr>Arial Black</vt:lpstr>
      <vt:lpstr>Calibri</vt:lpstr>
      <vt:lpstr>Franklin Gothic Demi Cond</vt:lpstr>
      <vt:lpstr>Impact</vt:lpstr>
      <vt:lpstr>Monotype Corsiva</vt:lpstr>
      <vt:lpstr>Times New Roman</vt:lpstr>
      <vt:lpstr>Wingdings</vt:lpstr>
      <vt:lpstr>Wingdings 2</vt:lpstr>
      <vt:lpstr>strategic_alliance</vt:lpstr>
      <vt:lpstr>    </vt:lpstr>
      <vt:lpstr>  </vt:lpstr>
      <vt:lpstr>Коррупция –  как юридическое понятие</vt:lpstr>
      <vt:lpstr>1. Коррупция как социально-     историческое явление   </vt:lpstr>
      <vt:lpstr>Из истории коррупции</vt:lpstr>
      <vt:lpstr>1.  Коррупция – социально-историческое явление</vt:lpstr>
      <vt:lpstr>Коррупция – социально-историческое явление</vt:lpstr>
      <vt:lpstr>Коррупция – социально-историческое явление</vt:lpstr>
      <vt:lpstr>Коррупция – социально-историческое явление</vt:lpstr>
      <vt:lpstr>Коррупция – социально-историческое явление</vt:lpstr>
      <vt:lpstr>Коррупция – социально-историческое явление</vt:lpstr>
      <vt:lpstr>Коррупция – социально-историческое явление</vt:lpstr>
      <vt:lpstr>Коррупция – социально-историческое явление</vt:lpstr>
      <vt:lpstr>     2.  Антикоррупционная    политика в современном   мире и России:  образовательный аспект</vt:lpstr>
      <vt:lpstr>2.  Антикоррупционная политика в современном мире</vt:lpstr>
      <vt:lpstr>Антикоррупционная политика в современном мире</vt:lpstr>
      <vt:lpstr>Антикоррупционная политика в современном мире</vt:lpstr>
      <vt:lpstr>Антикоррупционная политика в современном мире</vt:lpstr>
      <vt:lpstr>Антикоррупционная политика в современном мире</vt:lpstr>
      <vt:lpstr>Антикоррупционная политика в современном мире</vt:lpstr>
      <vt:lpstr>Антикоррупционная политика в современном мире</vt:lpstr>
      <vt:lpstr>Где живет коррупция ???</vt:lpstr>
      <vt:lpstr>Антикоррупционная политика в России</vt:lpstr>
      <vt:lpstr>Презентация PowerPoint</vt:lpstr>
      <vt:lpstr>Антикоррупционная политика в России</vt:lpstr>
      <vt:lpstr>3.Индекс восприятия коррупции      27.01.2016 </vt:lpstr>
      <vt:lpstr>Индекс восприятия коррупции      27.01.2016 </vt:lpstr>
      <vt:lpstr>Индекс восприятия коррупции         27.01.2016 </vt:lpstr>
      <vt:lpstr>Индекс восприятия коррупции         27.01.2016 </vt:lpstr>
      <vt:lpstr>Индекс восприятия коррупции         27.01.2016 </vt:lpstr>
      <vt:lpstr>Индекс восприятия коррупции         27.01.2016 </vt:lpstr>
      <vt:lpstr>Презентация PowerPoint</vt:lpstr>
      <vt:lpstr>     4.  Принципы  антикоррупционного  воспитания</vt:lpstr>
      <vt:lpstr>Презентация PowerPoint</vt:lpstr>
      <vt:lpstr>4. 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Ведущие универсальные учебные действия   ( УУД ) </vt:lpstr>
      <vt:lpstr>Ведущие универсальные учебные действия   ( УУД ) </vt:lpstr>
      <vt:lpstr>Ведущие универсальные учебные действия   ( УУД )  </vt:lpstr>
      <vt:lpstr>Технологии  антикоррупционного образования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Классные часы в начальной школе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Принципы антикоррупционного воспитания</vt:lpstr>
      <vt:lpstr>Мы пишем сиквейны, рассуждаем…</vt:lpstr>
      <vt:lpstr>Презентация PowerPoint</vt:lpstr>
      <vt:lpstr>Меткое слово народа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       антикоррупционного       мировоззрения  школьников</dc:title>
  <dc:creator>Beanwashere</dc:creator>
  <cp:lastModifiedBy>Лектор</cp:lastModifiedBy>
  <cp:revision>276</cp:revision>
  <dcterms:created xsi:type="dcterms:W3CDTF">2012-12-11T10:49:23Z</dcterms:created>
  <dcterms:modified xsi:type="dcterms:W3CDTF">2016-02-17T08:59:38Z</dcterms:modified>
</cp:coreProperties>
</file>