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57" r:id="rId4"/>
    <p:sldId id="256" r:id="rId5"/>
    <p:sldId id="258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eo" initials="14" lastIdx="1" clrIdx="0">
    <p:extLst>
      <p:ext uri="{19B8F6BF-5375-455C-9EA6-DF929625EA0E}">
        <p15:presenceInfo xmlns:p15="http://schemas.microsoft.com/office/powerpoint/2012/main" userId="vide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8T15:09:22.77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4067-DFA1-4C91-AA15-E776DEF990EB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3898-7BB0-4CC5-B8D6-AEA165EA1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3898-7BB0-4CC5-B8D6-AEA165EA10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comments" Target="../comments/comment1.xml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Museo Sans Cyrl 900" panose="02000000000000000000" pitchFamily="50" charset="-52"/>
              </a:rPr>
              <a:t>Монтажно-тонировочный период </a:t>
            </a:r>
            <a:br>
              <a:rPr lang="ru-RU" sz="2700" dirty="0">
                <a:latin typeface="Museo Sans Cyrl 900" panose="02000000000000000000" pitchFamily="50" charset="-52"/>
              </a:rPr>
            </a:br>
            <a:r>
              <a:rPr lang="ru-RU" sz="2700" dirty="0">
                <a:latin typeface="Museo Sans Cyrl 900" panose="02000000000000000000" pitchFamily="50" charset="-52"/>
              </a:rPr>
              <a:t>(Пост-</a:t>
            </a:r>
            <a:r>
              <a:rPr lang="ru-RU" sz="2700" dirty="0" err="1">
                <a:latin typeface="Museo Sans Cyrl 900" panose="02000000000000000000" pitchFamily="50" charset="-52"/>
              </a:rPr>
              <a:t>продакшн</a:t>
            </a:r>
            <a:r>
              <a:rPr lang="ru-RU" sz="2700" dirty="0">
                <a:latin typeface="Museo Sans Cyrl 900" panose="02000000000000000000" pitchFamily="50" charset="-52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861" y="3212977"/>
            <a:ext cx="82296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Museo Sans Cyrl 100" panose="02000000000000000000" pitchFamily="50" charset="-52"/>
              </a:rPr>
              <a:t>Когда начинается монтаж</a:t>
            </a:r>
            <a:r>
              <a:rPr lang="ru-RU" sz="4000" dirty="0" smtClean="0">
                <a:solidFill>
                  <a:srgbClr val="FF0000"/>
                </a:solidFill>
                <a:latin typeface="Museo Sans Cyrl 100" panose="02000000000000000000" pitchFamily="50" charset="-52"/>
              </a:rPr>
              <a:t>?</a:t>
            </a: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latin typeface="Museo Sans Cyrl 100" panose="02000000000000000000" pitchFamily="50" charset="-52"/>
            </a:endParaRPr>
          </a:p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  <a:latin typeface="Museo Sans Cyrl 100" panose="02000000000000000000" pitchFamily="50" charset="-52"/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  <a:latin typeface="Museo Sans Cyrl 100" panose="02000000000000000000" pitchFamily="50" charset="-52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Museo Sans Cyrl 100" panose="02000000000000000000" pitchFamily="50" charset="-52"/>
              </a:rPr>
              <a:t>Монтаж начинается на стадии подготовки к фильму.</a:t>
            </a:r>
            <a:endParaRPr lang="ru-RU" sz="2400" dirty="0">
              <a:solidFill>
                <a:srgbClr val="FF0000"/>
              </a:solidFill>
              <a:latin typeface="Museo Sans Cyrl 100" panose="02000000000000000000" pitchFamily="50" charset="-52"/>
            </a:endParaRPr>
          </a:p>
        </p:txBody>
      </p:sp>
      <p:pic>
        <p:nvPicPr>
          <p:cNvPr id="4" name="Picture 2" descr="F:\my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1182762"/>
            <a:ext cx="2964691" cy="1963800"/>
          </a:xfrm>
          <a:prstGeom prst="rect">
            <a:avLst/>
          </a:prstGeom>
          <a:noFill/>
        </p:spPr>
      </p:pic>
      <p:pic>
        <p:nvPicPr>
          <p:cNvPr id="5" name="Picture 3" descr="F:\my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52" y="4115660"/>
            <a:ext cx="2952328" cy="1967587"/>
          </a:xfrm>
          <a:prstGeom prst="rect">
            <a:avLst/>
          </a:prstGeom>
          <a:noFill/>
        </p:spPr>
      </p:pic>
      <p:pic>
        <p:nvPicPr>
          <p:cNvPr id="6" name="Picture 5" descr="F:\my\Screenshot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355" y="4149080"/>
            <a:ext cx="2930399" cy="1947953"/>
          </a:xfrm>
          <a:prstGeom prst="rect">
            <a:avLst/>
          </a:prstGeom>
          <a:noFill/>
        </p:spPr>
      </p:pic>
      <p:pic>
        <p:nvPicPr>
          <p:cNvPr id="7" name="Picture 6" descr="F:\my\Screenshot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52" y="1182762"/>
            <a:ext cx="2952328" cy="196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9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6186"/>
            <a:ext cx="5976664" cy="508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Монтаж – это голос кинематографа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836712"/>
            <a:ext cx="7572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Монтаж - сопоставление кадров в наиболее выгодной </a:t>
            </a:r>
          </a:p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итмически организованной последовательности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949861"/>
            <a:ext cx="51929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Монтаж – это не то, что в кадре, а то, что за его рамками.</a:t>
            </a:r>
          </a:p>
          <a:p>
            <a:r>
              <a:rPr lang="ru-RU" sz="1600" dirty="0" smtClean="0"/>
              <a:t>Мы монтируем не картинки, а смысл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05758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Монтаж - способ мышления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63" y="1918608"/>
            <a:ext cx="1583002" cy="1052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52473"/>
            <a:ext cx="1116542" cy="742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3" y="1903730"/>
            <a:ext cx="2195949" cy="1459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82" y="3316471"/>
            <a:ext cx="1446287" cy="962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4" y="4166201"/>
            <a:ext cx="2195949" cy="14599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66" y="3789040"/>
            <a:ext cx="1296650" cy="864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34" y="2652468"/>
            <a:ext cx="2195950" cy="1461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43900"/>
            <a:ext cx="936939" cy="6229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82" y="4444165"/>
            <a:ext cx="2195949" cy="14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70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useo Sans Cyrl 900" panose="02000000000000000000" pitchFamily="50" charset="-52"/>
              </a:rPr>
              <a:t>Эффект Кулешова</a:t>
            </a:r>
            <a:endParaRPr lang="ru-RU" dirty="0">
              <a:latin typeface="Museo Sans Cyrl 900" panose="02000000000000000000" pitchFamily="50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3752850" cy="445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544607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useo Sans Cyrl 100" panose="02000000000000000000" pitchFamily="50" charset="-52"/>
              </a:rPr>
              <a:t>Если мы соединяем два кадра, мы можем получить 3 смысл, которого нет ни в 1-ом, ни во втором.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Museo Sans Cyrl 100" panose="02000000000000000000" pitchFamily="50" charset="-52"/>
              </a:rPr>
              <a:t>Содержание </a:t>
            </a:r>
            <a:r>
              <a:rPr lang="ru-RU" i="1" dirty="0">
                <a:solidFill>
                  <a:srgbClr val="FF0000"/>
                </a:solidFill>
                <a:latin typeface="Museo Sans Cyrl 100" panose="02000000000000000000" pitchFamily="50" charset="-52"/>
              </a:rPr>
              <a:t>последующего кадра способно полностью изменить смысл кадра предыдущего.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898" y="2204864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1+1 не = 2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088080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Умножение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Преобразование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62506"/>
            <a:ext cx="3168352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Монтаж – игра со временем и пространством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0808" y="518020"/>
            <a:ext cx="3279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Монтаж – пространственно-временная категория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989438" cy="3442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51" y="3645024"/>
            <a:ext cx="4236144" cy="282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r>
              <a:rPr lang="ru-RU" dirty="0" smtClean="0">
                <a:latin typeface="Museo Sans Cyrl 900" pitchFamily="50" charset="-52"/>
              </a:rPr>
              <a:t>Монтаж аттракционов</a:t>
            </a:r>
            <a:endParaRPr lang="ru-RU" dirty="0">
              <a:latin typeface="Museo Sans Cyrl 900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Museo Sans Cyrl 100" pitchFamily="50" charset="-52"/>
              </a:rPr>
              <a:t>«Боксер никогда не наносит два одинаковых удара подряд. Если он нанес удар левой, следующий раз нанесет правой; если ударил в челюсть, следующий удар будет направлен в солнечное сплетение. Вот так надо обращаться со зрителем, с той только разницей, что не надо его нокаутировать. Нужно менять средства воздействия, менять аттракционы, делать как можно более неожиданно, как можно более внезапно переходы от одного средства воздействия к другому.»</a:t>
            </a:r>
          </a:p>
          <a:p>
            <a:pPr algn="ctr">
              <a:buNone/>
            </a:pPr>
            <a:endParaRPr lang="ru-RU" dirty="0">
              <a:latin typeface="Museo Sans Cyrl 100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587727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useo Sans Cyrl 700" pitchFamily="50" charset="-52"/>
              </a:rPr>
              <a:t>Сергей Эйзенштейн</a:t>
            </a:r>
            <a:endParaRPr lang="ru-RU" sz="2000" dirty="0">
              <a:latin typeface="Museo Sans Cyrl 7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39552" y="3501008"/>
            <a:ext cx="8229600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i="1" dirty="0" smtClean="0"/>
              <a:t>«Монтаж – это такое столкновение кадров или эпизодов, такое  столкновение звука и образа, когда от их столкновения, как от удара стали по кремню рождается частица огня, которая должна зажечь мысли и чувства зрителя.» 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smtClean="0"/>
              <a:t>                                                                                     </a:t>
            </a:r>
            <a:r>
              <a:rPr lang="ru-RU" sz="2400" b="1" i="1" dirty="0" smtClean="0"/>
              <a:t>Михаил Ромм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«Если более глубоко вдуматься в то, что понимал Эйзенштейн под «монтажом аттракционов», то он говорил о природе искусства вообще, природе всякого искусства, которое должно поражать и привязывать человека к себе, заставлять его смотреть, слушать и до конца чувствовать то, что хочет выразить автор.»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774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496944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Museo Sans Cyrl 900" pitchFamily="50" charset="-52"/>
              </a:rPr>
              <a:t>Способы монтажа:</a:t>
            </a:r>
          </a:p>
          <a:p>
            <a:pPr>
              <a:buAutoNum type="arabicPeriod"/>
            </a:pPr>
            <a:r>
              <a:rPr lang="ru-RU" dirty="0" smtClean="0">
                <a:latin typeface="Museo Sans Cyrl 100" pitchFamily="50" charset="-52"/>
              </a:rPr>
              <a:t>Монтаж логический, конструктивный, последовательный.</a:t>
            </a:r>
          </a:p>
          <a:p>
            <a:pPr>
              <a:buAutoNum type="arabicPeriod"/>
            </a:pPr>
            <a:r>
              <a:rPr lang="ru-RU" dirty="0" smtClean="0">
                <a:latin typeface="Museo Sans Cyrl 100" pitchFamily="50" charset="-52"/>
              </a:rPr>
              <a:t>Внутрикадровый монтаж – изменение крупности снимаемого объекта внутри одного кадра.</a:t>
            </a:r>
          </a:p>
          <a:p>
            <a:pPr>
              <a:buAutoNum type="arabicPeriod" startAt="3"/>
            </a:pPr>
            <a:r>
              <a:rPr lang="ru-RU" dirty="0" smtClean="0">
                <a:latin typeface="Museo Sans Cyrl 100" pitchFamily="50" charset="-52"/>
              </a:rPr>
              <a:t>Параллельный монтаж (чередование </a:t>
            </a:r>
            <a:r>
              <a:rPr lang="ru-RU" dirty="0">
                <a:latin typeface="Museo Sans Cyrl 100" panose="02000000000000000000" pitchFamily="50" charset="-52"/>
              </a:rPr>
              <a:t>разных ритмических </a:t>
            </a:r>
            <a:r>
              <a:rPr lang="ru-RU" dirty="0" smtClean="0">
                <a:latin typeface="Museo Sans Cyrl 100" panose="02000000000000000000" pitchFamily="50" charset="-52"/>
              </a:rPr>
              <a:t>пространств).</a:t>
            </a:r>
          </a:p>
          <a:p>
            <a:pPr>
              <a:buAutoNum type="arabicPeriod" startAt="3"/>
            </a:pPr>
            <a:r>
              <a:rPr lang="ru-RU" dirty="0" smtClean="0">
                <a:latin typeface="Museo Sans Cyrl 100" panose="02000000000000000000" pitchFamily="50" charset="-52"/>
              </a:rPr>
              <a:t>Ассоциативный монтаж.</a:t>
            </a:r>
          </a:p>
          <a:p>
            <a:pPr>
              <a:buAutoNum type="arabicPeriod" startAt="3"/>
            </a:pPr>
            <a:r>
              <a:rPr lang="ru-RU" dirty="0">
                <a:latin typeface="Museo Sans Cyrl 100" panose="02000000000000000000" pitchFamily="50" charset="-52"/>
              </a:rPr>
              <a:t>Вертикальный </a:t>
            </a:r>
            <a:r>
              <a:rPr lang="ru-RU" dirty="0" smtClean="0">
                <a:latin typeface="Museo Sans Cyrl 100" panose="02000000000000000000" pitchFamily="50" charset="-52"/>
              </a:rPr>
              <a:t>монтаж - переход из одной плоскости в другую.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575" y="1052736"/>
            <a:ext cx="8229600" cy="5328592"/>
          </a:xfrm>
        </p:spPr>
        <p:txBody>
          <a:bodyPr>
            <a:normAutofit/>
          </a:bodyPr>
          <a:lstStyle/>
          <a:p>
            <a:pPr algn="ctr">
              <a:buAutoNum type="arabicPeriod"/>
            </a:pPr>
            <a:r>
              <a:rPr lang="ru-RU" sz="2400" b="1" dirty="0" smtClean="0"/>
              <a:t>По крупности </a:t>
            </a:r>
            <a:r>
              <a:rPr lang="ru-RU" sz="2400" b="1" dirty="0" smtClean="0"/>
              <a:t>плана. </a:t>
            </a:r>
            <a:r>
              <a:rPr lang="ru-RU" sz="2400" dirty="0" smtClean="0"/>
              <a:t>Монтаж кадра отличающегося по крупности от предыдущего. </a:t>
            </a:r>
            <a:endParaRPr lang="ru-RU" sz="2400" dirty="0" smtClean="0"/>
          </a:p>
          <a:p>
            <a:pPr algn="ctr">
              <a:buAutoNum type="arabicPeriod"/>
            </a:pPr>
            <a:r>
              <a:rPr lang="ru-RU" sz="2400" b="1" dirty="0" smtClean="0"/>
              <a:t>По направлению </a:t>
            </a:r>
            <a:r>
              <a:rPr lang="ru-RU" sz="2400" b="1" dirty="0" smtClean="0"/>
              <a:t>движения. </a:t>
            </a:r>
            <a:r>
              <a:rPr lang="ru-RU" sz="2400" dirty="0" smtClean="0"/>
              <a:t>Начало движения на одной крупности, конец на другой. Например, герой начинает садится на общем плане, а заканчивает на среднем. </a:t>
            </a:r>
            <a:endParaRPr lang="ru-RU" sz="2400" dirty="0" smtClean="0"/>
          </a:p>
          <a:p>
            <a:pPr algn="ctr">
              <a:buAutoNum type="arabicPeriod"/>
            </a:pPr>
            <a:r>
              <a:rPr lang="ru-RU" sz="2400" b="1" dirty="0" smtClean="0"/>
              <a:t>По фазе </a:t>
            </a:r>
            <a:r>
              <a:rPr lang="ru-RU" sz="2400" b="1" dirty="0" smtClean="0"/>
              <a:t>движения. </a:t>
            </a:r>
            <a:r>
              <a:rPr lang="ru-RU" sz="2400" dirty="0" smtClean="0"/>
              <a:t>Если персонаж в одном кадре движется справа на лево, то и в следующем кадре он должен соблюдать такое же направление движения.</a:t>
            </a:r>
            <a:endParaRPr lang="ru-RU" sz="2400" dirty="0" smtClean="0"/>
          </a:p>
          <a:p>
            <a:pPr algn="ctr">
              <a:buAutoNum type="arabicPeriod"/>
            </a:pPr>
            <a:r>
              <a:rPr lang="ru-RU" sz="2400" b="1" dirty="0" smtClean="0"/>
              <a:t>По </a:t>
            </a:r>
            <a:r>
              <a:rPr lang="ru-RU" sz="2400" b="1" dirty="0" smtClean="0"/>
              <a:t>композиции. </a:t>
            </a:r>
            <a:r>
              <a:rPr lang="ru-RU" sz="2400" dirty="0" smtClean="0"/>
              <a:t>Не желательно монтировать кадры слишком отличающиеся друг от друга композиционно.</a:t>
            </a:r>
            <a:endParaRPr lang="ru-RU" sz="2400" dirty="0" smtClean="0"/>
          </a:p>
          <a:p>
            <a:pPr algn="ctr">
              <a:buAutoNum type="arabicPeriod"/>
            </a:pPr>
            <a:r>
              <a:rPr lang="ru-RU" sz="2400" b="1" dirty="0" smtClean="0"/>
              <a:t>По </a:t>
            </a:r>
            <a:r>
              <a:rPr lang="ru-RU" sz="2400" b="1" dirty="0" smtClean="0"/>
              <a:t>свету. </a:t>
            </a:r>
            <a:r>
              <a:rPr lang="ru-RU" sz="2400" dirty="0" smtClean="0"/>
              <a:t>Не должно быть резких скачков от кадра с ярким светом к темному, если это не задумано специально.</a:t>
            </a:r>
            <a:endParaRPr lang="ru-RU" sz="2400" dirty="0" smtClean="0"/>
          </a:p>
          <a:p>
            <a:pPr algn="ctr">
              <a:buAutoNum type="arabicPeriod"/>
            </a:pPr>
            <a:r>
              <a:rPr lang="ru-RU" sz="2400" b="1" dirty="0" smtClean="0"/>
              <a:t>По </a:t>
            </a:r>
            <a:r>
              <a:rPr lang="ru-RU" sz="2400" b="1" dirty="0" smtClean="0"/>
              <a:t>цвету. </a:t>
            </a:r>
            <a:r>
              <a:rPr lang="ru-RU" sz="2400" dirty="0" smtClean="0"/>
              <a:t>Соблюдение цветового баланса в разных кадрах.</a:t>
            </a:r>
            <a:endParaRPr lang="ru-RU" sz="24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-17439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useo Sans Cyrl 900" pitchFamily="50" charset="-52"/>
              </a:rPr>
              <a:t>Законы монтажа</a:t>
            </a:r>
            <a:endParaRPr lang="ru-RU" dirty="0">
              <a:latin typeface="Museo Sans Cyrl 9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444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Museo Sans Cyrl 100</vt:lpstr>
      <vt:lpstr>Museo Sans Cyrl 700</vt:lpstr>
      <vt:lpstr>Museo Sans Cyrl 900</vt:lpstr>
      <vt:lpstr>Тема Office</vt:lpstr>
      <vt:lpstr>Монтажно-тонировочный период  (Пост-продакшн) </vt:lpstr>
      <vt:lpstr>Презентация PowerPoint</vt:lpstr>
      <vt:lpstr>Эффект Кулешова</vt:lpstr>
      <vt:lpstr>Презентация PowerPoint</vt:lpstr>
      <vt:lpstr>Монтаж аттракционов</vt:lpstr>
      <vt:lpstr>Презентация PowerPoint</vt:lpstr>
      <vt:lpstr>Презентация PowerPoint</vt:lpstr>
      <vt:lpstr>Законы монтажа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Dkfltktw</dc:creator>
  <cp:lastModifiedBy>video</cp:lastModifiedBy>
  <cp:revision>80</cp:revision>
  <dcterms:created xsi:type="dcterms:W3CDTF">2016-10-09T18:52:32Z</dcterms:created>
  <dcterms:modified xsi:type="dcterms:W3CDTF">2017-09-06T13:22:55Z</dcterms:modified>
</cp:coreProperties>
</file>