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78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7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67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3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49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09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414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43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3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19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41AC-3D93-4D2A-A89C-96BEF5C5CBEE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06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941AC-3D93-4D2A-A89C-96BEF5C5CBEE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B2C1B-CA64-46C1-ACC2-1447CC37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56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altLang="ru-RU" b="1" dirty="0">
                <a:solidFill>
                  <a:srgbClr val="B90000"/>
                </a:solidFill>
                <a:cs typeface="Times New Roman" panose="02020603050405020304" pitchFamily="18" charset="0"/>
              </a:rPr>
              <a:t>Типология учебных </a:t>
            </a:r>
            <a:r>
              <a:rPr lang="ru-RU" altLang="ru-RU" b="1" dirty="0" smtClean="0">
                <a:solidFill>
                  <a:srgbClr val="B90000"/>
                </a:solidFill>
                <a:cs typeface="Times New Roman" panose="02020603050405020304" pitchFamily="18" charset="0"/>
              </a:rPr>
              <a:t>проектов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16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19289" y="1628776"/>
          <a:ext cx="8353425" cy="4983163"/>
        </p:xfrm>
        <a:graphic>
          <a:graphicData uri="http://schemas.openxmlformats.org/drawingml/2006/table">
            <a:tbl>
              <a:tblPr/>
              <a:tblGrid>
                <a:gridCol w="2386012">
                  <a:extLst>
                    <a:ext uri="{9D8B030D-6E8A-4147-A177-3AD203B41FA5}">
                      <a16:colId xmlns:a16="http://schemas.microsoft.com/office/drawing/2014/main" val="366188228"/>
                    </a:ext>
                  </a:extLst>
                </a:gridCol>
                <a:gridCol w="2705100">
                  <a:extLst>
                    <a:ext uri="{9D8B030D-6E8A-4147-A177-3AD203B41FA5}">
                      <a16:colId xmlns:a16="http://schemas.microsoft.com/office/drawing/2014/main" val="3748162907"/>
                    </a:ext>
                  </a:extLst>
                </a:gridCol>
                <a:gridCol w="3262313">
                  <a:extLst>
                    <a:ext uri="{9D8B030D-6E8A-4147-A177-3AD203B41FA5}">
                      <a16:colId xmlns:a16="http://schemas.microsoft.com/office/drawing/2014/main" val="2352355422"/>
                    </a:ext>
                  </a:extLst>
                </a:gridCol>
              </a:tblGrid>
              <a:tr h="5715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Тип проекта</a:t>
                      </a: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Цель проекта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Проектный продукт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689963"/>
                  </a:ext>
                </a:extLst>
              </a:tr>
              <a:tr h="5715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Практико-ориентированный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Решение практических задач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Учебные макеты и модели, инструкции, памятки, рекомендации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887730"/>
                  </a:ext>
                </a:extLst>
              </a:tr>
              <a:tr h="5715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Исследовательский проект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Доказательство или опровержение какой-либо гипотезы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Результат исследования, оформленный установленным способом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36704"/>
                  </a:ext>
                </a:extLst>
              </a:tr>
              <a:tr h="11430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Информационный проект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Сбор информации о каком-либо объекте или явлении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Статистические данные, результаты опросов общественного мнения, обобщение высказываний различных авторов по какому-либо вопросу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290495"/>
                  </a:ext>
                </a:extLst>
              </a:tr>
              <a:tr h="9525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Творческий проект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Привлечение интереса публики к проблеме проекта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Литературные произведения, произведения изобразительного или декоративно-прикладного искусства, видеофильмы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107081"/>
                  </a:ext>
                </a:extLst>
              </a:tr>
              <a:tr h="1173163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Игровой или ролевой проект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Предоставление публике опыта участия в решении проблемы проекта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Мероприятие (игра, состязание, викторина, экскурсия и тому подобное )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865840"/>
                  </a:ext>
                </a:extLst>
              </a:tr>
            </a:tbl>
          </a:graphicData>
        </a:graphic>
      </p:graphicFrame>
      <p:sp>
        <p:nvSpPr>
          <p:cNvPr id="15392" name="Прямоугольник 2"/>
          <p:cNvSpPr>
            <a:spLocks noChangeArrowheads="1"/>
          </p:cNvSpPr>
          <p:nvPr/>
        </p:nvSpPr>
        <p:spPr bwMode="auto">
          <a:xfrm>
            <a:off x="3071814" y="692150"/>
            <a:ext cx="669607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9875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ts val="1463"/>
              </a:lnSpc>
            </a:pPr>
            <a:r>
              <a:rPr lang="ru-RU" altLang="ru-RU" sz="2400" b="1" dirty="0">
                <a:solidFill>
                  <a:srgbClr val="B90000"/>
                </a:solidFill>
                <a:cs typeface="Times New Roman" panose="02020603050405020304" pitchFamily="18" charset="0"/>
              </a:rPr>
              <a:t>Типология учебных проектов</a:t>
            </a:r>
            <a:endParaRPr lang="ru-RU" altLang="ru-RU" sz="2400" b="1" dirty="0">
              <a:solidFill>
                <a:srgbClr val="B9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463"/>
              </a:lnSpc>
            </a:pPr>
            <a:r>
              <a:rPr lang="ru-RU" alt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51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919289" y="1700213"/>
          <a:ext cx="8569325" cy="4421188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val="4143579668"/>
                    </a:ext>
                  </a:extLst>
                </a:gridCol>
                <a:gridCol w="4103687">
                  <a:extLst>
                    <a:ext uri="{9D8B030D-6E8A-4147-A177-3AD203B41FA5}">
                      <a16:colId xmlns:a16="http://schemas.microsoft.com/office/drawing/2014/main" val="742083924"/>
                    </a:ext>
                  </a:extLst>
                </a:gridCol>
                <a:gridCol w="2160588">
                  <a:extLst>
                    <a:ext uri="{9D8B030D-6E8A-4147-A177-3AD203B41FA5}">
                      <a16:colId xmlns:a16="http://schemas.microsoft.com/office/drawing/2014/main" val="2117659213"/>
                    </a:ext>
                  </a:extLst>
                </a:gridCol>
              </a:tblGrid>
              <a:tr h="5715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Тип проекта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Тип деятельности учащегося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  <a:cs typeface="Lucida Sans Unicode" panose="020B0602030504020204" pitchFamily="34" charset="0"/>
                      </a:endParaRPr>
                    </a:p>
                    <a:p>
                      <a:pPr marL="88900" marR="0" lvl="0" indent="0" algn="ctr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Формируемая компетентность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802441"/>
                  </a:ext>
                </a:extLst>
              </a:tr>
              <a:tr h="6858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Практико-ориентированный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Практическая деятельность в определенной учебно-предметной области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Деятельностная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535784"/>
                  </a:ext>
                </a:extLst>
              </a:tr>
              <a:tr h="7620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Исследовательский проект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Деятельность, связанная с экспериментированием, логическими мыслительными операциями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Мыслительная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906633"/>
                  </a:ext>
                </a:extLst>
              </a:tr>
              <a:tr h="960438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Информационный проект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Деятельность, связанная со сбором, проверкой, ранжированием информации из различных источников; общение с людьми как источниками информации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Информационная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24176"/>
                  </a:ext>
                </a:extLst>
              </a:tr>
              <a:tr h="6858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Творческий проект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Творческая деятельность, связанная с получением обратной связи от публики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Коммуникативная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F2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991882"/>
                  </a:ext>
                </a:extLst>
              </a:tr>
              <a:tr h="75565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Игровой или ролевой проект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Деятельность, связанная с групповой коммуникацией</a:t>
                      </a:r>
                      <a:endParaRPr kumimoji="0" lang="ru-RU" alt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88900" marR="0" lvl="0" indent="0" algn="just" defTabSz="914400" rtl="0" eaLnBrk="1" fontAlgn="base" latinLnBrk="0" hangingPunct="1">
                        <a:lnSpc>
                          <a:spcPts val="14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cs typeface="Lucida Sans Unicode" panose="020B0602030504020204" pitchFamily="34" charset="0"/>
                        </a:rPr>
                        <a:t>Коммуникативная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3047"/>
                  </a:ext>
                </a:extLst>
              </a:tr>
            </a:tbl>
          </a:graphicData>
        </a:graphic>
      </p:graphicFrame>
      <p:sp>
        <p:nvSpPr>
          <p:cNvPr id="16416" name="Прямоугольник 2"/>
          <p:cNvSpPr>
            <a:spLocks noChangeArrowheads="1"/>
          </p:cNvSpPr>
          <p:nvPr/>
        </p:nvSpPr>
        <p:spPr bwMode="auto">
          <a:xfrm>
            <a:off x="3071814" y="692150"/>
            <a:ext cx="669607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69875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Lucida Sans Unicode" panose="020B0602030504020204" pitchFamily="34" charset="0"/>
              </a:defRPr>
            </a:lvl9pPr>
          </a:lstStyle>
          <a:p>
            <a:pPr algn="ctr">
              <a:lnSpc>
                <a:spcPts val="1463"/>
              </a:lnSpc>
            </a:pPr>
            <a:r>
              <a:rPr lang="ru-RU" altLang="ru-RU" sz="2400" b="1">
                <a:solidFill>
                  <a:srgbClr val="B90000"/>
                </a:solidFill>
                <a:cs typeface="Times New Roman" panose="02020603050405020304" pitchFamily="18" charset="0"/>
              </a:rPr>
              <a:t>Типология учебных проектов</a:t>
            </a:r>
            <a:endParaRPr lang="ru-RU" altLang="ru-RU" sz="2400" b="1">
              <a:solidFill>
                <a:srgbClr val="B9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463"/>
              </a:lnSpc>
            </a:pPr>
            <a:r>
              <a:rPr lang="ru-RU" altLang="ru-RU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altLang="ru-RU" sz="16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62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Широкоэкранный</PresentationFormat>
  <Paragraphs>47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Lucida Sans Unicode</vt:lpstr>
      <vt:lpstr>Times New Roman</vt:lpstr>
      <vt:lpstr>Verdana</vt:lpstr>
      <vt:lpstr>Тема Office</vt:lpstr>
      <vt:lpstr>Типология учебных проектов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Типология учебных проектов</dc:title>
  <dc:creator>IMC Krasnogvard</dc:creator>
  <cp:lastModifiedBy>IMC Krasnogvard</cp:lastModifiedBy>
  <cp:revision>1</cp:revision>
  <dcterms:created xsi:type="dcterms:W3CDTF">2017-06-15T11:01:38Z</dcterms:created>
  <dcterms:modified xsi:type="dcterms:W3CDTF">2017-06-15T11:02:21Z</dcterms:modified>
</cp:coreProperties>
</file>