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1" r:id="rId4"/>
    <p:sldId id="262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-490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845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0600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86663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9472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218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0805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627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390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6558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4560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1298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FFAD7-0E10-4C5E-B820-989877E9CC39}" type="datetimeFigureOut">
              <a:rPr lang="ru-RU" smtClean="0"/>
              <a:pPr/>
              <a:t>23.03.2021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75086-C1CC-4206-9A68-D8DEA3CD88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784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12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microsoft.com/office/2007/relationships/hdphoto" Target="../media/hdphoto1.wdp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9.jpe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039" y="201504"/>
            <a:ext cx="10664936" cy="64873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16060" y="1365027"/>
            <a:ext cx="3608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Goodwine" panose="02000500000000000000" pitchFamily="50" charset="0"/>
              </a:rPr>
              <a:t>Мозговой штурм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Goodwine" panose="02000500000000000000" pitchFamily="50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73" t="34788" r="47444" b="10930"/>
          <a:stretch/>
        </p:blipFill>
        <p:spPr>
          <a:xfrm rot="1462627">
            <a:off x="10558022" y="-100426"/>
            <a:ext cx="1539825" cy="1755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550246">
            <a:off x="10781922" y="353915"/>
            <a:ext cx="1231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Pink Floyd CYR" pitchFamily="2" charset="0"/>
              </a:rPr>
              <a:t>Мобильный телефон на уроке</a:t>
            </a:r>
            <a:endParaRPr lang="ru-RU" sz="1600" dirty="0">
              <a:latin typeface="Pink Floyd CYR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5589" y="519985"/>
            <a:ext cx="1551518" cy="757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Интерактивные презентации с опросом?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5985" y="699937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Тренажеры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2493" y="4227435"/>
            <a:ext cx="1364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Дублирование презентации в телефоне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36691" y="2511772"/>
            <a:ext cx="130268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Игры, викторины… Что еще?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72500" y="4335157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Какие программы?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684" y="6025764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Минусы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16325" y="5966922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Плюсы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pic>
        <p:nvPicPr>
          <p:cNvPr id="1026" name="Picture 2" descr="ÐÐ°ÑÑÐ¸Ð½ÐºÐ¸ Ð¿Ð¾ Ð·Ð°Ð¿ÑÐ¾ÑÑ Ð¿Ð»Ð¸ÐºÐµÑÑ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992514">
            <a:off x="10107737" y="3385044"/>
            <a:ext cx="718949" cy="718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Ð°ÑÑÐ¸Ð½ÐºÐ¸ Ð¿Ð¾ Ð·Ð°Ð¿ÑÐ¾ÑÑ slido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24" t="32075" r="224" b="23963"/>
          <a:stretch/>
        </p:blipFill>
        <p:spPr bwMode="auto">
          <a:xfrm>
            <a:off x="1868836" y="384323"/>
            <a:ext cx="511319" cy="224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menticom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520" r="21221" b="11278"/>
          <a:stretch/>
        </p:blipFill>
        <p:spPr bwMode="auto">
          <a:xfrm rot="1131956">
            <a:off x="367469" y="210510"/>
            <a:ext cx="1016950" cy="797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ÐÐ°ÑÑÐ¸Ð½ÐºÐ¸ Ð¿Ð¾ Ð·Ð°Ð¿ÑÐ¾ÑÑ Ð±Ð°ÑÐ°Ð±ÑÐº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2928" b="8510"/>
          <a:stretch/>
        </p:blipFill>
        <p:spPr bwMode="auto">
          <a:xfrm rot="20707985">
            <a:off x="7696498" y="2817317"/>
            <a:ext cx="1304349" cy="784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 rot="18892532">
            <a:off x="556" y="1429208"/>
            <a:ext cx="214516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http://do.esprezo.ru/create-interactive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86740" y="2573327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Вовлечь класс?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42696" y="5708591"/>
            <a:ext cx="1408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Можно ли сразу выполнить задание???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75183" y="5787313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Онлайн материалы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pic>
        <p:nvPicPr>
          <p:cNvPr id="2050" name="Picture 2" descr="ÐÐ°ÑÑÐ¸Ð½ÐºÐ¸ Ð¿Ð¾ Ð·Ð°Ð¿ÑÐ¾ÑÑ ÑÐµÐ»ÐµÑÐ¾Ð½ ÑÐ¸ÑÑÐ½Ð¾Ðº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073" y="4085126"/>
            <a:ext cx="1521375" cy="1568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4687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039" y="201504"/>
            <a:ext cx="10664936" cy="64873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73" t="34788" r="47444" b="10930"/>
          <a:stretch/>
        </p:blipFill>
        <p:spPr>
          <a:xfrm rot="1462627">
            <a:off x="10558022" y="-100426"/>
            <a:ext cx="1539825" cy="1755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550246">
            <a:off x="10714292" y="612683"/>
            <a:ext cx="1332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latin typeface="Pink Floyd CYR" pitchFamily="2" charset="0"/>
              </a:rPr>
              <a:t>Геймификация</a:t>
            </a:r>
            <a:endParaRPr lang="ru-RU" sz="1400" dirty="0">
              <a:latin typeface="Pink Floyd CYR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5589" y="519985"/>
            <a:ext cx="1364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СЮЖЕТ-РОЛИ-СЦЕНАРИЙ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5532" y="690342"/>
            <a:ext cx="16214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Образовательные </a:t>
            </a:r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квесты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0931" y="4288990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Результаты?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36691" y="2511772"/>
            <a:ext cx="1302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Механизмы?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72500" y="4335157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Какие программы?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684" y="5770146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Можно ли «заиграться»?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04239" y="5895034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Готовые приложения?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9057" y="1577130"/>
            <a:ext cx="12753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i="1" dirty="0" err="1"/>
              <a:t>Геймификация</a:t>
            </a:r>
            <a:r>
              <a:rPr lang="ru-RU" sz="1200" i="1" dirty="0"/>
              <a:t> — это когда игровые правила используют для достижения реальных целей. </a:t>
            </a:r>
            <a:r>
              <a:rPr lang="ru-RU" sz="1200" i="1" dirty="0" smtClean="0"/>
              <a:t>За </a:t>
            </a:r>
            <a:r>
              <a:rPr lang="ru-RU" sz="1200" i="1" dirty="0"/>
              <a:t>счет игры вы делаете скучные задания интересными, избегаемое — желанным, а сложное — простым.</a:t>
            </a:r>
            <a:endParaRPr lang="ru-RU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1186740" y="2573327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Вовлечь класс?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626" y="5787313"/>
            <a:ext cx="1408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Может внеклассная работа??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75183" y="5787313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Онлайн материалы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pic>
        <p:nvPicPr>
          <p:cNvPr id="1038" name="Picture 14" descr="ÐÐ°ÑÑÐ¸Ð½ÐºÐ¸ Ð¿Ð¾ Ð·Ð°Ð¿ÑÐ¾ÑÑ Ð»Ð¸Ð½Ð³Ð²Ð¾Ð»ÐµÐ¾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501812">
            <a:off x="9620148" y="1543310"/>
            <a:ext cx="1013634" cy="701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5240946" y="1203522"/>
            <a:ext cx="2359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/>
              <a:t>https://sites.google.com/a/dist67.ru/alexandernevsky/</a:t>
            </a:r>
          </a:p>
        </p:txBody>
      </p:sp>
      <p:pic>
        <p:nvPicPr>
          <p:cNvPr id="1040" name="Picture 16" descr="ÐÐ°ÑÑÐ¸Ð½ÐºÐ¸ Ð¿Ð¾ Ð·Ð°Ð¿ÑÐ¾ÑÑ Ð·Ð°Ð¼ÐµÑÐºÐ°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8" t="34871" r="68452" b="35660"/>
          <a:stretch/>
        </p:blipFill>
        <p:spPr bwMode="auto">
          <a:xfrm>
            <a:off x="5950386" y="250355"/>
            <a:ext cx="940242" cy="90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1984013">
            <a:off x="5821925" y="577612"/>
            <a:ext cx="12339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C00000"/>
                </a:solidFill>
                <a:latin typeface="Pink Floyd CYR" pitchFamily="2" charset="0"/>
              </a:rPr>
              <a:t>Посмотреть!!!</a:t>
            </a:r>
            <a:endParaRPr lang="ru-RU" sz="1100" dirty="0">
              <a:solidFill>
                <a:srgbClr val="C00000"/>
              </a:solidFill>
              <a:latin typeface="Pink Floyd CYR" pitchFamily="2" charset="0"/>
            </a:endParaRPr>
          </a:p>
        </p:txBody>
      </p:sp>
      <p:pic>
        <p:nvPicPr>
          <p:cNvPr id="1042" name="Picture 18" descr="ÐÐ°ÑÑÐ¸Ð½ÐºÐ¸ Ð¿Ð¾ Ð·Ð°Ð¿ÑÐ¾ÑÑ ÐÐÐÐÐÐ¤ÐÐÐÐ¦ÐÐ¯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846" y="169244"/>
            <a:ext cx="1551240" cy="112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498" t="-393" r="18440" b="15501"/>
          <a:stretch/>
        </p:blipFill>
        <p:spPr bwMode="auto">
          <a:xfrm rot="1340322">
            <a:off x="9540643" y="3104841"/>
            <a:ext cx="953311" cy="931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578264" y="1450380"/>
            <a:ext cx="3608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Goodwine" panose="02000500000000000000" pitchFamily="50" charset="0"/>
              </a:rPr>
              <a:t>Мозговой штурм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Goodwine" panose="02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4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039" y="201504"/>
            <a:ext cx="10664936" cy="64873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9780" y="1577130"/>
            <a:ext cx="3608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50000"/>
                  </a:schemeClr>
                </a:solidFill>
                <a:latin typeface="Lady Marmalade" pitchFamily="2" charset="0"/>
              </a:rPr>
              <a:t>Мозговой штурм</a:t>
            </a:r>
            <a:endParaRPr lang="ru-RU" sz="4000" dirty="0">
              <a:solidFill>
                <a:schemeClr val="bg1">
                  <a:lumMod val="50000"/>
                </a:schemeClr>
              </a:solidFill>
              <a:latin typeface="Lady Marmalade" pitchFamily="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73" t="34788" r="47444" b="10930"/>
          <a:stretch/>
        </p:blipFill>
        <p:spPr>
          <a:xfrm rot="1462627">
            <a:off x="10558022" y="-100426"/>
            <a:ext cx="1539825" cy="1755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550246">
            <a:off x="10714292" y="504962"/>
            <a:ext cx="1332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Pink Floyd CYR" pitchFamily="2" charset="0"/>
              </a:rPr>
              <a:t>Совместная работа</a:t>
            </a:r>
            <a:endParaRPr lang="ru-RU" sz="1400" dirty="0">
              <a:latin typeface="Pink Floyd CYR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5588" y="735429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Гугл-класс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15532" y="690342"/>
            <a:ext cx="14909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Интеллект-карты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0931" y="4288990"/>
            <a:ext cx="1364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Совместная работа в </a:t>
            </a:r>
            <a:r>
              <a:rPr lang="en-US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google suit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36691" y="2511772"/>
            <a:ext cx="13026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Механизмы?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72500" y="4335157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Какие программы?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93428" y="5890510"/>
            <a:ext cx="1892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C00000"/>
                </a:solidFill>
                <a:latin typeface="Pink Floyd CYR" pitchFamily="2" charset="0"/>
              </a:rPr>
              <a:t>Групповая работа= совместной работе?</a:t>
            </a:r>
            <a:endParaRPr lang="ru-RU" sz="1400" dirty="0">
              <a:solidFill>
                <a:srgbClr val="C00000"/>
              </a:solidFill>
              <a:latin typeface="Pink Floyd CY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04239" y="5895034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Готовые приложения?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6740" y="2573327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Доски, планировщики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626" y="5787313"/>
            <a:ext cx="1408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Новые модели работы в группах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275183" y="5787313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Совместная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 </a:t>
            </a:r>
            <a:r>
              <a:rPr lang="ru-RU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С кем 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??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pic>
        <p:nvPicPr>
          <p:cNvPr id="1040" name="Picture 16" descr="ÐÐ°ÑÑÐ¸Ð½ÐºÐ¸ Ð¿Ð¾ Ð·Ð°Ð¿ÑÐ¾ÑÑ Ð·Ð°Ð¼ÐµÑÐºÐ°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8" t="34871" r="68452" b="35660"/>
          <a:stretch/>
        </p:blipFill>
        <p:spPr bwMode="auto">
          <a:xfrm>
            <a:off x="5950386" y="250355"/>
            <a:ext cx="940242" cy="90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1984013">
            <a:off x="5821925" y="577612"/>
            <a:ext cx="12339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C00000"/>
                </a:solidFill>
                <a:latin typeface="Pink Floyd CYR" pitchFamily="2" charset="0"/>
              </a:rPr>
              <a:t>Посмотреть!!!</a:t>
            </a:r>
            <a:endParaRPr lang="ru-RU" sz="1100" dirty="0">
              <a:solidFill>
                <a:srgbClr val="C00000"/>
              </a:solidFill>
              <a:latin typeface="Pink Floyd CYR" pitchFamily="2" charset="0"/>
            </a:endParaRPr>
          </a:p>
        </p:txBody>
      </p:sp>
      <p:pic>
        <p:nvPicPr>
          <p:cNvPr id="9218" name="Picture 2" descr="ÐÐ°ÑÑÐ¸Ð½ÐºÐ¸ Ð¿Ð¾ Ð·Ð°Ð¿ÑÐ¾ÑÑ Ð³ÑÐ³Ð» ÐºÐ»Ð°ÑÑ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15067">
            <a:off x="621807" y="113848"/>
            <a:ext cx="932464" cy="130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ÐÐ°ÑÑÐ¸Ð½ÐºÐ¸ Ð¿Ð¾ Ð·Ð°Ð¿ÑÐ¾ÑÑ Trello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700" b="37261"/>
          <a:stretch/>
        </p:blipFill>
        <p:spPr bwMode="auto">
          <a:xfrm>
            <a:off x="1803015" y="3503923"/>
            <a:ext cx="1495831" cy="449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ÐÐ°ÑÑÐ¸Ð½ÐºÐ¸ Ð¿Ð¾ Ð·Ð°Ð¿ÑÐ¾ÑÑ Ð¿Ð¾Ð¿Ð»ÐµÑ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0444" b="27203"/>
          <a:stretch/>
        </p:blipFill>
        <p:spPr bwMode="auto">
          <a:xfrm>
            <a:off x="335163" y="3236298"/>
            <a:ext cx="1174243" cy="49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Рисунок 13"/>
          <p:cNvPicPr>
            <a:picLocks noChangeAspect="1"/>
          </p:cNvPicPr>
          <p:nvPr/>
        </p:nvPicPr>
        <p:blipFill rotWithShape="1">
          <a:blip r:embed="rId8" cstate="print"/>
          <a:srcRect l="24546" t="12625" r="26818" b="12761"/>
          <a:stretch/>
        </p:blipFill>
        <p:spPr>
          <a:xfrm>
            <a:off x="460375" y="4310435"/>
            <a:ext cx="1032505" cy="890978"/>
          </a:xfrm>
          <a:prstGeom prst="rect">
            <a:avLst/>
          </a:prstGeom>
        </p:spPr>
      </p:pic>
      <p:sp>
        <p:nvSpPr>
          <p:cNvPr id="19" name="AutoShape 14" descr="ÐÐ°ÑÑÐ¸Ð½ÐºÐ¸ Ð¿Ð¾ Ð·Ð°Ð¿ÑÐ¾ÑÑ g suite"/>
          <p:cNvSpPr>
            <a:spLocks noChangeAspect="1" noChangeArrowheads="1"/>
          </p:cNvSpPr>
          <p:nvPr/>
        </p:nvSpPr>
        <p:spPr bwMode="auto">
          <a:xfrm>
            <a:off x="5469512" y="168150"/>
            <a:ext cx="71141" cy="7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32" name="Picture 1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595172" y="3211456"/>
            <a:ext cx="1338332" cy="84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242" name="Picture 26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:a14="http://schemas.microsoft.com/office/drawing/2010/main" xmlns="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109" t="9851" r="26735" b="13724"/>
          <a:stretch/>
        </p:blipFill>
        <p:spPr bwMode="auto">
          <a:xfrm>
            <a:off x="9530951" y="5151208"/>
            <a:ext cx="739304" cy="739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AutoShape 28" descr="ÐÐ°ÑÑÐ¸Ð½ÐºÐ¸ Ð¿Ð¾ Ð·Ð°Ð¿ÑÐ¾ÑÑ ÑÐ¾Ð²Ð¼ÐµÑÑÐ½Ð°Ñ ÑÐ°Ð±Ð¾ÑÑ Ð¸ÐºÐ¾Ð½ÐºÐ¸ Ð¿Ð½Ð³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48" name="Picture 32" descr="ÐÐ¾ÑÐ¾Ð¶ÐµÐµ Ð¸Ð·Ð¾Ð±ÑÐ°Ð¶ÐµÐ½Ð¸Ðµ"/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BEBA8EAE-BF5A-486C-A8C5-ECC9F3942E4B}">
                <a14:imgProps xmlns:a14="http://schemas.microsoft.com/office/drawing/2010/main" xmlns="">
                  <a14:imgLayer r:embed="rId13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2364" t="11000" r="11694" b="16090"/>
          <a:stretch/>
        </p:blipFill>
        <p:spPr bwMode="auto">
          <a:xfrm>
            <a:off x="223736" y="1673157"/>
            <a:ext cx="1011677" cy="972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284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8039" y="201504"/>
            <a:ext cx="10664936" cy="648734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39780" y="1577130"/>
            <a:ext cx="36088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>
                    <a:lumMod val="50000"/>
                  </a:schemeClr>
                </a:solidFill>
                <a:latin typeface="Lady Marmalade" pitchFamily="2" charset="0"/>
              </a:rPr>
              <a:t>Мозговой штурм</a:t>
            </a:r>
            <a:endParaRPr lang="ru-RU" sz="4000" dirty="0">
              <a:solidFill>
                <a:schemeClr val="bg1">
                  <a:lumMod val="50000"/>
                </a:schemeClr>
              </a:solidFill>
              <a:latin typeface="Lady Marmalade" pitchFamily="2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73" t="34788" r="47444" b="10930"/>
          <a:stretch/>
        </p:blipFill>
        <p:spPr>
          <a:xfrm rot="1462627">
            <a:off x="10558022" y="-100426"/>
            <a:ext cx="1539825" cy="1755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550246">
            <a:off x="10656728" y="284902"/>
            <a:ext cx="138998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Pink Floyd CYR" pitchFamily="2" charset="0"/>
              </a:rPr>
              <a:t>Перевернутое обучение или обучение вне стен</a:t>
            </a:r>
            <a:endParaRPr lang="ru-RU" sz="1400" dirty="0">
              <a:latin typeface="Pink Floyd CYR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75588" y="405733"/>
            <a:ext cx="13641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Домашние задания?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Таблицы продвижения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0931" y="4288990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Результаты?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063422" y="2523127"/>
            <a:ext cx="1822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Механизмы?</a:t>
            </a:r>
          </a:p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Программы?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72500" y="4466377"/>
            <a:ext cx="1364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Проекты?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57684" y="5770146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Можно ли «заиграться»?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04239" y="5895034"/>
            <a:ext cx="1364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Готовые приложения?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86740" y="2573327"/>
            <a:ext cx="1364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Видеолекции</a:t>
            </a:r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, тексты, тесты?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4626" y="5787313"/>
            <a:ext cx="14082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Может внеклассная работа??</a:t>
            </a:r>
            <a:endParaRPr lang="ru-RU" sz="12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168477" y="5780623"/>
            <a:ext cx="171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Что переворачиваем?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pic>
        <p:nvPicPr>
          <p:cNvPr id="1040" name="Picture 16" descr="ÐÐ°ÑÑÐ¸Ð½ÐºÐ¸ Ð¿Ð¾ Ð·Ð°Ð¿ÑÐ¾ÑÑ Ð·Ð°Ð¼ÐµÑÐºÐ°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08" t="34871" r="68452" b="35660"/>
          <a:stretch/>
        </p:blipFill>
        <p:spPr bwMode="auto">
          <a:xfrm>
            <a:off x="5950386" y="250355"/>
            <a:ext cx="940242" cy="904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 rot="1984013">
            <a:off x="5821925" y="577612"/>
            <a:ext cx="12339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C00000"/>
                </a:solidFill>
                <a:latin typeface="Pink Floyd CYR" pitchFamily="2" charset="0"/>
              </a:rPr>
              <a:t>Посмотреть!!!</a:t>
            </a:r>
            <a:endParaRPr lang="ru-RU" sz="1100" dirty="0">
              <a:solidFill>
                <a:srgbClr val="C00000"/>
              </a:solidFill>
              <a:latin typeface="Pink Floyd CYR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9035" y="1767808"/>
            <a:ext cx="149702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666666"/>
                </a:solidFill>
                <a:latin typeface="Open Sans"/>
              </a:rPr>
              <a:t>перевёрнутое обучение </a:t>
            </a:r>
            <a:r>
              <a:rPr lang="ru-RU" sz="1200" b="1" dirty="0" smtClean="0">
                <a:solidFill>
                  <a:srgbClr val="666666"/>
                </a:solidFill>
                <a:latin typeface="Open Sans"/>
              </a:rPr>
              <a:t>-</a:t>
            </a:r>
            <a:r>
              <a:rPr lang="ru-RU" sz="1200" dirty="0" smtClean="0">
                <a:solidFill>
                  <a:srgbClr val="666666"/>
                </a:solidFill>
                <a:latin typeface="Open Sans"/>
              </a:rPr>
              <a:t>форма </a:t>
            </a:r>
            <a:r>
              <a:rPr lang="ru-RU" sz="1200" dirty="0">
                <a:solidFill>
                  <a:srgbClr val="666666"/>
                </a:solidFill>
                <a:latin typeface="Open Sans"/>
              </a:rPr>
              <a:t>смешанного </a:t>
            </a:r>
            <a:r>
              <a:rPr lang="ru-RU" sz="1200" dirty="0" smtClean="0">
                <a:solidFill>
                  <a:srgbClr val="666666"/>
                </a:solidFill>
                <a:latin typeface="Open Sans"/>
              </a:rPr>
              <a:t>обучения: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666666"/>
                </a:solidFill>
                <a:latin typeface="Open Sans"/>
              </a:rPr>
              <a:t>вместо </a:t>
            </a:r>
            <a:r>
              <a:rPr lang="ru-RU" sz="1200" dirty="0">
                <a:solidFill>
                  <a:srgbClr val="666666"/>
                </a:solidFill>
                <a:latin typeface="Open Sans"/>
              </a:rPr>
              <a:t>домашнего задания учащиеся смотрят короткие видео-лекции в сети </a:t>
            </a:r>
            <a:r>
              <a:rPr lang="ru-RU" sz="1200" dirty="0" smtClean="0">
                <a:solidFill>
                  <a:srgbClr val="666666"/>
                </a:solidFill>
                <a:latin typeface="Open Sans"/>
              </a:rPr>
              <a:t>или самостоятельно </a:t>
            </a:r>
            <a:r>
              <a:rPr lang="ru-RU" sz="1200" dirty="0">
                <a:solidFill>
                  <a:srgbClr val="666666"/>
                </a:solidFill>
                <a:latin typeface="Open Sans"/>
              </a:rPr>
              <a:t>проходят теоретический </a:t>
            </a:r>
            <a:r>
              <a:rPr lang="ru-RU" sz="1200" dirty="0" smtClean="0">
                <a:solidFill>
                  <a:srgbClr val="666666"/>
                </a:solidFill>
                <a:latin typeface="Open Sans"/>
              </a:rPr>
              <a:t>материал,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ru-RU" sz="1200" dirty="0" smtClean="0">
                <a:solidFill>
                  <a:srgbClr val="666666"/>
                </a:solidFill>
                <a:latin typeface="Open Sans"/>
              </a:rPr>
              <a:t>всё </a:t>
            </a:r>
            <a:r>
              <a:rPr lang="ru-RU" sz="1200" dirty="0">
                <a:solidFill>
                  <a:srgbClr val="666666"/>
                </a:solidFill>
                <a:latin typeface="Open Sans"/>
              </a:rPr>
              <a:t>аудиторное </a:t>
            </a:r>
            <a:r>
              <a:rPr lang="ru-RU" sz="1200" dirty="0" smtClean="0">
                <a:solidFill>
                  <a:srgbClr val="666666"/>
                </a:solidFill>
                <a:latin typeface="Open Sans"/>
              </a:rPr>
              <a:t>время используется </a:t>
            </a:r>
            <a:r>
              <a:rPr lang="ru-RU" sz="1200" dirty="0">
                <a:solidFill>
                  <a:srgbClr val="666666"/>
                </a:solidFill>
                <a:latin typeface="Open Sans"/>
              </a:rPr>
              <a:t>для совместного выполнения практических заданий</a:t>
            </a:r>
            <a:r>
              <a:rPr lang="ru-RU" dirty="0">
                <a:solidFill>
                  <a:srgbClr val="666666"/>
                </a:solidFill>
                <a:latin typeface="Open Sans"/>
              </a:rPr>
              <a:t>.</a:t>
            </a:r>
            <a:endParaRPr lang="ru-RU" b="0" i="0" dirty="0">
              <a:solidFill>
                <a:srgbClr val="666666"/>
              </a:solidFill>
              <a:effectLst/>
              <a:latin typeface="Open San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76786" y="607303"/>
            <a:ext cx="136419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Pink Floyd CYR" pitchFamily="2" charset="0"/>
              </a:rPr>
              <a:t>Работа с сильными или со всеми?</a:t>
            </a:r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  <a:latin typeface="Pink Floyd CYR" pitchFamily="2" charset="0"/>
            </a:endParaRPr>
          </a:p>
        </p:txBody>
      </p:sp>
      <p:pic>
        <p:nvPicPr>
          <p:cNvPr id="1026" name="Picture 2" descr="ÐÐµÐ½Ð¸Ð¹ Ð¼ÐµÑÑÐ°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581" y="295511"/>
            <a:ext cx="1999046" cy="932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4703943" y="1362151"/>
            <a:ext cx="338239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https://padlet.com/marina_kurvits/wcfuwzqhtv4b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89966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206</Words>
  <Application>Microsoft Office PowerPoint</Application>
  <PresentationFormat>Произвольный</PresentationFormat>
  <Paragraphs>61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comp</dc:creator>
  <cp:lastModifiedBy>user</cp:lastModifiedBy>
  <cp:revision>24</cp:revision>
  <dcterms:created xsi:type="dcterms:W3CDTF">2018-10-21T10:46:36Z</dcterms:created>
  <dcterms:modified xsi:type="dcterms:W3CDTF">2021-03-23T08:48:51Z</dcterms:modified>
</cp:coreProperties>
</file>