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9"/>
  </p:notesMasterIdLst>
  <p:handoutMasterIdLst>
    <p:handoutMasterId r:id="rId10"/>
  </p:handoutMasterIdLst>
  <p:sldIdLst>
    <p:sldId id="312" r:id="rId4"/>
    <p:sldId id="314" r:id="rId5"/>
    <p:sldId id="315" r:id="rId6"/>
    <p:sldId id="316" r:id="rId7"/>
    <p:sldId id="329" r:id="rId8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9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26F21"/>
    <a:srgbClr val="00B09B"/>
    <a:srgbClr val="01BFF1"/>
    <a:srgbClr val="00A1DD"/>
    <a:srgbClr val="00C1F4"/>
    <a:srgbClr val="FCAE17"/>
    <a:srgbClr val="0073F2"/>
    <a:srgbClr val="0072DF"/>
    <a:srgbClr val="003E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17" autoAdjust="0"/>
    <p:restoredTop sz="96395" autoAdjust="0"/>
  </p:normalViewPr>
  <p:slideViewPr>
    <p:cSldViewPr showGuides="1">
      <p:cViewPr varScale="1">
        <p:scale>
          <a:sx n="148" d="100"/>
          <a:sy n="148" d="100"/>
        </p:scale>
        <p:origin x="114" y="132"/>
      </p:cViewPr>
      <p:guideLst>
        <p:guide orient="horz" pos="1779"/>
        <p:guide pos="2857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574" y="-84"/>
      </p:cViewPr>
      <p:guideLst>
        <p:guide orient="horz" pos="311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DC348-601C-454D-AB3E-910BAD28013B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A673-6244-413F-8CDA-B4E2567210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7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A9B3-28E9-401B-9D00-F78008353508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02394-0B0A-4EDE-B9F5-8E02A1CBA1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1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31CA50-4D02-42EE-B4EA-4F8858796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0C49-EE9D-46BF-B6A2-B049B687DA5D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5" y="1275614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10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10" y="1275614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82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305E-DE6A-4729-BCFA-EDC1CB7A887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5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10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10" y="1275614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39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47E8-08E5-4BBA-B2B9-9568E2697E8E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5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10" y="1275606"/>
            <a:ext cx="3513857" cy="3456384"/>
          </a:xfrm>
        </p:spPr>
        <p:txBody>
          <a:bodyPr anchor="ctr"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5305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6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0982-2764-40A5-A15C-3F4B86BA9319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932040" y="1131590"/>
            <a:ext cx="388843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67645" y="0"/>
            <a:ext cx="3220419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1275606"/>
            <a:ext cx="3892523" cy="3456384"/>
          </a:xfrm>
        </p:spPr>
        <p:txBody>
          <a:bodyPr anchor="t"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129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 rot="18900000">
            <a:off x="2171244" y="3657969"/>
            <a:ext cx="4298221" cy="462694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6" name="Прямоугольник 15"/>
          <p:cNvSpPr/>
          <p:nvPr userDrawn="1"/>
        </p:nvSpPr>
        <p:spPr>
          <a:xfrm rot="18900000">
            <a:off x="5789901" y="3740667"/>
            <a:ext cx="1439399" cy="1439398"/>
          </a:xfrm>
          <a:prstGeom prst="rect">
            <a:avLst/>
          </a:prstGeom>
          <a:solidFill>
            <a:srgbClr val="00C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3" name="Прямоугольник 2"/>
          <p:cNvSpPr/>
          <p:nvPr userDrawn="1"/>
        </p:nvSpPr>
        <p:spPr>
          <a:xfrm rot="18900000">
            <a:off x="6922342" y="61547"/>
            <a:ext cx="1439399" cy="1439398"/>
          </a:xfrm>
          <a:prstGeom prst="rect">
            <a:avLst/>
          </a:prstGeom>
          <a:solidFill>
            <a:srgbClr val="F26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6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A06B-CFDB-4B86-A38B-2382B61397E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5148067" y="726825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3" y="1275606"/>
            <a:ext cx="2169524" cy="2304256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7"/>
          </p:nvPr>
        </p:nvSpPr>
        <p:spPr>
          <a:xfrm>
            <a:off x="7081843" y="-120031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idx="18"/>
          </p:nvPr>
        </p:nvSpPr>
        <p:spPr>
          <a:xfrm>
            <a:off x="7069599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idx="19"/>
          </p:nvPr>
        </p:nvSpPr>
        <p:spPr>
          <a:xfrm>
            <a:off x="3226535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8900000">
            <a:off x="6476585" y="481085"/>
            <a:ext cx="673247" cy="45719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4557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ва объек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3" y="1544381"/>
            <a:ext cx="2772308" cy="101410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C0A6-26FC-4C6C-BC8C-69760912FB24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4588064" y="0"/>
            <a:ext cx="2252189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1" y="2666497"/>
            <a:ext cx="2700299" cy="920638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Рисунок 2"/>
          <p:cNvSpPr>
            <a:spLocks noGrp="1"/>
          </p:cNvSpPr>
          <p:nvPr>
            <p:ph type="pic" idx="16"/>
          </p:nvPr>
        </p:nvSpPr>
        <p:spPr>
          <a:xfrm>
            <a:off x="4588069" y="2643758"/>
            <a:ext cx="4555937" cy="24997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idx="17"/>
          </p:nvPr>
        </p:nvSpPr>
        <p:spPr>
          <a:xfrm>
            <a:off x="6912768" y="0"/>
            <a:ext cx="2231232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37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C57F-92A9-472B-88B9-AEB59DD80E27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B26-30B4-4EE7-B25A-597A156C8368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0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4" y="303498"/>
            <a:ext cx="2627509" cy="154817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4" y="1923686"/>
            <a:ext cx="2627509" cy="2670945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4CC1-A8EA-4A67-8857-B875F9F15488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4588069" y="303505"/>
            <a:ext cx="4232409" cy="4298511"/>
          </a:xfrm>
        </p:spPr>
        <p:txBody>
          <a:bodyPr>
            <a:normAutofit/>
          </a:bodyPr>
          <a:lstStyle>
            <a:lvl1pPr>
              <a:defRPr sz="1600"/>
            </a:lvl1pPr>
            <a:lvl2pPr marL="179384" indent="-179384">
              <a:tabLst>
                <a:tab pos="179384" algn="l"/>
              </a:tabLst>
              <a:defRPr sz="1400"/>
            </a:lvl2pPr>
            <a:lvl3pPr marL="357179" indent="-177796">
              <a:tabLst>
                <a:tab pos="357179" algn="l"/>
              </a:tabLst>
              <a:defRPr sz="1200"/>
            </a:lvl3pPr>
            <a:lvl4pPr marL="536561" indent="-179384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1432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478843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39655" y="87482"/>
            <a:ext cx="7596844" cy="327636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3975914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85FE-7502-42DD-9C99-22230E224817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9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Два объекта">
    <p:bg>
      <p:bgPr>
        <a:gradFill>
          <a:gsLst>
            <a:gs pos="0">
              <a:srgbClr val="0072DF"/>
            </a:gs>
            <a:gs pos="100000">
              <a:srgbClr val="003E8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D93D-F9B5-4A7A-8567-1C61FE40F3F3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2"/>
          <p:cNvSpPr>
            <a:spLocks noGrp="1"/>
          </p:cNvSpPr>
          <p:nvPr>
            <p:ph type="pic" idx="14"/>
          </p:nvPr>
        </p:nvSpPr>
        <p:spPr>
          <a:xfrm>
            <a:off x="1352743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32046" y="339509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3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416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Два объекта">
    <p:bg>
      <p:bgPr>
        <a:solidFill>
          <a:srgbClr val="00B0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6" y="339509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34CB-239E-4355-B891-05A612BCD219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3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3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733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Два объекта">
    <p:bg>
      <p:bgPr>
        <a:solidFill>
          <a:srgbClr val="F26F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6" y="339509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58B5-A929-41AC-A76E-99C5FDB10AF3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3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3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406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Два объекта">
    <p:bg>
      <p:bgPr>
        <a:solidFill>
          <a:srgbClr val="00C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6" y="339509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4E2A-D822-4A4F-B6DA-5E97CDAA9F2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3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3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4" indent="-179384">
              <a:tabLst>
                <a:tab pos="179384" algn="l"/>
              </a:tabLst>
              <a:defRPr sz="1100"/>
            </a:lvl2pPr>
            <a:lvl3pPr marL="357179" indent="-177796">
              <a:tabLst>
                <a:tab pos="357179" algn="l"/>
              </a:tabLst>
              <a:defRPr sz="1050"/>
            </a:lvl3pPr>
            <a:lvl4pPr marL="536561" indent="-179384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1233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467" y="303500"/>
            <a:ext cx="7110567" cy="82809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2467" y="1311610"/>
            <a:ext cx="7110567" cy="331236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2ABC-F446-4C32-B396-3B4504EBC8E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8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098A-50EF-40CD-BDCD-3791B8F42B0D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51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7" y="2031690"/>
            <a:ext cx="7110567" cy="2520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467" y="402492"/>
            <a:ext cx="7110567" cy="13771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B75B-3AFA-49E9-B7A9-2DE2C139D56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923678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8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5" y="1347621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4" indent="-179384">
              <a:tabLst>
                <a:tab pos="179384" algn="l"/>
              </a:tabLst>
              <a:defRPr sz="1400"/>
            </a:lvl2pPr>
            <a:lvl3pPr marL="357179" indent="-177796">
              <a:tabLst>
                <a:tab pos="357179" algn="l"/>
              </a:tabLst>
              <a:defRPr sz="1200"/>
            </a:lvl3pPr>
            <a:lvl4pPr marL="536561" indent="-179384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4501-F38F-4042-9EA1-D7379B80EFB2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5306621" y="1355003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4" indent="-179384">
              <a:tabLst>
                <a:tab pos="179384" algn="l"/>
              </a:tabLst>
              <a:defRPr sz="1400"/>
            </a:lvl2pPr>
            <a:lvl3pPr marL="357179" indent="-177796">
              <a:tabLst>
                <a:tab pos="357179" algn="l"/>
              </a:tabLst>
              <a:defRPr sz="1200"/>
            </a:lvl3pPr>
            <a:lvl4pPr marL="536561" indent="-179384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0354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712879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1311610"/>
            <a:ext cx="712879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74737" y="4803998"/>
            <a:ext cx="2133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CA5BB6B-C98F-474E-9E24-4E0F1BBFF72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2463" y="4803998"/>
            <a:ext cx="2895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0981" y="4803998"/>
            <a:ext cx="43204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31AC4C0-C0A6-4B97-BFEC-E7A1BCAE85B9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rcRect/>
          <a:stretch/>
        </p:blipFill>
        <p:spPr>
          <a:xfrm>
            <a:off x="0" y="19659"/>
            <a:ext cx="1352549" cy="512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6" r:id="rId3"/>
    <p:sldLayoutId id="2147483667" r:id="rId4"/>
    <p:sldLayoutId id="2147483668" r:id="rId5"/>
    <p:sldLayoutId id="2147483649" r:id="rId6"/>
    <p:sldLayoutId id="2147483650" r:id="rId7"/>
    <p:sldLayoutId id="2147483651" r:id="rId8"/>
    <p:sldLayoutId id="2147483652" r:id="rId9"/>
    <p:sldLayoutId id="2147483661" r:id="rId10"/>
    <p:sldLayoutId id="2147483662" r:id="rId11"/>
    <p:sldLayoutId id="2147483663" r:id="rId12"/>
    <p:sldLayoutId id="2147483664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</p:sldLayoutIdLst>
  <p:hf hdr="0" ftr="0" dt="0"/>
  <p:txStyles>
    <p:titleStyle>
      <a:lvl1pPr algn="l" defTabSz="914378" rtl="0" eaLnBrk="1" latinLnBrk="0" hangingPunct="1">
        <a:spcBef>
          <a:spcPct val="0"/>
        </a:spcBef>
        <a:buNone/>
        <a:defRPr sz="2400" kern="1200">
          <a:solidFill>
            <a:srgbClr val="003E8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spcBef>
          <a:spcPts val="6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93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755392F-B4A1-464F-9E68-495EC6C8625F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2"/>
          <a:srcRect/>
          <a:stretch>
            <a:fillRect/>
          </a:stretch>
        </p:blipFill>
        <p:spPr>
          <a:xfrm>
            <a:off x="1367644" y="0"/>
            <a:ext cx="3219260" cy="51435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ПЕДАГОГИЧЕСКАЯ СЕССИЯ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«</a:t>
            </a:r>
            <a:r>
              <a:rPr lang="ru-RU" dirty="0"/>
              <a:t>ПИРАМИДА УСПЕХА» 24 марта 2022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pPr algn="ctr"/>
            <a:r>
              <a:rPr lang="ru-RU" sz="1600" dirty="0"/>
              <a:t>ИНТЕРАКТИВНАЯ ПЛОЩАДКА</a:t>
            </a:r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>ПРОнаставничество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8502" y="684917"/>
            <a:ext cx="1997544" cy="19975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8504" y="2812729"/>
            <a:ext cx="1991271" cy="199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4" name="Объект 3">
            <a:extLst>
              <a:ext uri="{FF2B5EF4-FFF2-40B4-BE49-F238E27FC236}">
                <a16:creationId xmlns:a16="http://schemas.microsoft.com/office/drawing/2014/main" id="{79A4AE57-A108-41B3-A236-E1B8BAD5E19F}"/>
              </a:ext>
            </a:extLst>
          </p:cNvPr>
          <p:cNvSpPr txBox="1">
            <a:spLocks/>
          </p:cNvSpPr>
          <p:nvPr/>
        </p:nvSpPr>
        <p:spPr>
          <a:xfrm>
            <a:off x="1692470" y="1355006"/>
            <a:ext cx="6983993" cy="32470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ПРОнаставничество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679191" y="1311610"/>
            <a:ext cx="15215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/>
              <a:t>П  – </a:t>
            </a:r>
            <a:br>
              <a:rPr lang="ru-RU" sz="4800" dirty="0"/>
            </a:br>
            <a:r>
              <a:rPr lang="ru-RU" sz="4800" dirty="0"/>
              <a:t>Р  – </a:t>
            </a:r>
            <a:br>
              <a:rPr lang="ru-RU" sz="4800" dirty="0"/>
            </a:br>
            <a:r>
              <a:rPr lang="ru-RU" sz="4800" dirty="0"/>
              <a:t>О  –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40036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ИНТЕРАКТИВНАЯ ПЛОЩАДКА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99892" y="2425170"/>
            <a:ext cx="914400" cy="3960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99892" y="2948510"/>
            <a:ext cx="914400" cy="36004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99892" y="3435846"/>
            <a:ext cx="914400" cy="396044"/>
          </a:xfrm>
          <a:prstGeom prst="rect">
            <a:avLst/>
          </a:prstGeom>
          <a:solidFill>
            <a:srgbClr val="FFFFCC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1275608"/>
            <a:ext cx="3600400" cy="280076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/>
              <a:t>Задача</a:t>
            </a:r>
            <a:endParaRPr lang="ru-RU" sz="1600" dirty="0"/>
          </a:p>
          <a:p>
            <a:r>
              <a:rPr lang="ru-RU" sz="1600" dirty="0"/>
              <a:t>Условие</a:t>
            </a:r>
            <a:endParaRPr lang="ru-RU" sz="1600" dirty="0"/>
          </a:p>
          <a:p>
            <a:r>
              <a:rPr lang="ru-RU" sz="1600" dirty="0"/>
              <a:t>Предлагаемое решение</a:t>
            </a:r>
            <a:endParaRPr lang="ru-RU" sz="1600" dirty="0"/>
          </a:p>
          <a:p>
            <a:r>
              <a:rPr lang="ru-RU" sz="1600" dirty="0"/>
              <a:t>Предложите </a:t>
            </a:r>
            <a:r>
              <a:rPr lang="ru-RU" sz="1600" dirty="0"/>
              <a:t>решение по трем сценариям: </a:t>
            </a:r>
            <a:endParaRPr lang="ru-RU" sz="1600" dirty="0"/>
          </a:p>
          <a:p>
            <a:r>
              <a:rPr lang="ru-RU" sz="1600" dirty="0"/>
              <a:t>пессимистичному </a:t>
            </a:r>
          </a:p>
          <a:p>
            <a:endParaRPr lang="ru-RU" sz="1600" dirty="0"/>
          </a:p>
          <a:p>
            <a:r>
              <a:rPr lang="ru-RU" sz="1600" dirty="0"/>
              <a:t>реалистичному</a:t>
            </a:r>
          </a:p>
          <a:p>
            <a:endParaRPr lang="ru-RU" sz="1600" dirty="0"/>
          </a:p>
          <a:p>
            <a:r>
              <a:rPr lang="ru-RU" sz="1600" dirty="0"/>
              <a:t>оптимистичному </a:t>
            </a:r>
          </a:p>
          <a:p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349200" y="2684881"/>
            <a:ext cx="345383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Время работы – 30 мин.</a:t>
            </a:r>
          </a:p>
          <a:p>
            <a:r>
              <a:rPr lang="ru-RU" dirty="0"/>
              <a:t>Представление результатов – </a:t>
            </a:r>
          </a:p>
          <a:p>
            <a:r>
              <a:rPr lang="ru-RU" dirty="0"/>
              <a:t>5 мин. каждая команда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349200" y="1419622"/>
            <a:ext cx="345383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Дополнительные материалы</a:t>
            </a:r>
          </a:p>
          <a:p>
            <a:r>
              <a:rPr lang="ru-RU" dirty="0"/>
              <a:t>и</a:t>
            </a:r>
            <a:r>
              <a:rPr lang="ru-RU" dirty="0"/>
              <a:t>спользуются командой по </a:t>
            </a:r>
          </a:p>
          <a:p>
            <a:r>
              <a:rPr lang="ru-RU" dirty="0"/>
              <a:t>желанию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15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1311610"/>
            <a:ext cx="66607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«Иногда </a:t>
            </a:r>
            <a:r>
              <a:rPr lang="ru-RU" sz="2400" dirty="0"/>
              <a:t>наш огонь гаснет, но другой человек снова раздувает его. Каждый из нас в глубочайшем долгу перед теми, кто не дал этому огню </a:t>
            </a:r>
            <a:r>
              <a:rPr lang="ru-RU" sz="2400" dirty="0"/>
              <a:t>погаснуть»       </a:t>
            </a:r>
          </a:p>
          <a:p>
            <a:r>
              <a:rPr lang="ru-RU" sz="2400" dirty="0"/>
              <a:t> </a:t>
            </a:r>
            <a:r>
              <a:rPr lang="ru-RU" sz="2400" dirty="0"/>
              <a:t>                                                                  </a:t>
            </a:r>
            <a:r>
              <a:rPr lang="en-US" sz="2400" dirty="0" smtClean="0"/>
              <a:t>           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48220" y="2787774"/>
            <a:ext cx="2122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Альберт Щвейцер</a:t>
            </a:r>
          </a:p>
        </p:txBody>
      </p:sp>
    </p:spTree>
    <p:extLst>
      <p:ext uri="{BB962C8B-B14F-4D97-AF65-F5344CB8AC3E}">
        <p14:creationId xmlns:p14="http://schemas.microsoft.com/office/powerpoint/2010/main" val="26976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МОФ201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2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Props1.xml><?xml version="1.0" encoding="utf-8"?>
<ds:datastoreItem xmlns:ds="http://schemas.openxmlformats.org/officeDocument/2006/customXml" ds:itemID="{5AF39C9F-930B-4A50-9738-9CC92B4C5057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F449AF6-F624-45D8-A2A5-00D02B541F72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12966</TotalTime>
  <Words>78</Words>
  <Application>Microsoft Office PowerPoint</Application>
  <PresentationFormat>Экран (16:9)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ПЕДАГОГИЧЕСКАЯ СЕССИЯ  «ПИРАМИДА УСПЕХА» 24 марта 2022 </vt:lpstr>
      <vt:lpstr>ПРОнаставничество</vt:lpstr>
      <vt:lpstr>ИНТЕРАКТИВНАЯ ПЛОЩАДКА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Елена Борисовна</dc:creator>
  <cp:lastModifiedBy>Пользователь Windows</cp:lastModifiedBy>
  <cp:revision>325</cp:revision>
  <cp:lastPrinted>2017-03-30T08:39:18Z</cp:lastPrinted>
  <dcterms:created xsi:type="dcterms:W3CDTF">2017-03-23T13:26:11Z</dcterms:created>
  <dcterms:modified xsi:type="dcterms:W3CDTF">2022-03-24T06:02:07Z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