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341" r:id="rId2"/>
    <p:sldId id="344" r:id="rId3"/>
    <p:sldId id="363" r:id="rId4"/>
    <p:sldId id="348" r:id="rId5"/>
    <p:sldId id="365" r:id="rId6"/>
    <p:sldId id="373" r:id="rId7"/>
    <p:sldId id="364" r:id="rId8"/>
    <p:sldId id="366" r:id="rId9"/>
    <p:sldId id="367" r:id="rId10"/>
    <p:sldId id="372" r:id="rId11"/>
    <p:sldId id="368" r:id="rId12"/>
    <p:sldId id="374" r:id="rId13"/>
    <p:sldId id="375" r:id="rId14"/>
    <p:sldId id="377" r:id="rId15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66"/>
    <a:srgbClr val="FFE7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125" autoAdjust="0"/>
  </p:normalViewPr>
  <p:slideViewPr>
    <p:cSldViewPr snapToGrid="0" snapToObjects="1">
      <p:cViewPr varScale="1">
        <p:scale>
          <a:sx n="105" d="100"/>
          <a:sy n="105" d="100"/>
        </p:scale>
        <p:origin x="7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650CF-66C1-D549-80E1-EAA2C63765C9}" type="datetimeFigureOut">
              <a:rPr lang="ru-RU" smtClean="0"/>
              <a:pPr/>
              <a:t>01.10.2021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B2ABA2-0A71-0149-8C19-97A6FC2DE5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319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/>
              <a:pPr/>
              <a:t>01.10.2021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75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/>
              <a:pPr/>
              <a:t>01.10.2021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90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/>
              <a:pPr/>
              <a:t>01.10.2021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646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/>
              <a:pPr/>
              <a:t>01.10.2021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10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/>
              <a:pPr/>
              <a:t>01.10.2021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278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/>
              <a:pPr/>
              <a:t>01.10.2021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710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/>
              <a:pPr/>
              <a:t>01.10.2021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82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/>
              <a:pPr/>
              <a:t>01.10.2021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999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/>
              <a:pPr/>
              <a:t>01.10.2021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400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/>
              <a:pPr/>
              <a:t>01.10.2021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07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3EF8-4D1E-4C41-8D95-7523E5F8FF06}" type="datetimeFigureOut">
              <a:rPr lang="ru-RU" smtClean="0"/>
              <a:pPr/>
              <a:t>01.10.2021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D98C5-3931-494C-8A6E-07C226C00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9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E3EF8-4D1E-4C41-8D95-7523E5F8FF06}" type="datetimeFigureOut">
              <a:rPr lang="ru-RU" smtClean="0"/>
              <a:pPr/>
              <a:t>01.10.2021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D98C5-3931-494C-8A6E-07C226C00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251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571500"/>
            <a:ext cx="10515600" cy="56054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ru-RU" sz="54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ru-RU" sz="54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Локальные нормативные акты дошкольных учреждений -                     соответствие новым требованиям</a:t>
            </a:r>
          </a:p>
          <a:p>
            <a:pPr algn="ctr">
              <a:buNone/>
            </a:pPr>
            <a:endParaRPr lang="ru-RU" sz="24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Федеральный закон </a:t>
            </a:r>
            <a:b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 8 декабря 2020 г. № 407-ФЗ (кадры)</a:t>
            </a:r>
            <a:b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2021 г. вносятся изменения в Трудовой кодекс (статьи 312.1 – 312.9).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Предусматриваются постоянный (сотрудник работает в течение всего срока действия трудового договора), временный (до 6 месяцев) и периодическая (сотрудник чередует удаленную работу и работу на стационарном рабочем месте) и временный перевод (по решению органа власти).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Режим рабочего времени дистанционного работника может определяться коллективным договором, локальным нормативным актом, принятым с учетом мнения выборного органа первичной профсоюзной организации, трудовым договором, дополнительным соглашением к трудовому договору. Предусматриваются максимальные возможности электронного документооборота с обоюдного согласия сотрудника и работодателя.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использовании сотрудником собственных техники и оборудования работодатель должен будет компенсировать ему амортизацию и накладные расходы (например, на электроэнергию). Размер компенсации определяется коллективным договором, локальным актом, трудовым договором, соглашением к нему.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Дистанционного сотрудника можно будет уволить, если он не выходит на связь более 2 рабочих дней с даты поступления запроса работодателя.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Постановление Главного государственного санитарного врача РФ </a:t>
            </a:r>
            <a:b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 28 сентября 2020 г. № 28 «Об утверждении санитарных правил СП 2.4.3648-20 «Санитарно-эпидемиологические требования к организациям воспитания и обучения, отдыха и оздоровления детей и молодежи»»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Санитарные правила СП 2.4.3648-20 направлены на охрану здоровья детей и молодежи, предотвращение инфекционных, массовых неинфекционных заболеваний (отравлений). Правила являются обязательными для исполнения гражданами, юридическими лицами и индивидуальными предпринимателями при осуществлении предусмотренной выше деятельности.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 2.4.3648-20 будут действовать с 01.01.2021 до 01.01.2027.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НЕОБХОДИМО: Привести локальные акты учреждения, в которых есть ссылка на утратившие силу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СанПины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                       в соответствие с новыми Правилами.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Постановление Главного государственного санитарного врача РФ                                 от 27 октября 2020 г. № 32 «Об утверждении санитарно-эпидемиологических </a:t>
            </a:r>
            <a:b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правил и норм </a:t>
            </a:r>
            <a:r>
              <a:rPr lang="ru-RU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2.3/2.4.3590-20 «Санитарно-эпидемиологические </a:t>
            </a:r>
            <a:b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требования к организации общественного питания населения»</a:t>
            </a:r>
            <a:endParaRPr lang="ru-RU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2021-2026 гг. установлены единые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санэпидтребования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 организации общественного питания.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Они заменят нормы 17 актов, регулирующие вопросы питания различных категорий граждан (взрослые, дети, инвалиды, лица, нуждающиеся в особом питании) и питания в детсадах, школах, больницах, социальных и специализированных учреждениях. 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НЕОБХОДИМО: привести в соответствие с новыми правилами локальные акты, организовывать питание детей по новым требованиям.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Постановление Главного государственного санитарного врача РФ от 28 января 2021 г. № 2 «Об утверждении санитарных правил и норм </a:t>
            </a:r>
            <a:r>
              <a:rPr lang="ru-RU" sz="22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1.2.3685-21 «Гигиенические нормативы и требования к обеспечению безопасности и (или) безвредности для человека факторов среды обитания»</a:t>
            </a:r>
            <a:endParaRPr lang="ru-RU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1 марта 2021 г. до 1 марта 2027 г. будут действовать единые гигиенические нормативы и требования к обеспечению безопасности и (или) безвредности для человека факторов среды обитания.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одном акте собраны нормы о допустимых концентрациях вредных веществ в воздухе, воде, почве, пищевой продукции, требования к текстам печатных изданий (в т. ч. учебников), к микроклимату, освещению, уровням шума и облучения и т. п.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Требования касаются как производственных объектов, так и объектов бытового обслуживания (например, магазинов, бассейнов, прачечных, парикмахерских, предприятий общепита), школ, учреждений здравоохранения и др.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Ранее отдельно установленные гигиенические нормативы и санитарные правила утрачивают силу с 1 марта 2021 г.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Российской Федерации </a:t>
            </a:r>
            <a:b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 18.09.2020 № 1490</a:t>
            </a:r>
            <a:b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«О лицензировании образовательной деятельности»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Постановление вступает в силу 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1 января 2021 г.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и действует 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31 декабря 2021 г.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Приведены, в частности, лицензионные требования, предъявляемые к соискателю лицензии, а также к лицензиату, перечни документов и сведений, представляемых в лицензирующий орган.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Изменен перечень документов, которые нужны при получении и переоформлении лицензии (не требуется наличие заключения  Государственного пожарного надзора).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Лицензирование переведено в реестровую форму – делается запись в реестре, можно получить выписку из реестра на бумажном носителе. 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Как и ранее, определены лицензирующие органы. Документы на получение лицензии можно будет подать в т. ч. через МФЦ.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Приказ Министерства просвещения РФ                     от 15 мая 2020 г. № 236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Прием в дошкольную образовательную организацию</a:t>
            </a:r>
          </a:p>
          <a:p>
            <a:pPr lvl="0" algn="just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РФ от 08.04.2014 № 293 «Об утверждении Порядка приема на обучение по образовательным программам дошкольного образования» приказом 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РФ от 15.05. 2020 № 236 признан утратившим силу с 29 июня 2020 г. </a:t>
            </a:r>
          </a:p>
          <a:p>
            <a:pPr lvl="0" algn="just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Чтобы получить направление в ДОУ, родители по собственному 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желаню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предъявляют свидетельство о рождении ребенка (приказ </a:t>
            </a:r>
            <a:r>
              <a:rPr lang="ru-RU" sz="24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РФ от 08.09.2020 № 471), также изменился перечень сведений, которые указываются в заявлении.</a:t>
            </a:r>
          </a:p>
          <a:p>
            <a:pPr lvl="0" algn="just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Необходимо: внести изменения в Правила  приема в ДОУ и другие локальные акты (порядок возникновения, приостановления и прекращения отношений между ДОУ и родителями, обновить форму заявления), в которых есть ссылка на утративший силу документ;</a:t>
            </a:r>
          </a:p>
          <a:p>
            <a:pPr lvl="0" algn="just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Разместить на сайте и информационном стенде актуализированный документ</a:t>
            </a:r>
          </a:p>
          <a:p>
            <a:pPr algn="ctr">
              <a:buNone/>
            </a:pPr>
            <a:endParaRPr lang="ru-RU" sz="24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Приказ Министерства просвещения РФ                     от 15 мая 2020 г. № 236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Внесены изменения Порядок и условия осуществления перевода обучающихся из одной дошкольной организации в другую. Изменения вступили в силу с 8 августа 2020 г. </a:t>
            </a:r>
          </a:p>
          <a:p>
            <a:pPr algn="just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частности регламентирован перевод ребенка в частную образовательную организацию.</a:t>
            </a:r>
          </a:p>
          <a:p>
            <a:pPr algn="just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Изменен порядок выдачи родителям личного дела ребенка при переводе в другую организацию (Исходная организация выдает родителям (законным представителям) личное дело обучающегося (далее - личное дело) с описью содержащихся в нем документов. Родитель (законный представитель) личной подписью подтверждает получение личного дела с описью содержащихся в нем документов.".) </a:t>
            </a:r>
          </a:p>
          <a:p>
            <a:pPr algn="just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Необходимо: внести изменения в порядок перевода с учетом изменений законодательства, а также в другие локальные акты, которые регламентируют данный вопрос. </a:t>
            </a:r>
          </a:p>
          <a:p>
            <a:pPr algn="just">
              <a:buNone/>
            </a:pPr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Приказ Министерства просвещения РФ                     от 31 июля 2020 г. № 373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01.01.2021 г. устанавливаются новые правила организации и осуществления деятельности по программам дошкольного образования. </a:t>
            </a:r>
          </a:p>
          <a:p>
            <a:pPr algn="just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Режим работы образовательной организации устанавливается ее локальным нормативным актом (ранее было, что определялся уставом). В предыдущем документе было меньше норм о сетевом взаимодействии.</a:t>
            </a:r>
          </a:p>
          <a:p>
            <a:pPr algn="just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Приказы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РФ от 30.08.2013 №1014 и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Минпроса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РФ от 21.01.2019 № 32 утратили силу с 1 января 2021 года.</a:t>
            </a:r>
          </a:p>
          <a:p>
            <a:pPr algn="just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Необходимо: внести изменения локальные акты (в Правила Приема, Правила внутреннего распорядка, порядок возникновения, приостановления и прекращения отношений между ДОУ и родителями, положение о компенсирующей группе, положение об основной образовательной программе и т.д.) в которых есть ссылка на утратившие силу документы;</a:t>
            </a:r>
          </a:p>
          <a:p>
            <a:pPr algn="just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указать режим работы ДОУ в локальном акте.</a:t>
            </a:r>
          </a:p>
          <a:p>
            <a:pPr algn="just">
              <a:buNone/>
            </a:pPr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Российской Федерации </a:t>
            </a:r>
            <a:b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 15.09.2020 № 1441 «Об утверждении Правил </a:t>
            </a:r>
            <a:b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оказания платных образовательных услуг»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Обновлены правила оказания платных образовательных услуг. Прежний порядок, принятый в 2013 г., утратит силу с 1 января 2021 г. в рамках реализации механизма "регуляторной гильотины".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Заново прописаны правила информирования об услугах, процедура заключения договоров, ответственность исполнителя и заказчика.</a:t>
            </a:r>
          </a:p>
          <a:p>
            <a:pPr algn="just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НЕОБХОДИМО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привести в соответствие с 1 января 2021 года локальные нормативные акты по оказанию платных образовательных услуг с указанным Постановлением</a:t>
            </a:r>
          </a:p>
          <a:p>
            <a:pPr marL="144000" algn="just">
              <a:lnSpc>
                <a:spcPct val="100000"/>
              </a:lnSpc>
              <a:spcBef>
                <a:spcPts val="0"/>
              </a:spcBef>
            </a:pPr>
            <a:endParaRPr lang="ru-RU" sz="2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Приказ Министерства просвещения РФ от 16 сентября 2020 г. № 500 </a:t>
            </a:r>
            <a:b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«Об утверждении примерной формы договора об образовании по дополнительным общеобразовательным программам»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just"/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заново утвердило примерную форму договора об образовании по дополнительным общеобразовательным программам.</a:t>
            </a:r>
          </a:p>
          <a:p>
            <a:pPr algn="just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Приказ вступает в силу с момента признания утратившей силу ранее утвержденной формы (приказ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РФ от 25.10.2013 №1185).</a:t>
            </a:r>
          </a:p>
          <a:p>
            <a:pPr algn="just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Необходимо: привести договор в соответствие с новой формой (изменились два пункта – о сроках оказания услуг и сведения о законном представителе).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Приказ Министерства науки и высшего образования РФ </a:t>
            </a:r>
            <a:b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Министерства просвещения РФ от 05.08. 2020 г. № 882/391 </a:t>
            </a:r>
            <a:b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«Об организации и осуществлении образовательной деятельности </a:t>
            </a:r>
            <a:b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 сетевой форме реализации образовательных программ»</a:t>
            </a:r>
            <a:b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SzPct val="100000"/>
              <a:buFont typeface="Trebuchet MS" pitchFamily="34" charset="0"/>
              <a:buAutoNum type="arabicPeriod"/>
            </a:pPr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Обучающиеся 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сетевой образовательной программе </a:t>
            </a:r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являются обучающимися базовой организации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в период реализации части сетевой образовательной программы в образовательной </a:t>
            </a:r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организации-участнике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также обучающимися указанной организации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100000"/>
              <a:buFont typeface="Trebuchet MS" pitchFamily="34" charset="0"/>
              <a:buAutoNum type="arabicPeriod"/>
            </a:pP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период реализации части сетевой образовательной программы в образовательной организации-участнике </a:t>
            </a:r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обучающиеся не отчисляются из базовой организации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100000"/>
              <a:buFont typeface="Trebuchet MS" pitchFamily="34" charset="0"/>
              <a:buAutoNum type="arabicPeriod"/>
            </a:pPr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Организации-участники </a:t>
            </a:r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вправе взимать плату 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обучающихся за реализацию части сетевой образовательной программы и (или) предоставление ресурсов для ее реализации.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100000"/>
              <a:buFont typeface="Trebuchet MS" pitchFamily="34" charset="0"/>
              <a:buAutoNum type="arabicPeriod"/>
            </a:pPr>
            <a:r>
              <a:rPr lang="ru-RU" alt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Приводится примерная форма договора о сетевой форме реализации образовательных программ.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100000"/>
              <a:buNone/>
            </a:pPr>
            <a:endParaRPr lang="ru-RU" altLang="ru-RU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Calibri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SzPct val="100000"/>
              <a:buNone/>
            </a:pPr>
            <a:r>
              <a:rPr lang="ru-RU" alt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В случае реализации ОП в сетевой форме необходимо привести локальные акты в соответствие с новыми требованиями.</a:t>
            </a:r>
          </a:p>
          <a:p>
            <a:pPr marL="0" indent="0" algn="just">
              <a:lnSpc>
                <a:spcPct val="97000"/>
              </a:lnSpc>
              <a:spcAft>
                <a:spcPts val="800"/>
              </a:spcAft>
              <a:buSzPct val="100000"/>
              <a:buFont typeface="Trebuchet MS" pitchFamily="34" charset="0"/>
              <a:buAutoNum type="arabicPeriod"/>
            </a:pPr>
            <a:endParaRPr lang="ru-RU" altLang="ru-RU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ea typeface="Calibri" pitchFamily="34" charset="0"/>
              <a:cs typeface="Calibri" pitchFamily="34" charset="0"/>
            </a:endParaRPr>
          </a:p>
          <a:p>
            <a:pPr marL="0" indent="0" algn="just">
              <a:lnSpc>
                <a:spcPct val="97000"/>
              </a:lnSpc>
              <a:spcAft>
                <a:spcPts val="800"/>
              </a:spcAft>
              <a:buSzPct val="100000"/>
              <a:buFont typeface="Trebuchet MS" pitchFamily="34" charset="0"/>
              <a:buAutoNum type="arabicPeriod"/>
            </a:pPr>
            <a:endParaRPr lang="ru-RU" altLang="ru-RU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Приказ Министерства просвещения РФ от 18 сентября 2020 г. № 508                         «Об утверждении Порядка допуска лиц, обучающихся по образовательным программам высшего образования, к занятию педагогической деятельностью </a:t>
            </a:r>
            <a:b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общеобразовательным программам» (кадры)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Теперь образовательная организация вправе привлекать студентов к педагогической деятельности. Преподавать по основным общеобразовательным программам могут студенты, обучающиеся по специальностям и направлениям подготовки "Образование и педагогические науки", после 3 курса обучения; по дополнительным общеобразовательным программам - студенты, обучающиеся по соответствующим специальностям и направлениям подготовки, после 2 курса обучения.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Определен перечень документов представляемых работодателю.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обучающимся, представившим полный комплект документов и не имеющим ограничений к занятию педагогической деятельностью, работодатель проводит собеседование.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Решение о допуске обучающегося к педагогической деятельности принимается работодателем по результатам проведенного с ним собеседования. В случае принятия решения о допуске обучающегося к педагогической деятельности работодатель заключает с ним трудовой договор в соответствии с Трудовым кодексом Российской Федерации.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Вступил в силу с 12.10.2020 года.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Приказ Министерства просвещения РФ от 11 декабря 2020 г. № 713 «Об особенностях аттестации педагогических работников организаций, осуществляющих образовательную деятельность» (кадры)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Продлено действие квалификационных категорий педагогических работников организаций, осуществляющих образовательную деятельность, сроки действия которых заканчиваются в период с 1 сентября 2020 г. по 1 октября 2021 г., до 31 декабря 2021 года. 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отношении указанных квалификационных категорий педагогических работников организаций, осуществляющих образовательную деятельность, пункт 24 Порядка проведения аттестации педагогических работников организаций, осуществляющих образовательную  деятельность, утв. приказом Министерства образования и науки Российской Федерации от 07.04. 2014 г. № 276, в части запрета на продление срока действия квалификационной категории не применяется.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16758</TotalTime>
  <Words>409</Words>
  <Application>Microsoft Office PowerPoint</Application>
  <PresentationFormat>Широкоэкранный</PresentationFormat>
  <Paragraphs>71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Trebuchet MS</vt:lpstr>
      <vt:lpstr>Тема Office</vt:lpstr>
      <vt:lpstr>Презентация PowerPoint</vt:lpstr>
      <vt:lpstr>Приказ Министерства просвещения РФ                     от 15 мая 2020 г. № 236</vt:lpstr>
      <vt:lpstr>Приказ Министерства просвещения РФ                     от 15 мая 2020 г. № 236</vt:lpstr>
      <vt:lpstr>Приказ Министерства просвещения РФ                     от 31 июля 2020 г. № 373</vt:lpstr>
      <vt:lpstr>Постановление Правительства Российской Федерации  от 15.09.2020 № 1441 «Об утверждении Правил  оказания платных образовательных услуг»</vt:lpstr>
      <vt:lpstr>Приказ Министерства просвещения РФ от 16 сентября 2020 г. № 500  «Об утверждении примерной формы договора об образовании по дополнительным общеобразовательным программам»</vt:lpstr>
      <vt:lpstr> Приказ Министерства науки и высшего образования РФ  и Министерства просвещения РФ от 05.08. 2020 г. № 882/391  «Об организации и осуществлении образовательной деятельности  при сетевой форме реализации образовательных программ» </vt:lpstr>
      <vt:lpstr>Приказ Министерства просвещения РФ от 18 сентября 2020 г. № 508                         «Об утверждении Порядка допуска лиц, обучающихся по образовательным программам высшего образования, к занятию педагогической деятельностью  по общеобразовательным программам» (кадры)</vt:lpstr>
      <vt:lpstr>Приказ Министерства просвещения РФ от 11 декабря 2020 г. № 713 «Об особенностях аттестации педагогических работников организаций, осуществляющих образовательную деятельность» (кадры)</vt:lpstr>
      <vt:lpstr>  Федеральный закон  от 8 декабря 2020 г. № 407-ФЗ (кадры)    </vt:lpstr>
      <vt:lpstr>Постановление Главного государственного санитарного врача РФ  от 28 сентября 2020 г. № 28 «Об утверждении санитарных правил СП 2.4.3648-20 «Санитарно-эпидемиологические требования к организациям воспитания и обучения, отдыха и оздоровления детей и молодежи»»</vt:lpstr>
      <vt:lpstr>Постановление Главного государственного санитарного врача РФ                                 от 27 октября 2020 г. № 32 «Об утверждении санитарно-эпидемиологических  правил и норм СанПиН 2.3/2.4.3590-20 «Санитарно-эпидемиологические  требования к организации общественного питания населения»</vt:lpstr>
      <vt:lpstr>Постановление Главного государственного санитарного врача РФ от 28 января 2021 г. № 2 «Об утверждении санитарных правил и норм СанПиН 1.2.3685-21 «Гигиенические нормативы и требования к обеспечению безопасности и (или) безвредности для человека факторов среды обитания»</vt:lpstr>
      <vt:lpstr>Постановление Правительства Российской Федерации  от 18.09.2020 № 1490  «О лицензировании образовательной деятельности»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НАЦИОНАЛЬНАЯ СИСТЕМА УЧИТЕЛЬСКОГО РОСТА</dc:title>
  <dc:creator>Sergomanov Pavel</dc:creator>
  <cp:lastModifiedBy>Anna</cp:lastModifiedBy>
  <cp:revision>1163</cp:revision>
  <cp:lastPrinted>2021-04-01T16:08:20Z</cp:lastPrinted>
  <dcterms:created xsi:type="dcterms:W3CDTF">2016-04-11T18:28:37Z</dcterms:created>
  <dcterms:modified xsi:type="dcterms:W3CDTF">2021-10-01T18:22:35Z</dcterms:modified>
</cp:coreProperties>
</file>