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sldIdLst>
    <p:sldId id="256" r:id="rId2"/>
    <p:sldId id="257" r:id="rId3"/>
    <p:sldId id="286" r:id="rId4"/>
    <p:sldId id="287" r:id="rId5"/>
    <p:sldId id="290" r:id="rId6"/>
    <p:sldId id="292" r:id="rId7"/>
    <p:sldId id="280" r:id="rId8"/>
    <p:sldId id="279" r:id="rId9"/>
    <p:sldId id="289" r:id="rId10"/>
    <p:sldId id="293" r:id="rId11"/>
    <p:sldId id="294" r:id="rId12"/>
    <p:sldId id="295" r:id="rId13"/>
    <p:sldId id="281" r:id="rId14"/>
    <p:sldId id="261" r:id="rId15"/>
    <p:sldId id="258" r:id="rId16"/>
    <p:sldId id="259" r:id="rId17"/>
    <p:sldId id="263" r:id="rId18"/>
    <p:sldId id="276" r:id="rId19"/>
    <p:sldId id="296" r:id="rId20"/>
    <p:sldId id="297" r:id="rId21"/>
    <p:sldId id="298" r:id="rId22"/>
    <p:sldId id="299" r:id="rId23"/>
    <p:sldId id="300" r:id="rId24"/>
    <p:sldId id="301" r:id="rId25"/>
    <p:sldId id="302" r:id="rId26"/>
    <p:sldId id="303" r:id="rId27"/>
    <p:sldId id="285"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9900"/>
    <a:srgbClr val="FF0000"/>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90"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598F8-215D-4A25-9057-FA2E37F07A70}" type="doc">
      <dgm:prSet loTypeId="urn:microsoft.com/office/officeart/2005/8/layout/process2" loCatId="process" qsTypeId="urn:microsoft.com/office/officeart/2005/8/quickstyle/simple1" qsCatId="simple" csTypeId="urn:microsoft.com/office/officeart/2005/8/colors/colorful5" csCatId="colorful" phldr="1"/>
      <dgm:spPr/>
    </dgm:pt>
    <dgm:pt modelId="{1A2A328D-CF86-4C26-BE19-0FC795D5EA38}">
      <dgm:prSet phldrT="[Текст]" custT="1"/>
      <dgm:spPr>
        <a:ln>
          <a:solidFill>
            <a:srgbClr val="00B050"/>
          </a:solidFill>
        </a:ln>
      </dgm:spPr>
      <dgm:t>
        <a:bodyPr/>
        <a:lstStyle/>
        <a:p>
          <a:r>
            <a:rPr lang="ru-RU" sz="1200" dirty="0" smtClean="0">
              <a:solidFill>
                <a:schemeClr val="tx1"/>
              </a:solidFill>
              <a:latin typeface="Georgia" pitchFamily="18" charset="0"/>
            </a:rPr>
            <a:t>Мотивирование к  деятельности </a:t>
          </a:r>
        </a:p>
        <a:p>
          <a:r>
            <a:rPr lang="ru-RU" sz="1200" dirty="0" smtClean="0">
              <a:solidFill>
                <a:schemeClr val="tx1"/>
              </a:solidFill>
              <a:latin typeface="Georgia" pitchFamily="18" charset="0"/>
            </a:rPr>
            <a:t>(</a:t>
          </a:r>
          <a:r>
            <a:rPr lang="ru-RU" sz="1200" dirty="0" err="1" smtClean="0">
              <a:solidFill>
                <a:schemeClr val="tx1"/>
              </a:solidFill>
              <a:latin typeface="Georgia" pitchFamily="18" charset="0"/>
            </a:rPr>
            <a:t>надо-хочу-могу</a:t>
          </a:r>
          <a:r>
            <a:rPr lang="ru-RU" sz="1200" dirty="0" smtClean="0">
              <a:solidFill>
                <a:schemeClr val="tx1"/>
              </a:solidFill>
              <a:latin typeface="Georgia" pitchFamily="18" charset="0"/>
            </a:rPr>
            <a:t>)</a:t>
          </a:r>
          <a:endParaRPr lang="ru-RU" sz="1200" dirty="0">
            <a:solidFill>
              <a:schemeClr val="tx1"/>
            </a:solidFill>
            <a:latin typeface="Georgia" pitchFamily="18" charset="0"/>
          </a:endParaRPr>
        </a:p>
      </dgm:t>
    </dgm:pt>
    <dgm:pt modelId="{46CF1A99-D333-4CC8-936E-CBD48F96C12A}" type="parTrans" cxnId="{DAF1C0E7-5B19-449E-85C1-B3337766DA98}">
      <dgm:prSet/>
      <dgm:spPr/>
      <dgm:t>
        <a:bodyPr/>
        <a:lstStyle/>
        <a:p>
          <a:endParaRPr lang="ru-RU"/>
        </a:p>
      </dgm:t>
    </dgm:pt>
    <dgm:pt modelId="{1D196A97-8A3C-4CB2-AED4-325276E45F4E}" type="sibTrans" cxnId="{DAF1C0E7-5B19-449E-85C1-B3337766DA98}">
      <dgm:prSet/>
      <dgm:spPr/>
      <dgm:t>
        <a:bodyPr/>
        <a:lstStyle/>
        <a:p>
          <a:endParaRPr lang="ru-RU"/>
        </a:p>
      </dgm:t>
    </dgm:pt>
    <dgm:pt modelId="{7DF2AB35-9D69-43C9-BB62-8633173AAE5C}">
      <dgm:prSet phldrT="[Текст]" custT="1"/>
      <dgm:spPr>
        <a:ln>
          <a:solidFill>
            <a:srgbClr val="00B050"/>
          </a:solidFill>
        </a:ln>
      </dgm:spPr>
      <dgm:t>
        <a:bodyPr/>
        <a:lstStyle/>
        <a:p>
          <a:r>
            <a:rPr lang="ru-RU" sz="1200" dirty="0" smtClean="0">
              <a:solidFill>
                <a:schemeClr val="tx1"/>
              </a:solidFill>
              <a:latin typeface="Georgia" pitchFamily="18" charset="0"/>
            </a:rPr>
            <a:t>Выполнение действий (заданий)</a:t>
          </a:r>
          <a:endParaRPr lang="ru-RU" sz="1200" dirty="0">
            <a:solidFill>
              <a:schemeClr val="tx1"/>
            </a:solidFill>
            <a:latin typeface="Georgia" pitchFamily="18" charset="0"/>
          </a:endParaRPr>
        </a:p>
      </dgm:t>
    </dgm:pt>
    <dgm:pt modelId="{C8427D9A-85EF-418A-AC8A-FAB3644C4417}" type="parTrans" cxnId="{4F2B1E4B-C435-4AEA-BD5F-8FC3F805706B}">
      <dgm:prSet/>
      <dgm:spPr/>
      <dgm:t>
        <a:bodyPr/>
        <a:lstStyle/>
        <a:p>
          <a:endParaRPr lang="ru-RU"/>
        </a:p>
      </dgm:t>
    </dgm:pt>
    <dgm:pt modelId="{DEDCA3D3-61F6-419B-B7F7-EB50029EA5E2}" type="sibTrans" cxnId="{4F2B1E4B-C435-4AEA-BD5F-8FC3F805706B}">
      <dgm:prSet/>
      <dgm:spPr/>
      <dgm:t>
        <a:bodyPr/>
        <a:lstStyle/>
        <a:p>
          <a:endParaRPr lang="ru-RU"/>
        </a:p>
      </dgm:t>
    </dgm:pt>
    <dgm:pt modelId="{6B25A6DB-30C8-4911-ABC3-7550E4FE9C0C}">
      <dgm:prSet phldrT="[Текст]" custT="1"/>
      <dgm:spPr>
        <a:ln>
          <a:solidFill>
            <a:srgbClr val="FFC000"/>
          </a:solidFill>
        </a:ln>
      </dgm:spPr>
      <dgm:t>
        <a:bodyPr/>
        <a:lstStyle/>
        <a:p>
          <a:r>
            <a:rPr lang="ru-RU" sz="1200" dirty="0" smtClean="0">
              <a:solidFill>
                <a:schemeClr val="tx1"/>
              </a:solidFill>
              <a:latin typeface="Georgia" pitchFamily="18" charset="0"/>
            </a:rPr>
            <a:t>Анализ результата деятельности</a:t>
          </a:r>
          <a:endParaRPr lang="ru-RU" sz="1200" dirty="0">
            <a:solidFill>
              <a:schemeClr val="tx1"/>
            </a:solidFill>
            <a:latin typeface="Georgia" pitchFamily="18" charset="0"/>
          </a:endParaRPr>
        </a:p>
      </dgm:t>
    </dgm:pt>
    <dgm:pt modelId="{71CC5738-47DB-4521-A74C-07F2960F345A}" type="parTrans" cxnId="{CFA5EC93-2C85-47DD-A51D-AD6DE2A93DB1}">
      <dgm:prSet/>
      <dgm:spPr/>
      <dgm:t>
        <a:bodyPr/>
        <a:lstStyle/>
        <a:p>
          <a:endParaRPr lang="ru-RU"/>
        </a:p>
      </dgm:t>
    </dgm:pt>
    <dgm:pt modelId="{2F96D64C-1FAC-4FBF-8F86-2EF90FD9758C}" type="sibTrans" cxnId="{CFA5EC93-2C85-47DD-A51D-AD6DE2A93DB1}">
      <dgm:prSet/>
      <dgm:spPr/>
      <dgm:t>
        <a:bodyPr/>
        <a:lstStyle/>
        <a:p>
          <a:endParaRPr lang="ru-RU"/>
        </a:p>
      </dgm:t>
    </dgm:pt>
    <dgm:pt modelId="{B6CBAA74-D4B5-4937-BE43-316B096752F0}">
      <dgm:prSet phldrT="[Текст]" custT="1"/>
      <dgm:spPr>
        <a:ln>
          <a:solidFill>
            <a:srgbClr val="00B050"/>
          </a:solidFill>
        </a:ln>
      </dgm:spPr>
      <dgm:t>
        <a:bodyPr/>
        <a:lstStyle/>
        <a:p>
          <a:r>
            <a:rPr lang="ru-RU" sz="1200" dirty="0" smtClean="0">
              <a:solidFill>
                <a:schemeClr val="tx1"/>
              </a:solidFill>
              <a:latin typeface="Georgia" pitchFamily="18" charset="0"/>
            </a:rPr>
            <a:t>Проектирование  решения проблемной ситуации</a:t>
          </a:r>
          <a:endParaRPr lang="ru-RU" sz="1200" dirty="0">
            <a:solidFill>
              <a:schemeClr val="tx1"/>
            </a:solidFill>
            <a:latin typeface="Georgia" pitchFamily="18" charset="0"/>
          </a:endParaRPr>
        </a:p>
      </dgm:t>
    </dgm:pt>
    <dgm:pt modelId="{DF433D9E-3FCC-481C-BD6C-AA1DE3A5B503}" type="parTrans" cxnId="{51A4D298-DD5F-407B-ACD1-2E49CD3438D4}">
      <dgm:prSet/>
      <dgm:spPr/>
      <dgm:t>
        <a:bodyPr/>
        <a:lstStyle/>
        <a:p>
          <a:endParaRPr lang="ru-RU"/>
        </a:p>
      </dgm:t>
    </dgm:pt>
    <dgm:pt modelId="{9860360F-B73E-4BDF-A49C-7CAAE1B7B82A}" type="sibTrans" cxnId="{51A4D298-DD5F-407B-ACD1-2E49CD3438D4}">
      <dgm:prSet/>
      <dgm:spPr/>
      <dgm:t>
        <a:bodyPr/>
        <a:lstStyle/>
        <a:p>
          <a:endParaRPr lang="ru-RU"/>
        </a:p>
      </dgm:t>
    </dgm:pt>
    <dgm:pt modelId="{48A1E8A2-FF0A-48EB-8780-30CA3D10866F}">
      <dgm:prSet phldrT="[Текст]" custT="1"/>
      <dgm:spPr>
        <a:ln>
          <a:solidFill>
            <a:srgbClr val="00B0F0"/>
          </a:solidFill>
        </a:ln>
      </dgm:spPr>
      <dgm:t>
        <a:bodyPr/>
        <a:lstStyle/>
        <a:p>
          <a:r>
            <a:rPr lang="ru-RU" sz="1200" dirty="0" smtClean="0">
              <a:solidFill>
                <a:schemeClr val="tx1"/>
              </a:solidFill>
              <a:latin typeface="Georgia" pitchFamily="18" charset="0"/>
            </a:rPr>
            <a:t>Создание проблемной ситуации  </a:t>
          </a:r>
          <a:endParaRPr lang="ru-RU" sz="1200" dirty="0">
            <a:solidFill>
              <a:schemeClr val="tx1"/>
            </a:solidFill>
            <a:latin typeface="Georgia" pitchFamily="18" charset="0"/>
          </a:endParaRPr>
        </a:p>
      </dgm:t>
    </dgm:pt>
    <dgm:pt modelId="{975B255F-240C-43BD-8C28-26E087B9741B}" type="parTrans" cxnId="{EFD4C1C3-804B-49C2-B6F6-BDB146010ACB}">
      <dgm:prSet/>
      <dgm:spPr/>
      <dgm:t>
        <a:bodyPr/>
        <a:lstStyle/>
        <a:p>
          <a:endParaRPr lang="ru-RU"/>
        </a:p>
      </dgm:t>
    </dgm:pt>
    <dgm:pt modelId="{B61DD97C-1F0A-46D1-8CD1-3B84F7F01285}" type="sibTrans" cxnId="{EFD4C1C3-804B-49C2-B6F6-BDB146010ACB}">
      <dgm:prSet/>
      <dgm:spPr/>
      <dgm:t>
        <a:bodyPr/>
        <a:lstStyle/>
        <a:p>
          <a:endParaRPr lang="ru-RU"/>
        </a:p>
      </dgm:t>
    </dgm:pt>
    <dgm:pt modelId="{00D5491A-C38C-4DA9-BD47-AAA7A472D66A}">
      <dgm:prSet phldrT="[Текст]" custT="1"/>
      <dgm:spPr>
        <a:ln>
          <a:solidFill>
            <a:srgbClr val="00B0F0"/>
          </a:solidFill>
        </a:ln>
      </dgm:spPr>
      <dgm:t>
        <a:bodyPr/>
        <a:lstStyle/>
        <a:p>
          <a:r>
            <a:rPr lang="ru-RU" sz="1200" dirty="0" smtClean="0">
              <a:solidFill>
                <a:schemeClr val="tx1"/>
              </a:solidFill>
              <a:latin typeface="Georgia" pitchFamily="18" charset="0"/>
            </a:rPr>
            <a:t>Целевая установка</a:t>
          </a:r>
          <a:endParaRPr lang="ru-RU" sz="1200" dirty="0">
            <a:solidFill>
              <a:schemeClr val="tx1"/>
            </a:solidFill>
            <a:latin typeface="Georgia" pitchFamily="18" charset="0"/>
          </a:endParaRPr>
        </a:p>
      </dgm:t>
    </dgm:pt>
    <dgm:pt modelId="{34CCCC08-4F78-4ADC-94F4-4246784F422D}" type="parTrans" cxnId="{98E9FA8D-9011-47B7-A912-CB3827FE4FD3}">
      <dgm:prSet/>
      <dgm:spPr/>
      <dgm:t>
        <a:bodyPr/>
        <a:lstStyle/>
        <a:p>
          <a:endParaRPr lang="ru-RU"/>
        </a:p>
      </dgm:t>
    </dgm:pt>
    <dgm:pt modelId="{438FF539-C9F1-448F-B7BD-790A16E871AE}" type="sibTrans" cxnId="{98E9FA8D-9011-47B7-A912-CB3827FE4FD3}">
      <dgm:prSet/>
      <dgm:spPr/>
      <dgm:t>
        <a:bodyPr/>
        <a:lstStyle/>
        <a:p>
          <a:endParaRPr lang="ru-RU"/>
        </a:p>
      </dgm:t>
    </dgm:pt>
    <dgm:pt modelId="{712692D0-6DF9-4883-9A10-C25FD7976181}">
      <dgm:prSet phldrT="[Текст]" custT="1"/>
      <dgm:spPr>
        <a:ln>
          <a:solidFill>
            <a:srgbClr val="FF9900"/>
          </a:solidFill>
        </a:ln>
      </dgm:spPr>
      <dgm:t>
        <a:bodyPr/>
        <a:lstStyle/>
        <a:p>
          <a:r>
            <a:rPr lang="ru-RU" sz="1200" dirty="0" smtClean="0">
              <a:solidFill>
                <a:schemeClr val="tx1"/>
              </a:solidFill>
              <a:latin typeface="Georgia" pitchFamily="18" charset="0"/>
            </a:rPr>
            <a:t>Подведение итогов </a:t>
          </a:r>
          <a:endParaRPr lang="ru-RU" sz="1200" dirty="0">
            <a:solidFill>
              <a:schemeClr val="tx1"/>
            </a:solidFill>
            <a:latin typeface="Georgia" pitchFamily="18" charset="0"/>
          </a:endParaRPr>
        </a:p>
      </dgm:t>
    </dgm:pt>
    <dgm:pt modelId="{6A37C9EB-BF54-47A8-9C94-469020522F33}" type="parTrans" cxnId="{0174093D-F8FD-4D7E-8136-1D923C9EE8E9}">
      <dgm:prSet/>
      <dgm:spPr/>
      <dgm:t>
        <a:bodyPr/>
        <a:lstStyle/>
        <a:p>
          <a:endParaRPr lang="ru-RU"/>
        </a:p>
      </dgm:t>
    </dgm:pt>
    <dgm:pt modelId="{8EF4E44E-E2C7-4602-BF3F-6A0BBC83AB96}" type="sibTrans" cxnId="{0174093D-F8FD-4D7E-8136-1D923C9EE8E9}">
      <dgm:prSet/>
      <dgm:spPr/>
      <dgm:t>
        <a:bodyPr/>
        <a:lstStyle/>
        <a:p>
          <a:endParaRPr lang="ru-RU"/>
        </a:p>
      </dgm:t>
    </dgm:pt>
    <dgm:pt modelId="{51E22559-D32A-4F28-B814-1D94D874DD33}" type="pres">
      <dgm:prSet presAssocID="{F02598F8-215D-4A25-9057-FA2E37F07A70}" presName="linearFlow" presStyleCnt="0">
        <dgm:presLayoutVars>
          <dgm:resizeHandles val="exact"/>
        </dgm:presLayoutVars>
      </dgm:prSet>
      <dgm:spPr/>
    </dgm:pt>
    <dgm:pt modelId="{1F48E0E7-CCE0-4779-8A2C-C991B8E27A3F}" type="pres">
      <dgm:prSet presAssocID="{48A1E8A2-FF0A-48EB-8780-30CA3D10866F}" presName="node" presStyleLbl="node1" presStyleIdx="0" presStyleCnt="7">
        <dgm:presLayoutVars>
          <dgm:bulletEnabled val="1"/>
        </dgm:presLayoutVars>
      </dgm:prSet>
      <dgm:spPr/>
      <dgm:t>
        <a:bodyPr/>
        <a:lstStyle/>
        <a:p>
          <a:endParaRPr lang="ru-RU"/>
        </a:p>
      </dgm:t>
    </dgm:pt>
    <dgm:pt modelId="{C47C51B2-12F3-46DA-B045-B42477B0B5C1}" type="pres">
      <dgm:prSet presAssocID="{B61DD97C-1F0A-46D1-8CD1-3B84F7F01285}" presName="sibTrans" presStyleLbl="sibTrans2D1" presStyleIdx="0" presStyleCnt="6"/>
      <dgm:spPr/>
      <dgm:t>
        <a:bodyPr/>
        <a:lstStyle/>
        <a:p>
          <a:endParaRPr lang="ru-RU"/>
        </a:p>
      </dgm:t>
    </dgm:pt>
    <dgm:pt modelId="{DE377359-9BA8-4A97-8797-9A6E4FB744EC}" type="pres">
      <dgm:prSet presAssocID="{B61DD97C-1F0A-46D1-8CD1-3B84F7F01285}" presName="connectorText" presStyleLbl="sibTrans2D1" presStyleIdx="0" presStyleCnt="6"/>
      <dgm:spPr/>
      <dgm:t>
        <a:bodyPr/>
        <a:lstStyle/>
        <a:p>
          <a:endParaRPr lang="ru-RU"/>
        </a:p>
      </dgm:t>
    </dgm:pt>
    <dgm:pt modelId="{739C70E9-343F-4773-B1FF-2ADE13B70C18}" type="pres">
      <dgm:prSet presAssocID="{00D5491A-C38C-4DA9-BD47-AAA7A472D66A}" presName="node" presStyleLbl="node1" presStyleIdx="1" presStyleCnt="7">
        <dgm:presLayoutVars>
          <dgm:bulletEnabled val="1"/>
        </dgm:presLayoutVars>
      </dgm:prSet>
      <dgm:spPr/>
      <dgm:t>
        <a:bodyPr/>
        <a:lstStyle/>
        <a:p>
          <a:endParaRPr lang="ru-RU"/>
        </a:p>
      </dgm:t>
    </dgm:pt>
    <dgm:pt modelId="{91A45BCD-85D8-4854-827F-086A260DEEDC}" type="pres">
      <dgm:prSet presAssocID="{438FF539-C9F1-448F-B7BD-790A16E871AE}" presName="sibTrans" presStyleLbl="sibTrans2D1" presStyleIdx="1" presStyleCnt="6"/>
      <dgm:spPr/>
      <dgm:t>
        <a:bodyPr/>
        <a:lstStyle/>
        <a:p>
          <a:endParaRPr lang="ru-RU"/>
        </a:p>
      </dgm:t>
    </dgm:pt>
    <dgm:pt modelId="{18D9E7A6-6953-4480-A8F7-17E34E729D11}" type="pres">
      <dgm:prSet presAssocID="{438FF539-C9F1-448F-B7BD-790A16E871AE}" presName="connectorText" presStyleLbl="sibTrans2D1" presStyleIdx="1" presStyleCnt="6"/>
      <dgm:spPr/>
      <dgm:t>
        <a:bodyPr/>
        <a:lstStyle/>
        <a:p>
          <a:endParaRPr lang="ru-RU"/>
        </a:p>
      </dgm:t>
    </dgm:pt>
    <dgm:pt modelId="{3B7125CE-8353-4138-BF65-58761AC1C328}" type="pres">
      <dgm:prSet presAssocID="{1A2A328D-CF86-4C26-BE19-0FC795D5EA38}" presName="node" presStyleLbl="node1" presStyleIdx="2" presStyleCnt="7">
        <dgm:presLayoutVars>
          <dgm:bulletEnabled val="1"/>
        </dgm:presLayoutVars>
      </dgm:prSet>
      <dgm:spPr/>
      <dgm:t>
        <a:bodyPr/>
        <a:lstStyle/>
        <a:p>
          <a:endParaRPr lang="ru-RU"/>
        </a:p>
      </dgm:t>
    </dgm:pt>
    <dgm:pt modelId="{A8CD1FD4-16D6-49C5-9F04-095A30A39F9C}" type="pres">
      <dgm:prSet presAssocID="{1D196A97-8A3C-4CB2-AED4-325276E45F4E}" presName="sibTrans" presStyleLbl="sibTrans2D1" presStyleIdx="2" presStyleCnt="6"/>
      <dgm:spPr/>
      <dgm:t>
        <a:bodyPr/>
        <a:lstStyle/>
        <a:p>
          <a:endParaRPr lang="ru-RU"/>
        </a:p>
      </dgm:t>
    </dgm:pt>
    <dgm:pt modelId="{FE8C0A54-BC09-42B5-9638-47AEEF2CC970}" type="pres">
      <dgm:prSet presAssocID="{1D196A97-8A3C-4CB2-AED4-325276E45F4E}" presName="connectorText" presStyleLbl="sibTrans2D1" presStyleIdx="2" presStyleCnt="6"/>
      <dgm:spPr/>
      <dgm:t>
        <a:bodyPr/>
        <a:lstStyle/>
        <a:p>
          <a:endParaRPr lang="ru-RU"/>
        </a:p>
      </dgm:t>
    </dgm:pt>
    <dgm:pt modelId="{33DDDE4B-7417-4FBE-B021-239BCA51F509}" type="pres">
      <dgm:prSet presAssocID="{B6CBAA74-D4B5-4937-BE43-316B096752F0}" presName="node" presStyleLbl="node1" presStyleIdx="3" presStyleCnt="7">
        <dgm:presLayoutVars>
          <dgm:bulletEnabled val="1"/>
        </dgm:presLayoutVars>
      </dgm:prSet>
      <dgm:spPr/>
      <dgm:t>
        <a:bodyPr/>
        <a:lstStyle/>
        <a:p>
          <a:endParaRPr lang="ru-RU"/>
        </a:p>
      </dgm:t>
    </dgm:pt>
    <dgm:pt modelId="{1741863B-B2FE-4139-B020-9FB6B9D03756}" type="pres">
      <dgm:prSet presAssocID="{9860360F-B73E-4BDF-A49C-7CAAE1B7B82A}" presName="sibTrans" presStyleLbl="sibTrans2D1" presStyleIdx="3" presStyleCnt="6"/>
      <dgm:spPr/>
      <dgm:t>
        <a:bodyPr/>
        <a:lstStyle/>
        <a:p>
          <a:endParaRPr lang="ru-RU"/>
        </a:p>
      </dgm:t>
    </dgm:pt>
    <dgm:pt modelId="{E37030A8-73E4-4C0E-AB37-33186175C2BE}" type="pres">
      <dgm:prSet presAssocID="{9860360F-B73E-4BDF-A49C-7CAAE1B7B82A}" presName="connectorText" presStyleLbl="sibTrans2D1" presStyleIdx="3" presStyleCnt="6"/>
      <dgm:spPr/>
      <dgm:t>
        <a:bodyPr/>
        <a:lstStyle/>
        <a:p>
          <a:endParaRPr lang="ru-RU"/>
        </a:p>
      </dgm:t>
    </dgm:pt>
    <dgm:pt modelId="{D768C5DF-D186-48D6-AABB-B5975D404CE5}" type="pres">
      <dgm:prSet presAssocID="{7DF2AB35-9D69-43C9-BB62-8633173AAE5C}" presName="node" presStyleLbl="node1" presStyleIdx="4" presStyleCnt="7">
        <dgm:presLayoutVars>
          <dgm:bulletEnabled val="1"/>
        </dgm:presLayoutVars>
      </dgm:prSet>
      <dgm:spPr/>
      <dgm:t>
        <a:bodyPr/>
        <a:lstStyle/>
        <a:p>
          <a:endParaRPr lang="ru-RU"/>
        </a:p>
      </dgm:t>
    </dgm:pt>
    <dgm:pt modelId="{94864566-3AAB-422A-8630-BE97E1514645}" type="pres">
      <dgm:prSet presAssocID="{DEDCA3D3-61F6-419B-B7F7-EB50029EA5E2}" presName="sibTrans" presStyleLbl="sibTrans2D1" presStyleIdx="4" presStyleCnt="6"/>
      <dgm:spPr/>
      <dgm:t>
        <a:bodyPr/>
        <a:lstStyle/>
        <a:p>
          <a:endParaRPr lang="ru-RU"/>
        </a:p>
      </dgm:t>
    </dgm:pt>
    <dgm:pt modelId="{B4951592-0412-4736-AEA6-F6184DF7C799}" type="pres">
      <dgm:prSet presAssocID="{DEDCA3D3-61F6-419B-B7F7-EB50029EA5E2}" presName="connectorText" presStyleLbl="sibTrans2D1" presStyleIdx="4" presStyleCnt="6"/>
      <dgm:spPr/>
      <dgm:t>
        <a:bodyPr/>
        <a:lstStyle/>
        <a:p>
          <a:endParaRPr lang="ru-RU"/>
        </a:p>
      </dgm:t>
    </dgm:pt>
    <dgm:pt modelId="{8CF6110B-B4C6-405A-82E4-ED76194F55A6}" type="pres">
      <dgm:prSet presAssocID="{6B25A6DB-30C8-4911-ABC3-7550E4FE9C0C}" presName="node" presStyleLbl="node1" presStyleIdx="5" presStyleCnt="7">
        <dgm:presLayoutVars>
          <dgm:bulletEnabled val="1"/>
        </dgm:presLayoutVars>
      </dgm:prSet>
      <dgm:spPr/>
      <dgm:t>
        <a:bodyPr/>
        <a:lstStyle/>
        <a:p>
          <a:endParaRPr lang="ru-RU"/>
        </a:p>
      </dgm:t>
    </dgm:pt>
    <dgm:pt modelId="{1B72429B-7D85-4A97-AB4D-20960C2E5E30}" type="pres">
      <dgm:prSet presAssocID="{2F96D64C-1FAC-4FBF-8F86-2EF90FD9758C}" presName="sibTrans" presStyleLbl="sibTrans2D1" presStyleIdx="5" presStyleCnt="6"/>
      <dgm:spPr/>
      <dgm:t>
        <a:bodyPr/>
        <a:lstStyle/>
        <a:p>
          <a:endParaRPr lang="ru-RU"/>
        </a:p>
      </dgm:t>
    </dgm:pt>
    <dgm:pt modelId="{D9ED7E39-34F8-4307-831D-1246D3F9B82B}" type="pres">
      <dgm:prSet presAssocID="{2F96D64C-1FAC-4FBF-8F86-2EF90FD9758C}" presName="connectorText" presStyleLbl="sibTrans2D1" presStyleIdx="5" presStyleCnt="6"/>
      <dgm:spPr/>
      <dgm:t>
        <a:bodyPr/>
        <a:lstStyle/>
        <a:p>
          <a:endParaRPr lang="ru-RU"/>
        </a:p>
      </dgm:t>
    </dgm:pt>
    <dgm:pt modelId="{320B5219-76D4-4EFC-92A1-8614680EB3B9}" type="pres">
      <dgm:prSet presAssocID="{712692D0-6DF9-4883-9A10-C25FD7976181}" presName="node" presStyleLbl="node1" presStyleIdx="6" presStyleCnt="7" custLinFactNeighborX="-1629" custLinFactNeighborY="19478">
        <dgm:presLayoutVars>
          <dgm:bulletEnabled val="1"/>
        </dgm:presLayoutVars>
      </dgm:prSet>
      <dgm:spPr/>
      <dgm:t>
        <a:bodyPr/>
        <a:lstStyle/>
        <a:p>
          <a:endParaRPr lang="ru-RU"/>
        </a:p>
      </dgm:t>
    </dgm:pt>
  </dgm:ptLst>
  <dgm:cxnLst>
    <dgm:cxn modelId="{0174093D-F8FD-4D7E-8136-1D923C9EE8E9}" srcId="{F02598F8-215D-4A25-9057-FA2E37F07A70}" destId="{712692D0-6DF9-4883-9A10-C25FD7976181}" srcOrd="6" destOrd="0" parTransId="{6A37C9EB-BF54-47A8-9C94-469020522F33}" sibTransId="{8EF4E44E-E2C7-4602-BF3F-6A0BBC83AB96}"/>
    <dgm:cxn modelId="{98E9FA8D-9011-47B7-A912-CB3827FE4FD3}" srcId="{F02598F8-215D-4A25-9057-FA2E37F07A70}" destId="{00D5491A-C38C-4DA9-BD47-AAA7A472D66A}" srcOrd="1" destOrd="0" parTransId="{34CCCC08-4F78-4ADC-94F4-4246784F422D}" sibTransId="{438FF539-C9F1-448F-B7BD-790A16E871AE}"/>
    <dgm:cxn modelId="{E093991F-1EDB-4399-919B-D45A84895BD8}" type="presOf" srcId="{B6CBAA74-D4B5-4937-BE43-316B096752F0}" destId="{33DDDE4B-7417-4FBE-B021-239BCA51F509}" srcOrd="0" destOrd="0" presId="urn:microsoft.com/office/officeart/2005/8/layout/process2"/>
    <dgm:cxn modelId="{2BF1621A-68DC-4D54-B5EB-4DF4F3A0986F}" type="presOf" srcId="{9860360F-B73E-4BDF-A49C-7CAAE1B7B82A}" destId="{E37030A8-73E4-4C0E-AB37-33186175C2BE}" srcOrd="1" destOrd="0" presId="urn:microsoft.com/office/officeart/2005/8/layout/process2"/>
    <dgm:cxn modelId="{EFD4C1C3-804B-49C2-B6F6-BDB146010ACB}" srcId="{F02598F8-215D-4A25-9057-FA2E37F07A70}" destId="{48A1E8A2-FF0A-48EB-8780-30CA3D10866F}" srcOrd="0" destOrd="0" parTransId="{975B255F-240C-43BD-8C28-26E087B9741B}" sibTransId="{B61DD97C-1F0A-46D1-8CD1-3B84F7F01285}"/>
    <dgm:cxn modelId="{E078DEF4-19A3-47AA-A6B0-797ABA7A0854}" type="presOf" srcId="{B61DD97C-1F0A-46D1-8CD1-3B84F7F01285}" destId="{DE377359-9BA8-4A97-8797-9A6E4FB744EC}" srcOrd="1" destOrd="0" presId="urn:microsoft.com/office/officeart/2005/8/layout/process2"/>
    <dgm:cxn modelId="{CAF5C1EE-14D0-4C12-92F0-0203048501BD}" type="presOf" srcId="{438FF539-C9F1-448F-B7BD-790A16E871AE}" destId="{91A45BCD-85D8-4854-827F-086A260DEEDC}" srcOrd="0" destOrd="0" presId="urn:microsoft.com/office/officeart/2005/8/layout/process2"/>
    <dgm:cxn modelId="{DAF1C0E7-5B19-449E-85C1-B3337766DA98}" srcId="{F02598F8-215D-4A25-9057-FA2E37F07A70}" destId="{1A2A328D-CF86-4C26-BE19-0FC795D5EA38}" srcOrd="2" destOrd="0" parTransId="{46CF1A99-D333-4CC8-936E-CBD48F96C12A}" sibTransId="{1D196A97-8A3C-4CB2-AED4-325276E45F4E}"/>
    <dgm:cxn modelId="{CFA5EC93-2C85-47DD-A51D-AD6DE2A93DB1}" srcId="{F02598F8-215D-4A25-9057-FA2E37F07A70}" destId="{6B25A6DB-30C8-4911-ABC3-7550E4FE9C0C}" srcOrd="5" destOrd="0" parTransId="{71CC5738-47DB-4521-A74C-07F2960F345A}" sibTransId="{2F96D64C-1FAC-4FBF-8F86-2EF90FD9758C}"/>
    <dgm:cxn modelId="{8FA672F2-FE7D-43B2-BF51-E6C6187560DF}" type="presOf" srcId="{7DF2AB35-9D69-43C9-BB62-8633173AAE5C}" destId="{D768C5DF-D186-48D6-AABB-B5975D404CE5}" srcOrd="0" destOrd="0" presId="urn:microsoft.com/office/officeart/2005/8/layout/process2"/>
    <dgm:cxn modelId="{03D96AFE-DC65-4815-82FE-F0CA04DEF844}" type="presOf" srcId="{712692D0-6DF9-4883-9A10-C25FD7976181}" destId="{320B5219-76D4-4EFC-92A1-8614680EB3B9}" srcOrd="0" destOrd="0" presId="urn:microsoft.com/office/officeart/2005/8/layout/process2"/>
    <dgm:cxn modelId="{46D794C0-BD0A-40DB-AD6E-55F16C9E8562}" type="presOf" srcId="{1A2A328D-CF86-4C26-BE19-0FC795D5EA38}" destId="{3B7125CE-8353-4138-BF65-58761AC1C328}" srcOrd="0" destOrd="0" presId="urn:microsoft.com/office/officeart/2005/8/layout/process2"/>
    <dgm:cxn modelId="{1EEAE865-2870-4034-85E8-F99E48350386}" type="presOf" srcId="{DEDCA3D3-61F6-419B-B7F7-EB50029EA5E2}" destId="{94864566-3AAB-422A-8630-BE97E1514645}" srcOrd="0" destOrd="0" presId="urn:microsoft.com/office/officeart/2005/8/layout/process2"/>
    <dgm:cxn modelId="{5BAFB2C3-0E53-4980-8BDA-46396885C46F}" type="presOf" srcId="{2F96D64C-1FAC-4FBF-8F86-2EF90FD9758C}" destId="{1B72429B-7D85-4A97-AB4D-20960C2E5E30}" srcOrd="0" destOrd="0" presId="urn:microsoft.com/office/officeart/2005/8/layout/process2"/>
    <dgm:cxn modelId="{51A4D298-DD5F-407B-ACD1-2E49CD3438D4}" srcId="{F02598F8-215D-4A25-9057-FA2E37F07A70}" destId="{B6CBAA74-D4B5-4937-BE43-316B096752F0}" srcOrd="3" destOrd="0" parTransId="{DF433D9E-3FCC-481C-BD6C-AA1DE3A5B503}" sibTransId="{9860360F-B73E-4BDF-A49C-7CAAE1B7B82A}"/>
    <dgm:cxn modelId="{3DB2391F-10F5-4743-92D8-675710857CF9}" type="presOf" srcId="{DEDCA3D3-61F6-419B-B7F7-EB50029EA5E2}" destId="{B4951592-0412-4736-AEA6-F6184DF7C799}" srcOrd="1" destOrd="0" presId="urn:microsoft.com/office/officeart/2005/8/layout/process2"/>
    <dgm:cxn modelId="{91F77AEF-0143-4B0F-8C19-6A5656024F70}" type="presOf" srcId="{6B25A6DB-30C8-4911-ABC3-7550E4FE9C0C}" destId="{8CF6110B-B4C6-405A-82E4-ED76194F55A6}" srcOrd="0" destOrd="0" presId="urn:microsoft.com/office/officeart/2005/8/layout/process2"/>
    <dgm:cxn modelId="{1E4F0316-8C6E-4237-9799-701F43935890}" type="presOf" srcId="{B61DD97C-1F0A-46D1-8CD1-3B84F7F01285}" destId="{C47C51B2-12F3-46DA-B045-B42477B0B5C1}" srcOrd="0" destOrd="0" presId="urn:microsoft.com/office/officeart/2005/8/layout/process2"/>
    <dgm:cxn modelId="{8A819523-C1E0-4DC7-8F55-9F749D6D2B68}" type="presOf" srcId="{1D196A97-8A3C-4CB2-AED4-325276E45F4E}" destId="{FE8C0A54-BC09-42B5-9638-47AEEF2CC970}" srcOrd="1" destOrd="0" presId="urn:microsoft.com/office/officeart/2005/8/layout/process2"/>
    <dgm:cxn modelId="{E65A5829-EA1B-4764-9DBD-61EFA08B3381}" type="presOf" srcId="{00D5491A-C38C-4DA9-BD47-AAA7A472D66A}" destId="{739C70E9-343F-4773-B1FF-2ADE13B70C18}" srcOrd="0" destOrd="0" presId="urn:microsoft.com/office/officeart/2005/8/layout/process2"/>
    <dgm:cxn modelId="{1E0E9115-523B-4616-85C3-BB6E2BD96230}" type="presOf" srcId="{1D196A97-8A3C-4CB2-AED4-325276E45F4E}" destId="{A8CD1FD4-16D6-49C5-9F04-095A30A39F9C}" srcOrd="0" destOrd="0" presId="urn:microsoft.com/office/officeart/2005/8/layout/process2"/>
    <dgm:cxn modelId="{7CDA7105-66DB-4E9D-B149-1AACE14AE688}" type="presOf" srcId="{9860360F-B73E-4BDF-A49C-7CAAE1B7B82A}" destId="{1741863B-B2FE-4139-B020-9FB6B9D03756}" srcOrd="0" destOrd="0" presId="urn:microsoft.com/office/officeart/2005/8/layout/process2"/>
    <dgm:cxn modelId="{CECFF453-82D5-4476-92D7-681EF336D05F}" type="presOf" srcId="{2F96D64C-1FAC-4FBF-8F86-2EF90FD9758C}" destId="{D9ED7E39-34F8-4307-831D-1246D3F9B82B}" srcOrd="1" destOrd="0" presId="urn:microsoft.com/office/officeart/2005/8/layout/process2"/>
    <dgm:cxn modelId="{4F2B1E4B-C435-4AEA-BD5F-8FC3F805706B}" srcId="{F02598F8-215D-4A25-9057-FA2E37F07A70}" destId="{7DF2AB35-9D69-43C9-BB62-8633173AAE5C}" srcOrd="4" destOrd="0" parTransId="{C8427D9A-85EF-418A-AC8A-FAB3644C4417}" sibTransId="{DEDCA3D3-61F6-419B-B7F7-EB50029EA5E2}"/>
    <dgm:cxn modelId="{99B751F9-C4CE-4247-AEAA-30B5181C1E1D}" type="presOf" srcId="{F02598F8-215D-4A25-9057-FA2E37F07A70}" destId="{51E22559-D32A-4F28-B814-1D94D874DD33}" srcOrd="0" destOrd="0" presId="urn:microsoft.com/office/officeart/2005/8/layout/process2"/>
    <dgm:cxn modelId="{5537CDE6-C3C3-44E8-813F-257C6045CCCC}" type="presOf" srcId="{48A1E8A2-FF0A-48EB-8780-30CA3D10866F}" destId="{1F48E0E7-CCE0-4779-8A2C-C991B8E27A3F}" srcOrd="0" destOrd="0" presId="urn:microsoft.com/office/officeart/2005/8/layout/process2"/>
    <dgm:cxn modelId="{E0871A4E-E3D6-4F95-A1B0-CB2E6F167F3B}" type="presOf" srcId="{438FF539-C9F1-448F-B7BD-790A16E871AE}" destId="{18D9E7A6-6953-4480-A8F7-17E34E729D11}" srcOrd="1" destOrd="0" presId="urn:microsoft.com/office/officeart/2005/8/layout/process2"/>
    <dgm:cxn modelId="{6773383F-64EB-41B3-B783-6BCD39FE1795}" type="presParOf" srcId="{51E22559-D32A-4F28-B814-1D94D874DD33}" destId="{1F48E0E7-CCE0-4779-8A2C-C991B8E27A3F}" srcOrd="0" destOrd="0" presId="urn:microsoft.com/office/officeart/2005/8/layout/process2"/>
    <dgm:cxn modelId="{A667AF22-33D0-4BB3-8A6F-913ADE685E48}" type="presParOf" srcId="{51E22559-D32A-4F28-B814-1D94D874DD33}" destId="{C47C51B2-12F3-46DA-B045-B42477B0B5C1}" srcOrd="1" destOrd="0" presId="urn:microsoft.com/office/officeart/2005/8/layout/process2"/>
    <dgm:cxn modelId="{F22986CB-DBF0-4D3E-BD34-9E60B5F1073B}" type="presParOf" srcId="{C47C51B2-12F3-46DA-B045-B42477B0B5C1}" destId="{DE377359-9BA8-4A97-8797-9A6E4FB744EC}" srcOrd="0" destOrd="0" presId="urn:microsoft.com/office/officeart/2005/8/layout/process2"/>
    <dgm:cxn modelId="{47B9A489-0BDA-411E-978C-40D03E47AE6D}" type="presParOf" srcId="{51E22559-D32A-4F28-B814-1D94D874DD33}" destId="{739C70E9-343F-4773-B1FF-2ADE13B70C18}" srcOrd="2" destOrd="0" presId="urn:microsoft.com/office/officeart/2005/8/layout/process2"/>
    <dgm:cxn modelId="{F83A470B-3A50-48B2-AFAC-96B5941DBA62}" type="presParOf" srcId="{51E22559-D32A-4F28-B814-1D94D874DD33}" destId="{91A45BCD-85D8-4854-827F-086A260DEEDC}" srcOrd="3" destOrd="0" presId="urn:microsoft.com/office/officeart/2005/8/layout/process2"/>
    <dgm:cxn modelId="{3CC6DAAF-EF6F-439D-ADDC-8C2902A95813}" type="presParOf" srcId="{91A45BCD-85D8-4854-827F-086A260DEEDC}" destId="{18D9E7A6-6953-4480-A8F7-17E34E729D11}" srcOrd="0" destOrd="0" presId="urn:microsoft.com/office/officeart/2005/8/layout/process2"/>
    <dgm:cxn modelId="{C13EE7D1-28A1-4E1F-A74B-8C41221D07E0}" type="presParOf" srcId="{51E22559-D32A-4F28-B814-1D94D874DD33}" destId="{3B7125CE-8353-4138-BF65-58761AC1C328}" srcOrd="4" destOrd="0" presId="urn:microsoft.com/office/officeart/2005/8/layout/process2"/>
    <dgm:cxn modelId="{0C813B1D-B269-4A15-9B29-42B7A8EBEAB1}" type="presParOf" srcId="{51E22559-D32A-4F28-B814-1D94D874DD33}" destId="{A8CD1FD4-16D6-49C5-9F04-095A30A39F9C}" srcOrd="5" destOrd="0" presId="urn:microsoft.com/office/officeart/2005/8/layout/process2"/>
    <dgm:cxn modelId="{9C0EFC8B-8835-4865-8769-7229AA8479B3}" type="presParOf" srcId="{A8CD1FD4-16D6-49C5-9F04-095A30A39F9C}" destId="{FE8C0A54-BC09-42B5-9638-47AEEF2CC970}" srcOrd="0" destOrd="0" presId="urn:microsoft.com/office/officeart/2005/8/layout/process2"/>
    <dgm:cxn modelId="{F8536175-7072-48FF-869E-E9BF65FD3635}" type="presParOf" srcId="{51E22559-D32A-4F28-B814-1D94D874DD33}" destId="{33DDDE4B-7417-4FBE-B021-239BCA51F509}" srcOrd="6" destOrd="0" presId="urn:microsoft.com/office/officeart/2005/8/layout/process2"/>
    <dgm:cxn modelId="{9991A1DA-B5FB-459C-BE4B-66F1387881E9}" type="presParOf" srcId="{51E22559-D32A-4F28-B814-1D94D874DD33}" destId="{1741863B-B2FE-4139-B020-9FB6B9D03756}" srcOrd="7" destOrd="0" presId="urn:microsoft.com/office/officeart/2005/8/layout/process2"/>
    <dgm:cxn modelId="{353AAEC3-CE5A-4507-A6B1-A4D4642AE657}" type="presParOf" srcId="{1741863B-B2FE-4139-B020-9FB6B9D03756}" destId="{E37030A8-73E4-4C0E-AB37-33186175C2BE}" srcOrd="0" destOrd="0" presId="urn:microsoft.com/office/officeart/2005/8/layout/process2"/>
    <dgm:cxn modelId="{6FECC4D9-92C5-4CD4-8BC7-8E9C43E5287D}" type="presParOf" srcId="{51E22559-D32A-4F28-B814-1D94D874DD33}" destId="{D768C5DF-D186-48D6-AABB-B5975D404CE5}" srcOrd="8" destOrd="0" presId="urn:microsoft.com/office/officeart/2005/8/layout/process2"/>
    <dgm:cxn modelId="{66AFEB5D-CD47-4D81-836C-B4DF978E66FD}" type="presParOf" srcId="{51E22559-D32A-4F28-B814-1D94D874DD33}" destId="{94864566-3AAB-422A-8630-BE97E1514645}" srcOrd="9" destOrd="0" presId="urn:microsoft.com/office/officeart/2005/8/layout/process2"/>
    <dgm:cxn modelId="{BCB1CAE6-07CD-4583-98E7-ED5FF13E293F}" type="presParOf" srcId="{94864566-3AAB-422A-8630-BE97E1514645}" destId="{B4951592-0412-4736-AEA6-F6184DF7C799}" srcOrd="0" destOrd="0" presId="urn:microsoft.com/office/officeart/2005/8/layout/process2"/>
    <dgm:cxn modelId="{ED0883BD-0185-4380-9D4A-F7765C3CF264}" type="presParOf" srcId="{51E22559-D32A-4F28-B814-1D94D874DD33}" destId="{8CF6110B-B4C6-405A-82E4-ED76194F55A6}" srcOrd="10" destOrd="0" presId="urn:microsoft.com/office/officeart/2005/8/layout/process2"/>
    <dgm:cxn modelId="{1963A70E-35E6-4D97-BFDC-0A84D315B2FB}" type="presParOf" srcId="{51E22559-D32A-4F28-B814-1D94D874DD33}" destId="{1B72429B-7D85-4A97-AB4D-20960C2E5E30}" srcOrd="11" destOrd="0" presId="urn:microsoft.com/office/officeart/2005/8/layout/process2"/>
    <dgm:cxn modelId="{5098C962-5E75-46A6-89BA-1B7B3417F93B}" type="presParOf" srcId="{1B72429B-7D85-4A97-AB4D-20960C2E5E30}" destId="{D9ED7E39-34F8-4307-831D-1246D3F9B82B}" srcOrd="0" destOrd="0" presId="urn:microsoft.com/office/officeart/2005/8/layout/process2"/>
    <dgm:cxn modelId="{A2911A86-2D98-4931-93EF-FEF046AB1705}" type="presParOf" srcId="{51E22559-D32A-4F28-B814-1D94D874DD33}" destId="{320B5219-76D4-4EFC-92A1-8614680EB3B9}" srcOrd="1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1E057F-1B06-4F2D-8F61-76766B28E19E}" type="doc">
      <dgm:prSet loTypeId="urn:microsoft.com/office/officeart/2005/8/layout/process2" loCatId="process" qsTypeId="urn:microsoft.com/office/officeart/2005/8/quickstyle/simple1" qsCatId="simple" csTypeId="urn:microsoft.com/office/officeart/2005/8/colors/colorful3" csCatId="colorful" phldr="1"/>
      <dgm:spPr/>
    </dgm:pt>
    <dgm:pt modelId="{EF235E51-D4BC-4309-ACD0-25D8CF1BCB9B}">
      <dgm:prSet phldrT="[Текст]"/>
      <dgm:spPr>
        <a:ln>
          <a:solidFill>
            <a:srgbClr val="0070C0"/>
          </a:solidFill>
        </a:ln>
      </dgm:spPr>
      <dgm:t>
        <a:bodyPr/>
        <a:lstStyle/>
        <a:p>
          <a:r>
            <a:rPr lang="ru-RU" dirty="0" smtClean="0">
              <a:solidFill>
                <a:schemeClr val="tx1"/>
              </a:solidFill>
              <a:latin typeface="Georgia" pitchFamily="18" charset="0"/>
            </a:rPr>
            <a:t>Подбор методов решения проблемы</a:t>
          </a:r>
          <a:endParaRPr lang="ru-RU" dirty="0">
            <a:solidFill>
              <a:schemeClr val="tx1"/>
            </a:solidFill>
            <a:latin typeface="Georgia" pitchFamily="18" charset="0"/>
          </a:endParaRPr>
        </a:p>
      </dgm:t>
    </dgm:pt>
    <dgm:pt modelId="{24B7D048-98D4-4F71-8DD1-11569938F144}" type="parTrans" cxnId="{80522AC2-A6FF-478A-84D6-D4D4915857B2}">
      <dgm:prSet/>
      <dgm:spPr/>
      <dgm:t>
        <a:bodyPr/>
        <a:lstStyle/>
        <a:p>
          <a:endParaRPr lang="ru-RU"/>
        </a:p>
      </dgm:t>
    </dgm:pt>
    <dgm:pt modelId="{1AC7EC3C-3CDC-49CD-8A7E-9243057C1E95}" type="sibTrans" cxnId="{80522AC2-A6FF-478A-84D6-D4D4915857B2}">
      <dgm:prSet/>
      <dgm:spPr/>
      <dgm:t>
        <a:bodyPr/>
        <a:lstStyle/>
        <a:p>
          <a:endParaRPr lang="ru-RU"/>
        </a:p>
      </dgm:t>
    </dgm:pt>
    <dgm:pt modelId="{7BD35A9F-2FCD-4B1E-B0C5-4858966CFF2E}">
      <dgm:prSet phldrT="[Текст]"/>
      <dgm:spPr>
        <a:ln>
          <a:solidFill>
            <a:srgbClr val="0070C0"/>
          </a:solidFill>
        </a:ln>
      </dgm:spPr>
      <dgm:t>
        <a:bodyPr/>
        <a:lstStyle/>
        <a:p>
          <a:r>
            <a:rPr lang="ru-RU" dirty="0" smtClean="0">
              <a:solidFill>
                <a:schemeClr val="tx1"/>
              </a:solidFill>
              <a:latin typeface="Georgia" pitchFamily="18" charset="0"/>
            </a:rPr>
            <a:t>Действия </a:t>
          </a:r>
          <a:endParaRPr lang="ru-RU" dirty="0">
            <a:solidFill>
              <a:schemeClr val="tx1"/>
            </a:solidFill>
            <a:latin typeface="Georgia" pitchFamily="18" charset="0"/>
          </a:endParaRPr>
        </a:p>
      </dgm:t>
    </dgm:pt>
    <dgm:pt modelId="{09D9189F-AFEB-42C4-8C31-3FF81A6ED317}" type="parTrans" cxnId="{ABE2856A-BB96-4879-98BB-13B7FA699D86}">
      <dgm:prSet/>
      <dgm:spPr/>
      <dgm:t>
        <a:bodyPr/>
        <a:lstStyle/>
        <a:p>
          <a:endParaRPr lang="ru-RU"/>
        </a:p>
      </dgm:t>
    </dgm:pt>
    <dgm:pt modelId="{84B52D1C-7207-4F30-AE8B-BD276E715C76}" type="sibTrans" cxnId="{ABE2856A-BB96-4879-98BB-13B7FA699D86}">
      <dgm:prSet/>
      <dgm:spPr/>
      <dgm:t>
        <a:bodyPr/>
        <a:lstStyle/>
        <a:p>
          <a:endParaRPr lang="ru-RU"/>
        </a:p>
      </dgm:t>
    </dgm:pt>
    <dgm:pt modelId="{86F9608F-B7B9-462B-86ED-41D0D1AF255D}">
      <dgm:prSet phldrT="[Текст]"/>
      <dgm:spPr>
        <a:ln>
          <a:solidFill>
            <a:srgbClr val="0070C0"/>
          </a:solidFill>
        </a:ln>
      </dgm:spPr>
      <dgm:t>
        <a:bodyPr/>
        <a:lstStyle/>
        <a:p>
          <a:r>
            <a:rPr lang="ru-RU" dirty="0" smtClean="0">
              <a:solidFill>
                <a:schemeClr val="tx1"/>
              </a:solidFill>
              <a:latin typeface="Georgia" pitchFamily="18" charset="0"/>
            </a:rPr>
            <a:t>Результат  </a:t>
          </a:r>
          <a:endParaRPr lang="ru-RU" dirty="0">
            <a:solidFill>
              <a:schemeClr val="tx1"/>
            </a:solidFill>
            <a:latin typeface="Georgia" pitchFamily="18" charset="0"/>
          </a:endParaRPr>
        </a:p>
      </dgm:t>
    </dgm:pt>
    <dgm:pt modelId="{5552769D-D508-4E21-8028-79C0F5724826}" type="parTrans" cxnId="{A178B7F5-4904-4868-A8DC-B5190AEC5F5B}">
      <dgm:prSet/>
      <dgm:spPr/>
      <dgm:t>
        <a:bodyPr/>
        <a:lstStyle/>
        <a:p>
          <a:endParaRPr lang="ru-RU"/>
        </a:p>
      </dgm:t>
    </dgm:pt>
    <dgm:pt modelId="{2174A647-8811-4797-8CA4-91E821369F78}" type="sibTrans" cxnId="{A178B7F5-4904-4868-A8DC-B5190AEC5F5B}">
      <dgm:prSet/>
      <dgm:spPr/>
      <dgm:t>
        <a:bodyPr/>
        <a:lstStyle/>
        <a:p>
          <a:endParaRPr lang="ru-RU"/>
        </a:p>
      </dgm:t>
    </dgm:pt>
    <dgm:pt modelId="{6A0E526A-E315-4069-B941-BCB1635C04E3}">
      <dgm:prSet phldrT="[Текст]"/>
      <dgm:spPr>
        <a:ln>
          <a:solidFill>
            <a:srgbClr val="7030A0"/>
          </a:solidFill>
        </a:ln>
      </dgm:spPr>
      <dgm:t>
        <a:bodyPr/>
        <a:lstStyle/>
        <a:p>
          <a:r>
            <a:rPr lang="ru-RU" dirty="0" smtClean="0">
              <a:solidFill>
                <a:schemeClr val="tx1"/>
              </a:solidFill>
              <a:latin typeface="Georgia" pitchFamily="18" charset="0"/>
            </a:rPr>
            <a:t>Контроль выполнения </a:t>
          </a:r>
          <a:endParaRPr lang="ru-RU" dirty="0">
            <a:solidFill>
              <a:schemeClr val="tx1"/>
            </a:solidFill>
            <a:latin typeface="Georgia" pitchFamily="18" charset="0"/>
          </a:endParaRPr>
        </a:p>
      </dgm:t>
    </dgm:pt>
    <dgm:pt modelId="{BDD99598-EE84-4B8B-AF8C-D7DA78A3B124}" type="parTrans" cxnId="{652BF683-BEC4-4EF3-80F6-BF215404C903}">
      <dgm:prSet/>
      <dgm:spPr/>
      <dgm:t>
        <a:bodyPr/>
        <a:lstStyle/>
        <a:p>
          <a:endParaRPr lang="ru-RU"/>
        </a:p>
      </dgm:t>
    </dgm:pt>
    <dgm:pt modelId="{C199638D-18FD-48C0-9ED7-64B6FDA1A333}" type="sibTrans" cxnId="{652BF683-BEC4-4EF3-80F6-BF215404C903}">
      <dgm:prSet/>
      <dgm:spPr/>
      <dgm:t>
        <a:bodyPr/>
        <a:lstStyle/>
        <a:p>
          <a:endParaRPr lang="ru-RU"/>
        </a:p>
      </dgm:t>
    </dgm:pt>
    <dgm:pt modelId="{2F7381B2-D5A0-4AD5-9D2A-D9DAFA09F09F}">
      <dgm:prSet phldrT="[Текст]"/>
      <dgm:spPr>
        <a:ln>
          <a:solidFill>
            <a:srgbClr val="00B050"/>
          </a:solidFill>
        </a:ln>
      </dgm:spPr>
      <dgm:t>
        <a:bodyPr/>
        <a:lstStyle/>
        <a:p>
          <a:r>
            <a:rPr lang="ru-RU" dirty="0" smtClean="0">
              <a:solidFill>
                <a:schemeClr val="tx1"/>
              </a:solidFill>
              <a:latin typeface="Georgia" pitchFamily="18" charset="0"/>
            </a:rPr>
            <a:t>Проблема </a:t>
          </a:r>
          <a:endParaRPr lang="ru-RU" dirty="0">
            <a:solidFill>
              <a:schemeClr val="tx1"/>
            </a:solidFill>
            <a:latin typeface="Georgia" pitchFamily="18" charset="0"/>
          </a:endParaRPr>
        </a:p>
      </dgm:t>
    </dgm:pt>
    <dgm:pt modelId="{57FF36B8-C2D7-473A-AC82-0BE7E277A7E8}" type="parTrans" cxnId="{15B37B6E-0F3C-4EEA-BB94-226AF7E9BD45}">
      <dgm:prSet/>
      <dgm:spPr/>
      <dgm:t>
        <a:bodyPr/>
        <a:lstStyle/>
        <a:p>
          <a:endParaRPr lang="ru-RU"/>
        </a:p>
      </dgm:t>
    </dgm:pt>
    <dgm:pt modelId="{43D9627E-41F1-4BA9-AB40-55DB68D08576}" type="sibTrans" cxnId="{15B37B6E-0F3C-4EEA-BB94-226AF7E9BD45}">
      <dgm:prSet/>
      <dgm:spPr/>
      <dgm:t>
        <a:bodyPr/>
        <a:lstStyle/>
        <a:p>
          <a:endParaRPr lang="ru-RU"/>
        </a:p>
      </dgm:t>
    </dgm:pt>
    <dgm:pt modelId="{D6F98011-1257-4202-B977-337A9386A253}">
      <dgm:prSet phldrT="[Текст]"/>
      <dgm:spPr>
        <a:ln>
          <a:solidFill>
            <a:srgbClr val="7030A0"/>
          </a:solidFill>
        </a:ln>
      </dgm:spPr>
      <dgm:t>
        <a:bodyPr/>
        <a:lstStyle/>
        <a:p>
          <a:r>
            <a:rPr lang="ru-RU" dirty="0" smtClean="0">
              <a:solidFill>
                <a:schemeClr val="tx1"/>
              </a:solidFill>
              <a:latin typeface="Georgia" pitchFamily="18" charset="0"/>
            </a:rPr>
            <a:t>Рефлексия (самоанализ)</a:t>
          </a:r>
          <a:endParaRPr lang="ru-RU" dirty="0">
            <a:solidFill>
              <a:schemeClr val="tx1"/>
            </a:solidFill>
            <a:latin typeface="Georgia" pitchFamily="18" charset="0"/>
          </a:endParaRPr>
        </a:p>
      </dgm:t>
    </dgm:pt>
    <dgm:pt modelId="{D00D61B5-82A8-4A01-9F16-3F21B3B08A70}" type="parTrans" cxnId="{039E2FCA-99A1-4DF3-8572-23D527EF27C7}">
      <dgm:prSet/>
      <dgm:spPr/>
      <dgm:t>
        <a:bodyPr/>
        <a:lstStyle/>
        <a:p>
          <a:endParaRPr lang="ru-RU"/>
        </a:p>
      </dgm:t>
    </dgm:pt>
    <dgm:pt modelId="{871C089D-914F-4299-8E3C-A894C5155F5F}" type="sibTrans" cxnId="{039E2FCA-99A1-4DF3-8572-23D527EF27C7}">
      <dgm:prSet/>
      <dgm:spPr/>
      <dgm:t>
        <a:bodyPr/>
        <a:lstStyle/>
        <a:p>
          <a:endParaRPr lang="ru-RU"/>
        </a:p>
      </dgm:t>
    </dgm:pt>
    <dgm:pt modelId="{C30EBCB7-5573-406B-BE1A-CC5FA4CC6143}">
      <dgm:prSet phldrT="[Текст]"/>
      <dgm:spPr>
        <a:ln>
          <a:solidFill>
            <a:srgbClr val="00B050"/>
          </a:solidFill>
        </a:ln>
      </dgm:spPr>
      <dgm:t>
        <a:bodyPr/>
        <a:lstStyle/>
        <a:p>
          <a:r>
            <a:rPr lang="ru-RU" dirty="0" smtClean="0">
              <a:solidFill>
                <a:schemeClr val="tx1"/>
              </a:solidFill>
              <a:latin typeface="Georgia" pitchFamily="18" charset="0"/>
            </a:rPr>
            <a:t>Мотивация </a:t>
          </a:r>
          <a:endParaRPr lang="ru-RU" dirty="0">
            <a:solidFill>
              <a:schemeClr val="tx1"/>
            </a:solidFill>
            <a:latin typeface="Georgia" pitchFamily="18" charset="0"/>
          </a:endParaRPr>
        </a:p>
      </dgm:t>
    </dgm:pt>
    <dgm:pt modelId="{5AB2C9E6-5B2D-4E9E-B161-E60205EA6E54}" type="parTrans" cxnId="{E08948EA-632A-4BB9-AE3A-752BC2572C3F}">
      <dgm:prSet/>
      <dgm:spPr/>
      <dgm:t>
        <a:bodyPr/>
        <a:lstStyle/>
        <a:p>
          <a:endParaRPr lang="ru-RU"/>
        </a:p>
      </dgm:t>
    </dgm:pt>
    <dgm:pt modelId="{64D0B78A-759C-4C12-965B-3072BCAF8267}" type="sibTrans" cxnId="{E08948EA-632A-4BB9-AE3A-752BC2572C3F}">
      <dgm:prSet/>
      <dgm:spPr/>
      <dgm:t>
        <a:bodyPr/>
        <a:lstStyle/>
        <a:p>
          <a:endParaRPr lang="ru-RU"/>
        </a:p>
      </dgm:t>
    </dgm:pt>
    <dgm:pt modelId="{0BFB3E0E-8DFF-4D32-9C75-287B32C5A88F}">
      <dgm:prSet phldrT="[Текст]"/>
      <dgm:spPr>
        <a:ln>
          <a:solidFill>
            <a:srgbClr val="00B050"/>
          </a:solidFill>
        </a:ln>
      </dgm:spPr>
      <dgm:t>
        <a:bodyPr/>
        <a:lstStyle/>
        <a:p>
          <a:r>
            <a:rPr lang="ru-RU" dirty="0" smtClean="0">
              <a:solidFill>
                <a:schemeClr val="tx1"/>
              </a:solidFill>
              <a:latin typeface="Georgia" pitchFamily="18" charset="0"/>
            </a:rPr>
            <a:t>Цель </a:t>
          </a:r>
          <a:endParaRPr lang="ru-RU" dirty="0">
            <a:solidFill>
              <a:schemeClr val="tx1"/>
            </a:solidFill>
            <a:latin typeface="Georgia" pitchFamily="18" charset="0"/>
          </a:endParaRPr>
        </a:p>
      </dgm:t>
    </dgm:pt>
    <dgm:pt modelId="{CD76F5AC-F3E5-42AA-AF6B-08A98AD15A61}" type="parTrans" cxnId="{B062F864-633B-4790-B74E-68095174A0BB}">
      <dgm:prSet/>
      <dgm:spPr/>
      <dgm:t>
        <a:bodyPr/>
        <a:lstStyle/>
        <a:p>
          <a:endParaRPr lang="ru-RU"/>
        </a:p>
      </dgm:t>
    </dgm:pt>
    <dgm:pt modelId="{05AAD861-4E7E-4F48-9883-7A35F2F0207E}" type="sibTrans" cxnId="{B062F864-633B-4790-B74E-68095174A0BB}">
      <dgm:prSet/>
      <dgm:spPr/>
      <dgm:t>
        <a:bodyPr/>
        <a:lstStyle/>
        <a:p>
          <a:endParaRPr lang="ru-RU"/>
        </a:p>
      </dgm:t>
    </dgm:pt>
    <dgm:pt modelId="{53FC38D5-4205-4C46-AD3D-FCE932FD9D84}" type="pres">
      <dgm:prSet presAssocID="{D61E057F-1B06-4F2D-8F61-76766B28E19E}" presName="linearFlow" presStyleCnt="0">
        <dgm:presLayoutVars>
          <dgm:resizeHandles val="exact"/>
        </dgm:presLayoutVars>
      </dgm:prSet>
      <dgm:spPr/>
    </dgm:pt>
    <dgm:pt modelId="{A40EAC2D-2E72-4E42-B4ED-B47A3CC6AD00}" type="pres">
      <dgm:prSet presAssocID="{2F7381B2-D5A0-4AD5-9D2A-D9DAFA09F09F}" presName="node" presStyleLbl="node1" presStyleIdx="0" presStyleCnt="8">
        <dgm:presLayoutVars>
          <dgm:bulletEnabled val="1"/>
        </dgm:presLayoutVars>
      </dgm:prSet>
      <dgm:spPr/>
      <dgm:t>
        <a:bodyPr/>
        <a:lstStyle/>
        <a:p>
          <a:endParaRPr lang="ru-RU"/>
        </a:p>
      </dgm:t>
    </dgm:pt>
    <dgm:pt modelId="{FC869EB3-C23B-4C2E-8F78-653D297E5A21}" type="pres">
      <dgm:prSet presAssocID="{43D9627E-41F1-4BA9-AB40-55DB68D08576}" presName="sibTrans" presStyleLbl="sibTrans2D1" presStyleIdx="0" presStyleCnt="7"/>
      <dgm:spPr/>
      <dgm:t>
        <a:bodyPr/>
        <a:lstStyle/>
        <a:p>
          <a:endParaRPr lang="ru-RU"/>
        </a:p>
      </dgm:t>
    </dgm:pt>
    <dgm:pt modelId="{9DED5D81-E6D1-4228-9EC6-C1A0972D38E2}" type="pres">
      <dgm:prSet presAssocID="{43D9627E-41F1-4BA9-AB40-55DB68D08576}" presName="connectorText" presStyleLbl="sibTrans2D1" presStyleIdx="0" presStyleCnt="7"/>
      <dgm:spPr/>
      <dgm:t>
        <a:bodyPr/>
        <a:lstStyle/>
        <a:p>
          <a:endParaRPr lang="ru-RU"/>
        </a:p>
      </dgm:t>
    </dgm:pt>
    <dgm:pt modelId="{CF0DBD49-1F12-4217-8A86-43672C0F1F88}" type="pres">
      <dgm:prSet presAssocID="{0BFB3E0E-8DFF-4D32-9C75-287B32C5A88F}" presName="node" presStyleLbl="node1" presStyleIdx="1" presStyleCnt="8">
        <dgm:presLayoutVars>
          <dgm:bulletEnabled val="1"/>
        </dgm:presLayoutVars>
      </dgm:prSet>
      <dgm:spPr/>
      <dgm:t>
        <a:bodyPr/>
        <a:lstStyle/>
        <a:p>
          <a:endParaRPr lang="ru-RU"/>
        </a:p>
      </dgm:t>
    </dgm:pt>
    <dgm:pt modelId="{FCD0D101-3E7F-4650-A2D6-949FCFE921E3}" type="pres">
      <dgm:prSet presAssocID="{05AAD861-4E7E-4F48-9883-7A35F2F0207E}" presName="sibTrans" presStyleLbl="sibTrans2D1" presStyleIdx="1" presStyleCnt="7"/>
      <dgm:spPr/>
      <dgm:t>
        <a:bodyPr/>
        <a:lstStyle/>
        <a:p>
          <a:endParaRPr lang="ru-RU"/>
        </a:p>
      </dgm:t>
    </dgm:pt>
    <dgm:pt modelId="{BE96DCCE-5B23-462E-B260-A6E83F1E15D8}" type="pres">
      <dgm:prSet presAssocID="{05AAD861-4E7E-4F48-9883-7A35F2F0207E}" presName="connectorText" presStyleLbl="sibTrans2D1" presStyleIdx="1" presStyleCnt="7"/>
      <dgm:spPr/>
      <dgm:t>
        <a:bodyPr/>
        <a:lstStyle/>
        <a:p>
          <a:endParaRPr lang="ru-RU"/>
        </a:p>
      </dgm:t>
    </dgm:pt>
    <dgm:pt modelId="{5053C88C-8519-4540-A83B-A08EF1D5365D}" type="pres">
      <dgm:prSet presAssocID="{C30EBCB7-5573-406B-BE1A-CC5FA4CC6143}" presName="node" presStyleLbl="node1" presStyleIdx="2" presStyleCnt="8">
        <dgm:presLayoutVars>
          <dgm:bulletEnabled val="1"/>
        </dgm:presLayoutVars>
      </dgm:prSet>
      <dgm:spPr/>
      <dgm:t>
        <a:bodyPr/>
        <a:lstStyle/>
        <a:p>
          <a:endParaRPr lang="ru-RU"/>
        </a:p>
      </dgm:t>
    </dgm:pt>
    <dgm:pt modelId="{A9B55956-45A5-434E-B813-822948E159F9}" type="pres">
      <dgm:prSet presAssocID="{64D0B78A-759C-4C12-965B-3072BCAF8267}" presName="sibTrans" presStyleLbl="sibTrans2D1" presStyleIdx="2" presStyleCnt="7"/>
      <dgm:spPr/>
      <dgm:t>
        <a:bodyPr/>
        <a:lstStyle/>
        <a:p>
          <a:endParaRPr lang="ru-RU"/>
        </a:p>
      </dgm:t>
    </dgm:pt>
    <dgm:pt modelId="{5637C2F1-F05E-4554-9BF0-5D0BEE16EF55}" type="pres">
      <dgm:prSet presAssocID="{64D0B78A-759C-4C12-965B-3072BCAF8267}" presName="connectorText" presStyleLbl="sibTrans2D1" presStyleIdx="2" presStyleCnt="7"/>
      <dgm:spPr/>
      <dgm:t>
        <a:bodyPr/>
        <a:lstStyle/>
        <a:p>
          <a:endParaRPr lang="ru-RU"/>
        </a:p>
      </dgm:t>
    </dgm:pt>
    <dgm:pt modelId="{8909C3F3-0192-4391-BD22-57E49E060061}" type="pres">
      <dgm:prSet presAssocID="{EF235E51-D4BC-4309-ACD0-25D8CF1BCB9B}" presName="node" presStyleLbl="node1" presStyleIdx="3" presStyleCnt="8">
        <dgm:presLayoutVars>
          <dgm:bulletEnabled val="1"/>
        </dgm:presLayoutVars>
      </dgm:prSet>
      <dgm:spPr/>
      <dgm:t>
        <a:bodyPr/>
        <a:lstStyle/>
        <a:p>
          <a:endParaRPr lang="ru-RU"/>
        </a:p>
      </dgm:t>
    </dgm:pt>
    <dgm:pt modelId="{DD0FC1FA-8DD8-4040-A51A-02F01CFED29F}" type="pres">
      <dgm:prSet presAssocID="{1AC7EC3C-3CDC-49CD-8A7E-9243057C1E95}" presName="sibTrans" presStyleLbl="sibTrans2D1" presStyleIdx="3" presStyleCnt="7"/>
      <dgm:spPr/>
      <dgm:t>
        <a:bodyPr/>
        <a:lstStyle/>
        <a:p>
          <a:endParaRPr lang="ru-RU"/>
        </a:p>
      </dgm:t>
    </dgm:pt>
    <dgm:pt modelId="{AEE8C1C4-E81B-44FE-AAD5-B65782D0D0CB}" type="pres">
      <dgm:prSet presAssocID="{1AC7EC3C-3CDC-49CD-8A7E-9243057C1E95}" presName="connectorText" presStyleLbl="sibTrans2D1" presStyleIdx="3" presStyleCnt="7"/>
      <dgm:spPr/>
      <dgm:t>
        <a:bodyPr/>
        <a:lstStyle/>
        <a:p>
          <a:endParaRPr lang="ru-RU"/>
        </a:p>
      </dgm:t>
    </dgm:pt>
    <dgm:pt modelId="{7E6A4A07-5DCE-4DAD-AB9A-430DE84C2ED8}" type="pres">
      <dgm:prSet presAssocID="{7BD35A9F-2FCD-4B1E-B0C5-4858966CFF2E}" presName="node" presStyleLbl="node1" presStyleIdx="4" presStyleCnt="8">
        <dgm:presLayoutVars>
          <dgm:bulletEnabled val="1"/>
        </dgm:presLayoutVars>
      </dgm:prSet>
      <dgm:spPr/>
      <dgm:t>
        <a:bodyPr/>
        <a:lstStyle/>
        <a:p>
          <a:endParaRPr lang="ru-RU"/>
        </a:p>
      </dgm:t>
    </dgm:pt>
    <dgm:pt modelId="{64ADC401-0759-4AD0-8C61-B1A36199B80D}" type="pres">
      <dgm:prSet presAssocID="{84B52D1C-7207-4F30-AE8B-BD276E715C76}" presName="sibTrans" presStyleLbl="sibTrans2D1" presStyleIdx="4" presStyleCnt="7"/>
      <dgm:spPr/>
      <dgm:t>
        <a:bodyPr/>
        <a:lstStyle/>
        <a:p>
          <a:endParaRPr lang="ru-RU"/>
        </a:p>
      </dgm:t>
    </dgm:pt>
    <dgm:pt modelId="{192E7C99-1EDB-4241-9BC5-0E548605D49D}" type="pres">
      <dgm:prSet presAssocID="{84B52D1C-7207-4F30-AE8B-BD276E715C76}" presName="connectorText" presStyleLbl="sibTrans2D1" presStyleIdx="4" presStyleCnt="7"/>
      <dgm:spPr/>
      <dgm:t>
        <a:bodyPr/>
        <a:lstStyle/>
        <a:p>
          <a:endParaRPr lang="ru-RU"/>
        </a:p>
      </dgm:t>
    </dgm:pt>
    <dgm:pt modelId="{45670624-25A6-4676-9FD3-26062FEABFEE}" type="pres">
      <dgm:prSet presAssocID="{86F9608F-B7B9-462B-86ED-41D0D1AF255D}" presName="node" presStyleLbl="node1" presStyleIdx="5" presStyleCnt="8">
        <dgm:presLayoutVars>
          <dgm:bulletEnabled val="1"/>
        </dgm:presLayoutVars>
      </dgm:prSet>
      <dgm:spPr/>
      <dgm:t>
        <a:bodyPr/>
        <a:lstStyle/>
        <a:p>
          <a:endParaRPr lang="ru-RU"/>
        </a:p>
      </dgm:t>
    </dgm:pt>
    <dgm:pt modelId="{D52559D4-024F-4B19-AC73-75488A7F64D2}" type="pres">
      <dgm:prSet presAssocID="{2174A647-8811-4797-8CA4-91E821369F78}" presName="sibTrans" presStyleLbl="sibTrans2D1" presStyleIdx="5" presStyleCnt="7"/>
      <dgm:spPr/>
      <dgm:t>
        <a:bodyPr/>
        <a:lstStyle/>
        <a:p>
          <a:endParaRPr lang="ru-RU"/>
        </a:p>
      </dgm:t>
    </dgm:pt>
    <dgm:pt modelId="{2E0B37D0-DDF1-49D5-B3E6-FADA42F8D445}" type="pres">
      <dgm:prSet presAssocID="{2174A647-8811-4797-8CA4-91E821369F78}" presName="connectorText" presStyleLbl="sibTrans2D1" presStyleIdx="5" presStyleCnt="7"/>
      <dgm:spPr/>
      <dgm:t>
        <a:bodyPr/>
        <a:lstStyle/>
        <a:p>
          <a:endParaRPr lang="ru-RU"/>
        </a:p>
      </dgm:t>
    </dgm:pt>
    <dgm:pt modelId="{6E328097-6507-4E62-AEED-6C448A297FA2}" type="pres">
      <dgm:prSet presAssocID="{6A0E526A-E315-4069-B941-BCB1635C04E3}" presName="node" presStyleLbl="node1" presStyleIdx="6" presStyleCnt="8">
        <dgm:presLayoutVars>
          <dgm:bulletEnabled val="1"/>
        </dgm:presLayoutVars>
      </dgm:prSet>
      <dgm:spPr/>
      <dgm:t>
        <a:bodyPr/>
        <a:lstStyle/>
        <a:p>
          <a:endParaRPr lang="ru-RU"/>
        </a:p>
      </dgm:t>
    </dgm:pt>
    <dgm:pt modelId="{9CB691F6-9214-4A84-B753-ECA20276A7A0}" type="pres">
      <dgm:prSet presAssocID="{C199638D-18FD-48C0-9ED7-64B6FDA1A333}" presName="sibTrans" presStyleLbl="sibTrans2D1" presStyleIdx="6" presStyleCnt="7"/>
      <dgm:spPr/>
      <dgm:t>
        <a:bodyPr/>
        <a:lstStyle/>
        <a:p>
          <a:endParaRPr lang="ru-RU"/>
        </a:p>
      </dgm:t>
    </dgm:pt>
    <dgm:pt modelId="{200FA574-0478-4375-8A19-DC2C0DC3A91B}" type="pres">
      <dgm:prSet presAssocID="{C199638D-18FD-48C0-9ED7-64B6FDA1A333}" presName="connectorText" presStyleLbl="sibTrans2D1" presStyleIdx="6" presStyleCnt="7"/>
      <dgm:spPr/>
      <dgm:t>
        <a:bodyPr/>
        <a:lstStyle/>
        <a:p>
          <a:endParaRPr lang="ru-RU"/>
        </a:p>
      </dgm:t>
    </dgm:pt>
    <dgm:pt modelId="{0AA12143-6B2C-4CDF-87EB-D878A468FC7B}" type="pres">
      <dgm:prSet presAssocID="{D6F98011-1257-4202-B977-337A9386A253}" presName="node" presStyleLbl="node1" presStyleIdx="7" presStyleCnt="8">
        <dgm:presLayoutVars>
          <dgm:bulletEnabled val="1"/>
        </dgm:presLayoutVars>
      </dgm:prSet>
      <dgm:spPr/>
      <dgm:t>
        <a:bodyPr/>
        <a:lstStyle/>
        <a:p>
          <a:endParaRPr lang="ru-RU"/>
        </a:p>
      </dgm:t>
    </dgm:pt>
  </dgm:ptLst>
  <dgm:cxnLst>
    <dgm:cxn modelId="{D51D0FAE-1D6E-4BCF-B105-FA3721C1A4EC}" type="presOf" srcId="{7BD35A9F-2FCD-4B1E-B0C5-4858966CFF2E}" destId="{7E6A4A07-5DCE-4DAD-AB9A-430DE84C2ED8}" srcOrd="0" destOrd="0" presId="urn:microsoft.com/office/officeart/2005/8/layout/process2"/>
    <dgm:cxn modelId="{671B9165-0687-4790-BB90-D4F06D46804A}" type="presOf" srcId="{D6F98011-1257-4202-B977-337A9386A253}" destId="{0AA12143-6B2C-4CDF-87EB-D878A468FC7B}" srcOrd="0" destOrd="0" presId="urn:microsoft.com/office/officeart/2005/8/layout/process2"/>
    <dgm:cxn modelId="{652BF683-BEC4-4EF3-80F6-BF215404C903}" srcId="{D61E057F-1B06-4F2D-8F61-76766B28E19E}" destId="{6A0E526A-E315-4069-B941-BCB1635C04E3}" srcOrd="6" destOrd="0" parTransId="{BDD99598-EE84-4B8B-AF8C-D7DA78A3B124}" sibTransId="{C199638D-18FD-48C0-9ED7-64B6FDA1A333}"/>
    <dgm:cxn modelId="{E08948EA-632A-4BB9-AE3A-752BC2572C3F}" srcId="{D61E057F-1B06-4F2D-8F61-76766B28E19E}" destId="{C30EBCB7-5573-406B-BE1A-CC5FA4CC6143}" srcOrd="2" destOrd="0" parTransId="{5AB2C9E6-5B2D-4E9E-B161-E60205EA6E54}" sibTransId="{64D0B78A-759C-4C12-965B-3072BCAF8267}"/>
    <dgm:cxn modelId="{051ADE25-4D39-4D50-BCBA-23F52935C578}" type="presOf" srcId="{C199638D-18FD-48C0-9ED7-64B6FDA1A333}" destId="{200FA574-0478-4375-8A19-DC2C0DC3A91B}" srcOrd="1" destOrd="0" presId="urn:microsoft.com/office/officeart/2005/8/layout/process2"/>
    <dgm:cxn modelId="{5528CB66-15E0-4C20-98E7-53AF1A61F6FA}" type="presOf" srcId="{0BFB3E0E-8DFF-4D32-9C75-287B32C5A88F}" destId="{CF0DBD49-1F12-4217-8A86-43672C0F1F88}" srcOrd="0" destOrd="0" presId="urn:microsoft.com/office/officeart/2005/8/layout/process2"/>
    <dgm:cxn modelId="{5A40F0D0-F7DF-49EE-BF02-040EE6A7C0F8}" type="presOf" srcId="{05AAD861-4E7E-4F48-9883-7A35F2F0207E}" destId="{FCD0D101-3E7F-4650-A2D6-949FCFE921E3}" srcOrd="0" destOrd="0" presId="urn:microsoft.com/office/officeart/2005/8/layout/process2"/>
    <dgm:cxn modelId="{3D0EAE42-8B5C-453A-83F4-B4567C1AAF77}" type="presOf" srcId="{2F7381B2-D5A0-4AD5-9D2A-D9DAFA09F09F}" destId="{A40EAC2D-2E72-4E42-B4ED-B47A3CC6AD00}" srcOrd="0" destOrd="0" presId="urn:microsoft.com/office/officeart/2005/8/layout/process2"/>
    <dgm:cxn modelId="{1957786F-F4D6-475B-B088-70491AD5B00D}" type="presOf" srcId="{64D0B78A-759C-4C12-965B-3072BCAF8267}" destId="{A9B55956-45A5-434E-B813-822948E159F9}" srcOrd="0" destOrd="0" presId="urn:microsoft.com/office/officeart/2005/8/layout/process2"/>
    <dgm:cxn modelId="{A178B7F5-4904-4868-A8DC-B5190AEC5F5B}" srcId="{D61E057F-1B06-4F2D-8F61-76766B28E19E}" destId="{86F9608F-B7B9-462B-86ED-41D0D1AF255D}" srcOrd="5" destOrd="0" parTransId="{5552769D-D508-4E21-8028-79C0F5724826}" sibTransId="{2174A647-8811-4797-8CA4-91E821369F78}"/>
    <dgm:cxn modelId="{B12954A6-FEF3-4F31-B787-A4B2F82C308A}" type="presOf" srcId="{05AAD861-4E7E-4F48-9883-7A35F2F0207E}" destId="{BE96DCCE-5B23-462E-B260-A6E83F1E15D8}" srcOrd="1" destOrd="0" presId="urn:microsoft.com/office/officeart/2005/8/layout/process2"/>
    <dgm:cxn modelId="{48B93DD8-D03B-48E6-AE5F-041BF6DCC059}" type="presOf" srcId="{64D0B78A-759C-4C12-965B-3072BCAF8267}" destId="{5637C2F1-F05E-4554-9BF0-5D0BEE16EF55}" srcOrd="1" destOrd="0" presId="urn:microsoft.com/office/officeart/2005/8/layout/process2"/>
    <dgm:cxn modelId="{89C78742-558D-45ED-B8F7-7AE4688DA7E2}" type="presOf" srcId="{84B52D1C-7207-4F30-AE8B-BD276E715C76}" destId="{64ADC401-0759-4AD0-8C61-B1A36199B80D}" srcOrd="0" destOrd="0" presId="urn:microsoft.com/office/officeart/2005/8/layout/process2"/>
    <dgm:cxn modelId="{039E2FCA-99A1-4DF3-8572-23D527EF27C7}" srcId="{D61E057F-1B06-4F2D-8F61-76766B28E19E}" destId="{D6F98011-1257-4202-B977-337A9386A253}" srcOrd="7" destOrd="0" parTransId="{D00D61B5-82A8-4A01-9F16-3F21B3B08A70}" sibTransId="{871C089D-914F-4299-8E3C-A894C5155F5F}"/>
    <dgm:cxn modelId="{C597975E-7161-4DF4-8867-8898987AFDBD}" type="presOf" srcId="{1AC7EC3C-3CDC-49CD-8A7E-9243057C1E95}" destId="{AEE8C1C4-E81B-44FE-AAD5-B65782D0D0CB}" srcOrd="1" destOrd="0" presId="urn:microsoft.com/office/officeart/2005/8/layout/process2"/>
    <dgm:cxn modelId="{80522AC2-A6FF-478A-84D6-D4D4915857B2}" srcId="{D61E057F-1B06-4F2D-8F61-76766B28E19E}" destId="{EF235E51-D4BC-4309-ACD0-25D8CF1BCB9B}" srcOrd="3" destOrd="0" parTransId="{24B7D048-98D4-4F71-8DD1-11569938F144}" sibTransId="{1AC7EC3C-3CDC-49CD-8A7E-9243057C1E95}"/>
    <dgm:cxn modelId="{DCB04BC3-F437-4E03-95A9-4F0F12F9D20A}" type="presOf" srcId="{2174A647-8811-4797-8CA4-91E821369F78}" destId="{2E0B37D0-DDF1-49D5-B3E6-FADA42F8D445}" srcOrd="1" destOrd="0" presId="urn:microsoft.com/office/officeart/2005/8/layout/process2"/>
    <dgm:cxn modelId="{D02157A9-69B7-4DF4-B187-58ED898BCFC6}" type="presOf" srcId="{1AC7EC3C-3CDC-49CD-8A7E-9243057C1E95}" destId="{DD0FC1FA-8DD8-4040-A51A-02F01CFED29F}" srcOrd="0" destOrd="0" presId="urn:microsoft.com/office/officeart/2005/8/layout/process2"/>
    <dgm:cxn modelId="{ABE2856A-BB96-4879-98BB-13B7FA699D86}" srcId="{D61E057F-1B06-4F2D-8F61-76766B28E19E}" destId="{7BD35A9F-2FCD-4B1E-B0C5-4858966CFF2E}" srcOrd="4" destOrd="0" parTransId="{09D9189F-AFEB-42C4-8C31-3FF81A6ED317}" sibTransId="{84B52D1C-7207-4F30-AE8B-BD276E715C76}"/>
    <dgm:cxn modelId="{15B37B6E-0F3C-4EEA-BB94-226AF7E9BD45}" srcId="{D61E057F-1B06-4F2D-8F61-76766B28E19E}" destId="{2F7381B2-D5A0-4AD5-9D2A-D9DAFA09F09F}" srcOrd="0" destOrd="0" parTransId="{57FF36B8-C2D7-473A-AC82-0BE7E277A7E8}" sibTransId="{43D9627E-41F1-4BA9-AB40-55DB68D08576}"/>
    <dgm:cxn modelId="{B062F864-633B-4790-B74E-68095174A0BB}" srcId="{D61E057F-1B06-4F2D-8F61-76766B28E19E}" destId="{0BFB3E0E-8DFF-4D32-9C75-287B32C5A88F}" srcOrd="1" destOrd="0" parTransId="{CD76F5AC-F3E5-42AA-AF6B-08A98AD15A61}" sibTransId="{05AAD861-4E7E-4F48-9883-7A35F2F0207E}"/>
    <dgm:cxn modelId="{43059D32-F7F9-4873-B553-1E0AFC49CF34}" type="presOf" srcId="{43D9627E-41F1-4BA9-AB40-55DB68D08576}" destId="{9DED5D81-E6D1-4228-9EC6-C1A0972D38E2}" srcOrd="1" destOrd="0" presId="urn:microsoft.com/office/officeart/2005/8/layout/process2"/>
    <dgm:cxn modelId="{5131A383-1E33-4254-A30B-548EE39240F4}" type="presOf" srcId="{EF235E51-D4BC-4309-ACD0-25D8CF1BCB9B}" destId="{8909C3F3-0192-4391-BD22-57E49E060061}" srcOrd="0" destOrd="0" presId="urn:microsoft.com/office/officeart/2005/8/layout/process2"/>
    <dgm:cxn modelId="{975B15F4-2D6B-4E32-9D70-6C3AEEF342AD}" type="presOf" srcId="{2174A647-8811-4797-8CA4-91E821369F78}" destId="{D52559D4-024F-4B19-AC73-75488A7F64D2}" srcOrd="0" destOrd="0" presId="urn:microsoft.com/office/officeart/2005/8/layout/process2"/>
    <dgm:cxn modelId="{D3086D54-A9FE-4230-937C-66E777C08AD1}" type="presOf" srcId="{C30EBCB7-5573-406B-BE1A-CC5FA4CC6143}" destId="{5053C88C-8519-4540-A83B-A08EF1D5365D}" srcOrd="0" destOrd="0" presId="urn:microsoft.com/office/officeart/2005/8/layout/process2"/>
    <dgm:cxn modelId="{293B7393-DB44-4C6E-9864-89646F549CD8}" type="presOf" srcId="{D61E057F-1B06-4F2D-8F61-76766B28E19E}" destId="{53FC38D5-4205-4C46-AD3D-FCE932FD9D84}" srcOrd="0" destOrd="0" presId="urn:microsoft.com/office/officeart/2005/8/layout/process2"/>
    <dgm:cxn modelId="{CE91EC5D-CA12-4396-B8CE-81F4CE8A481A}" type="presOf" srcId="{86F9608F-B7B9-462B-86ED-41D0D1AF255D}" destId="{45670624-25A6-4676-9FD3-26062FEABFEE}" srcOrd="0" destOrd="0" presId="urn:microsoft.com/office/officeart/2005/8/layout/process2"/>
    <dgm:cxn modelId="{7B5B1098-05DF-463E-8D9F-31836F62120A}" type="presOf" srcId="{84B52D1C-7207-4F30-AE8B-BD276E715C76}" destId="{192E7C99-1EDB-4241-9BC5-0E548605D49D}" srcOrd="1" destOrd="0" presId="urn:microsoft.com/office/officeart/2005/8/layout/process2"/>
    <dgm:cxn modelId="{5E9AACE0-25D8-496B-AE25-FA8811B88C28}" type="presOf" srcId="{C199638D-18FD-48C0-9ED7-64B6FDA1A333}" destId="{9CB691F6-9214-4A84-B753-ECA20276A7A0}" srcOrd="0" destOrd="0" presId="urn:microsoft.com/office/officeart/2005/8/layout/process2"/>
    <dgm:cxn modelId="{1AF6B850-15CC-4BAB-8863-FED09FB816FE}" type="presOf" srcId="{6A0E526A-E315-4069-B941-BCB1635C04E3}" destId="{6E328097-6507-4E62-AEED-6C448A297FA2}" srcOrd="0" destOrd="0" presId="urn:microsoft.com/office/officeart/2005/8/layout/process2"/>
    <dgm:cxn modelId="{E998AB87-9CFC-4C31-9322-23E7CB499ADF}" type="presOf" srcId="{43D9627E-41F1-4BA9-AB40-55DB68D08576}" destId="{FC869EB3-C23B-4C2E-8F78-653D297E5A21}" srcOrd="0" destOrd="0" presId="urn:microsoft.com/office/officeart/2005/8/layout/process2"/>
    <dgm:cxn modelId="{A8B5CB70-E952-4DD9-A066-3B52D7A9F28A}" type="presParOf" srcId="{53FC38D5-4205-4C46-AD3D-FCE932FD9D84}" destId="{A40EAC2D-2E72-4E42-B4ED-B47A3CC6AD00}" srcOrd="0" destOrd="0" presId="urn:microsoft.com/office/officeart/2005/8/layout/process2"/>
    <dgm:cxn modelId="{C3467832-D48E-42F8-AD28-060ED8CD2B22}" type="presParOf" srcId="{53FC38D5-4205-4C46-AD3D-FCE932FD9D84}" destId="{FC869EB3-C23B-4C2E-8F78-653D297E5A21}" srcOrd="1" destOrd="0" presId="urn:microsoft.com/office/officeart/2005/8/layout/process2"/>
    <dgm:cxn modelId="{F568F939-AE09-473A-B65F-355C652B14CF}" type="presParOf" srcId="{FC869EB3-C23B-4C2E-8F78-653D297E5A21}" destId="{9DED5D81-E6D1-4228-9EC6-C1A0972D38E2}" srcOrd="0" destOrd="0" presId="urn:microsoft.com/office/officeart/2005/8/layout/process2"/>
    <dgm:cxn modelId="{0CEF4164-59E4-4C9B-A075-95451505C48F}" type="presParOf" srcId="{53FC38D5-4205-4C46-AD3D-FCE932FD9D84}" destId="{CF0DBD49-1F12-4217-8A86-43672C0F1F88}" srcOrd="2" destOrd="0" presId="urn:microsoft.com/office/officeart/2005/8/layout/process2"/>
    <dgm:cxn modelId="{BDB1677C-3D62-427C-B339-EC190EE5F457}" type="presParOf" srcId="{53FC38D5-4205-4C46-AD3D-FCE932FD9D84}" destId="{FCD0D101-3E7F-4650-A2D6-949FCFE921E3}" srcOrd="3" destOrd="0" presId="urn:microsoft.com/office/officeart/2005/8/layout/process2"/>
    <dgm:cxn modelId="{4E6BF62B-3695-4F7D-9B7D-17FE866DC47F}" type="presParOf" srcId="{FCD0D101-3E7F-4650-A2D6-949FCFE921E3}" destId="{BE96DCCE-5B23-462E-B260-A6E83F1E15D8}" srcOrd="0" destOrd="0" presId="urn:microsoft.com/office/officeart/2005/8/layout/process2"/>
    <dgm:cxn modelId="{0D0BB48F-5F3B-4772-BF1A-D849FF697DCE}" type="presParOf" srcId="{53FC38D5-4205-4C46-AD3D-FCE932FD9D84}" destId="{5053C88C-8519-4540-A83B-A08EF1D5365D}" srcOrd="4" destOrd="0" presId="urn:microsoft.com/office/officeart/2005/8/layout/process2"/>
    <dgm:cxn modelId="{BAD48A2C-B0C6-4733-8FA2-FDF9397ADA86}" type="presParOf" srcId="{53FC38D5-4205-4C46-AD3D-FCE932FD9D84}" destId="{A9B55956-45A5-434E-B813-822948E159F9}" srcOrd="5" destOrd="0" presId="urn:microsoft.com/office/officeart/2005/8/layout/process2"/>
    <dgm:cxn modelId="{1D59B2DC-1AEC-4D1A-BC29-8922F511E5C6}" type="presParOf" srcId="{A9B55956-45A5-434E-B813-822948E159F9}" destId="{5637C2F1-F05E-4554-9BF0-5D0BEE16EF55}" srcOrd="0" destOrd="0" presId="urn:microsoft.com/office/officeart/2005/8/layout/process2"/>
    <dgm:cxn modelId="{67D43077-DBAA-49F0-AA28-C8CD7D3C493D}" type="presParOf" srcId="{53FC38D5-4205-4C46-AD3D-FCE932FD9D84}" destId="{8909C3F3-0192-4391-BD22-57E49E060061}" srcOrd="6" destOrd="0" presId="urn:microsoft.com/office/officeart/2005/8/layout/process2"/>
    <dgm:cxn modelId="{55954038-55F4-482D-91A7-70EEA66D7C27}" type="presParOf" srcId="{53FC38D5-4205-4C46-AD3D-FCE932FD9D84}" destId="{DD0FC1FA-8DD8-4040-A51A-02F01CFED29F}" srcOrd="7" destOrd="0" presId="urn:microsoft.com/office/officeart/2005/8/layout/process2"/>
    <dgm:cxn modelId="{E67E00E8-E4AF-4817-8B43-46CFE15814D4}" type="presParOf" srcId="{DD0FC1FA-8DD8-4040-A51A-02F01CFED29F}" destId="{AEE8C1C4-E81B-44FE-AAD5-B65782D0D0CB}" srcOrd="0" destOrd="0" presId="urn:microsoft.com/office/officeart/2005/8/layout/process2"/>
    <dgm:cxn modelId="{EDD091F1-1E0F-4F6C-86CA-9F9287422636}" type="presParOf" srcId="{53FC38D5-4205-4C46-AD3D-FCE932FD9D84}" destId="{7E6A4A07-5DCE-4DAD-AB9A-430DE84C2ED8}" srcOrd="8" destOrd="0" presId="urn:microsoft.com/office/officeart/2005/8/layout/process2"/>
    <dgm:cxn modelId="{A05BBF26-0758-4C62-AAC2-7167B7CB6113}" type="presParOf" srcId="{53FC38D5-4205-4C46-AD3D-FCE932FD9D84}" destId="{64ADC401-0759-4AD0-8C61-B1A36199B80D}" srcOrd="9" destOrd="0" presId="urn:microsoft.com/office/officeart/2005/8/layout/process2"/>
    <dgm:cxn modelId="{B1F1780F-4659-44D9-B99C-F8B098FA995A}" type="presParOf" srcId="{64ADC401-0759-4AD0-8C61-B1A36199B80D}" destId="{192E7C99-1EDB-4241-9BC5-0E548605D49D}" srcOrd="0" destOrd="0" presId="urn:microsoft.com/office/officeart/2005/8/layout/process2"/>
    <dgm:cxn modelId="{8E303CFE-7370-45D6-B689-B6846B37BC20}" type="presParOf" srcId="{53FC38D5-4205-4C46-AD3D-FCE932FD9D84}" destId="{45670624-25A6-4676-9FD3-26062FEABFEE}" srcOrd="10" destOrd="0" presId="urn:microsoft.com/office/officeart/2005/8/layout/process2"/>
    <dgm:cxn modelId="{8C4CA543-787A-4714-A0E5-8415A53060E3}" type="presParOf" srcId="{53FC38D5-4205-4C46-AD3D-FCE932FD9D84}" destId="{D52559D4-024F-4B19-AC73-75488A7F64D2}" srcOrd="11" destOrd="0" presId="urn:microsoft.com/office/officeart/2005/8/layout/process2"/>
    <dgm:cxn modelId="{2EE6DEB5-406E-4AC1-B252-387F28835F13}" type="presParOf" srcId="{D52559D4-024F-4B19-AC73-75488A7F64D2}" destId="{2E0B37D0-DDF1-49D5-B3E6-FADA42F8D445}" srcOrd="0" destOrd="0" presId="urn:microsoft.com/office/officeart/2005/8/layout/process2"/>
    <dgm:cxn modelId="{7F4F0D02-50C7-4C4F-B36C-9F58090A2157}" type="presParOf" srcId="{53FC38D5-4205-4C46-AD3D-FCE932FD9D84}" destId="{6E328097-6507-4E62-AEED-6C448A297FA2}" srcOrd="12" destOrd="0" presId="urn:microsoft.com/office/officeart/2005/8/layout/process2"/>
    <dgm:cxn modelId="{5ABF39FB-08E4-4E0A-BC7B-9AA018F5E368}" type="presParOf" srcId="{53FC38D5-4205-4C46-AD3D-FCE932FD9D84}" destId="{9CB691F6-9214-4A84-B753-ECA20276A7A0}" srcOrd="13" destOrd="0" presId="urn:microsoft.com/office/officeart/2005/8/layout/process2"/>
    <dgm:cxn modelId="{F330647C-6C9E-4EA0-8266-CDCBA7CD00CD}" type="presParOf" srcId="{9CB691F6-9214-4A84-B753-ECA20276A7A0}" destId="{200FA574-0478-4375-8A19-DC2C0DC3A91B}" srcOrd="0" destOrd="0" presId="urn:microsoft.com/office/officeart/2005/8/layout/process2"/>
    <dgm:cxn modelId="{1396CEAC-EF6A-476A-8CF7-A508EB40A01B}" type="presParOf" srcId="{53FC38D5-4205-4C46-AD3D-FCE932FD9D84}" destId="{0AA12143-6B2C-4CDF-87EB-D878A468FC7B}" srcOrd="14" destOrd="0" presId="urn:microsoft.com/office/officeart/2005/8/layout/process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48E0E7-CCE0-4779-8A2C-C991B8E27A3F}">
      <dsp:nvSpPr>
        <dsp:cNvPr id="0" name=""/>
        <dsp:cNvSpPr/>
      </dsp:nvSpPr>
      <dsp:spPr>
        <a:xfrm>
          <a:off x="911625" y="3383"/>
          <a:ext cx="2215348" cy="553837"/>
        </a:xfrm>
        <a:prstGeom prst="roundRect">
          <a:avLst>
            <a:gd name="adj" fmla="val 10000"/>
          </a:avLst>
        </a:prstGeom>
        <a:solidFill>
          <a:schemeClr val="accent5">
            <a:hueOff val="0"/>
            <a:satOff val="0"/>
            <a:lumOff val="0"/>
            <a:alphaOff val="0"/>
          </a:schemeClr>
        </a:solidFill>
        <a:ln w="425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Создание проблемной ситуации  </a:t>
          </a:r>
          <a:endParaRPr lang="ru-RU" sz="1200" kern="1200" dirty="0">
            <a:solidFill>
              <a:schemeClr val="tx1"/>
            </a:solidFill>
            <a:latin typeface="Georgia" pitchFamily="18" charset="0"/>
          </a:endParaRPr>
        </a:p>
      </dsp:txBody>
      <dsp:txXfrm>
        <a:off x="911625" y="3383"/>
        <a:ext cx="2215348" cy="553837"/>
      </dsp:txXfrm>
    </dsp:sp>
    <dsp:sp modelId="{C47C51B2-12F3-46DA-B045-B42477B0B5C1}">
      <dsp:nvSpPr>
        <dsp:cNvPr id="0" name=""/>
        <dsp:cNvSpPr/>
      </dsp:nvSpPr>
      <dsp:spPr>
        <a:xfrm rot="5400000">
          <a:off x="1915455" y="571066"/>
          <a:ext cx="207688" cy="24922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400000">
        <a:off x="1915455" y="571066"/>
        <a:ext cx="207688" cy="249226"/>
      </dsp:txXfrm>
    </dsp:sp>
    <dsp:sp modelId="{739C70E9-343F-4773-B1FF-2ADE13B70C18}">
      <dsp:nvSpPr>
        <dsp:cNvPr id="0" name=""/>
        <dsp:cNvSpPr/>
      </dsp:nvSpPr>
      <dsp:spPr>
        <a:xfrm>
          <a:off x="911625" y="834139"/>
          <a:ext cx="2215348" cy="553837"/>
        </a:xfrm>
        <a:prstGeom prst="roundRect">
          <a:avLst>
            <a:gd name="adj" fmla="val 10000"/>
          </a:avLst>
        </a:prstGeom>
        <a:solidFill>
          <a:schemeClr val="accent5">
            <a:hueOff val="-2336549"/>
            <a:satOff val="3435"/>
            <a:lumOff val="2941"/>
            <a:alphaOff val="0"/>
          </a:schemeClr>
        </a:solidFill>
        <a:ln w="425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Целевая установка</a:t>
          </a:r>
          <a:endParaRPr lang="ru-RU" sz="1200" kern="1200" dirty="0">
            <a:solidFill>
              <a:schemeClr val="tx1"/>
            </a:solidFill>
            <a:latin typeface="Georgia" pitchFamily="18" charset="0"/>
          </a:endParaRPr>
        </a:p>
      </dsp:txBody>
      <dsp:txXfrm>
        <a:off x="911625" y="834139"/>
        <a:ext cx="2215348" cy="553837"/>
      </dsp:txXfrm>
    </dsp:sp>
    <dsp:sp modelId="{91A45BCD-85D8-4854-827F-086A260DEEDC}">
      <dsp:nvSpPr>
        <dsp:cNvPr id="0" name=""/>
        <dsp:cNvSpPr/>
      </dsp:nvSpPr>
      <dsp:spPr>
        <a:xfrm rot="5400000">
          <a:off x="1915455" y="1401822"/>
          <a:ext cx="207688" cy="249226"/>
        </a:xfrm>
        <a:prstGeom prst="rightArrow">
          <a:avLst>
            <a:gd name="adj1" fmla="val 60000"/>
            <a:gd name="adj2" fmla="val 50000"/>
          </a:avLst>
        </a:prstGeom>
        <a:solidFill>
          <a:schemeClr val="accent5">
            <a:hueOff val="-2803859"/>
            <a:satOff val="4123"/>
            <a:lumOff val="35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400000">
        <a:off x="1915455" y="1401822"/>
        <a:ext cx="207688" cy="249226"/>
      </dsp:txXfrm>
    </dsp:sp>
    <dsp:sp modelId="{3B7125CE-8353-4138-BF65-58761AC1C328}">
      <dsp:nvSpPr>
        <dsp:cNvPr id="0" name=""/>
        <dsp:cNvSpPr/>
      </dsp:nvSpPr>
      <dsp:spPr>
        <a:xfrm>
          <a:off x="911625" y="1664894"/>
          <a:ext cx="2215348" cy="553837"/>
        </a:xfrm>
        <a:prstGeom prst="roundRect">
          <a:avLst>
            <a:gd name="adj" fmla="val 10000"/>
          </a:avLst>
        </a:prstGeom>
        <a:solidFill>
          <a:schemeClr val="accent5">
            <a:hueOff val="-4673099"/>
            <a:satOff val="6871"/>
            <a:lumOff val="5882"/>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Мотивирование к  деятельности </a:t>
          </a:r>
        </a:p>
        <a:p>
          <a:pPr lvl="0" algn="ctr" defTabSz="533400">
            <a:lnSpc>
              <a:spcPct val="90000"/>
            </a:lnSpc>
            <a:spcBef>
              <a:spcPct val="0"/>
            </a:spcBef>
            <a:spcAft>
              <a:spcPct val="35000"/>
            </a:spcAft>
          </a:pPr>
          <a:r>
            <a:rPr lang="ru-RU" sz="1200" kern="1200" dirty="0" smtClean="0">
              <a:solidFill>
                <a:schemeClr val="tx1"/>
              </a:solidFill>
              <a:latin typeface="Georgia" pitchFamily="18" charset="0"/>
            </a:rPr>
            <a:t>(</a:t>
          </a:r>
          <a:r>
            <a:rPr lang="ru-RU" sz="1200" kern="1200" dirty="0" err="1" smtClean="0">
              <a:solidFill>
                <a:schemeClr val="tx1"/>
              </a:solidFill>
              <a:latin typeface="Georgia" pitchFamily="18" charset="0"/>
            </a:rPr>
            <a:t>надо-хочу-могу</a:t>
          </a:r>
          <a:r>
            <a:rPr lang="ru-RU" sz="1200" kern="1200" dirty="0" smtClean="0">
              <a:solidFill>
                <a:schemeClr val="tx1"/>
              </a:solidFill>
              <a:latin typeface="Georgia" pitchFamily="18" charset="0"/>
            </a:rPr>
            <a:t>)</a:t>
          </a:r>
          <a:endParaRPr lang="ru-RU" sz="1200" kern="1200" dirty="0">
            <a:solidFill>
              <a:schemeClr val="tx1"/>
            </a:solidFill>
            <a:latin typeface="Georgia" pitchFamily="18" charset="0"/>
          </a:endParaRPr>
        </a:p>
      </dsp:txBody>
      <dsp:txXfrm>
        <a:off x="911625" y="1664894"/>
        <a:ext cx="2215348" cy="553837"/>
      </dsp:txXfrm>
    </dsp:sp>
    <dsp:sp modelId="{A8CD1FD4-16D6-49C5-9F04-095A30A39F9C}">
      <dsp:nvSpPr>
        <dsp:cNvPr id="0" name=""/>
        <dsp:cNvSpPr/>
      </dsp:nvSpPr>
      <dsp:spPr>
        <a:xfrm rot="5400000">
          <a:off x="1915455" y="2232577"/>
          <a:ext cx="207688" cy="249226"/>
        </a:xfrm>
        <a:prstGeom prst="rightArrow">
          <a:avLst>
            <a:gd name="adj1" fmla="val 60000"/>
            <a:gd name="adj2" fmla="val 50000"/>
          </a:avLst>
        </a:prstGeom>
        <a:solidFill>
          <a:schemeClr val="accent5">
            <a:hueOff val="-5607719"/>
            <a:satOff val="8245"/>
            <a:lumOff val="7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400000">
        <a:off x="1915455" y="2232577"/>
        <a:ext cx="207688" cy="249226"/>
      </dsp:txXfrm>
    </dsp:sp>
    <dsp:sp modelId="{33DDDE4B-7417-4FBE-B021-239BCA51F509}">
      <dsp:nvSpPr>
        <dsp:cNvPr id="0" name=""/>
        <dsp:cNvSpPr/>
      </dsp:nvSpPr>
      <dsp:spPr>
        <a:xfrm>
          <a:off x="911625" y="2495650"/>
          <a:ext cx="2215348" cy="553837"/>
        </a:xfrm>
        <a:prstGeom prst="roundRect">
          <a:avLst>
            <a:gd name="adj" fmla="val 10000"/>
          </a:avLst>
        </a:prstGeom>
        <a:solidFill>
          <a:schemeClr val="accent5">
            <a:hueOff val="-7009648"/>
            <a:satOff val="10306"/>
            <a:lumOff val="8824"/>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Проектирование  решения проблемной ситуации</a:t>
          </a:r>
          <a:endParaRPr lang="ru-RU" sz="1200" kern="1200" dirty="0">
            <a:solidFill>
              <a:schemeClr val="tx1"/>
            </a:solidFill>
            <a:latin typeface="Georgia" pitchFamily="18" charset="0"/>
          </a:endParaRPr>
        </a:p>
      </dsp:txBody>
      <dsp:txXfrm>
        <a:off x="911625" y="2495650"/>
        <a:ext cx="2215348" cy="553837"/>
      </dsp:txXfrm>
    </dsp:sp>
    <dsp:sp modelId="{1741863B-B2FE-4139-B020-9FB6B9D03756}">
      <dsp:nvSpPr>
        <dsp:cNvPr id="0" name=""/>
        <dsp:cNvSpPr/>
      </dsp:nvSpPr>
      <dsp:spPr>
        <a:xfrm rot="5400000">
          <a:off x="1915455" y="3063333"/>
          <a:ext cx="207688" cy="249226"/>
        </a:xfrm>
        <a:prstGeom prst="rightArrow">
          <a:avLst>
            <a:gd name="adj1" fmla="val 60000"/>
            <a:gd name="adj2" fmla="val 50000"/>
          </a:avLst>
        </a:prstGeom>
        <a:solidFill>
          <a:schemeClr val="accent5">
            <a:hueOff val="-8411578"/>
            <a:satOff val="12368"/>
            <a:lumOff val="105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400000">
        <a:off x="1915455" y="3063333"/>
        <a:ext cx="207688" cy="249226"/>
      </dsp:txXfrm>
    </dsp:sp>
    <dsp:sp modelId="{D768C5DF-D186-48D6-AABB-B5975D404CE5}">
      <dsp:nvSpPr>
        <dsp:cNvPr id="0" name=""/>
        <dsp:cNvSpPr/>
      </dsp:nvSpPr>
      <dsp:spPr>
        <a:xfrm>
          <a:off x="911625" y="3326406"/>
          <a:ext cx="2215348" cy="553837"/>
        </a:xfrm>
        <a:prstGeom prst="roundRect">
          <a:avLst>
            <a:gd name="adj" fmla="val 10000"/>
          </a:avLst>
        </a:prstGeom>
        <a:solidFill>
          <a:schemeClr val="accent5">
            <a:hueOff val="-9346198"/>
            <a:satOff val="13742"/>
            <a:lumOff val="11765"/>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Выполнение действий (заданий)</a:t>
          </a:r>
          <a:endParaRPr lang="ru-RU" sz="1200" kern="1200" dirty="0">
            <a:solidFill>
              <a:schemeClr val="tx1"/>
            </a:solidFill>
            <a:latin typeface="Georgia" pitchFamily="18" charset="0"/>
          </a:endParaRPr>
        </a:p>
      </dsp:txBody>
      <dsp:txXfrm>
        <a:off x="911625" y="3326406"/>
        <a:ext cx="2215348" cy="553837"/>
      </dsp:txXfrm>
    </dsp:sp>
    <dsp:sp modelId="{94864566-3AAB-422A-8630-BE97E1514645}">
      <dsp:nvSpPr>
        <dsp:cNvPr id="0" name=""/>
        <dsp:cNvSpPr/>
      </dsp:nvSpPr>
      <dsp:spPr>
        <a:xfrm rot="5400000">
          <a:off x="1915455" y="3894088"/>
          <a:ext cx="207688" cy="249226"/>
        </a:xfrm>
        <a:prstGeom prst="rightArrow">
          <a:avLst>
            <a:gd name="adj1" fmla="val 60000"/>
            <a:gd name="adj2" fmla="val 50000"/>
          </a:avLst>
        </a:prstGeom>
        <a:solidFill>
          <a:schemeClr val="accent5">
            <a:hueOff val="-11215437"/>
            <a:satOff val="16490"/>
            <a:lumOff val="1411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400000">
        <a:off x="1915455" y="3894088"/>
        <a:ext cx="207688" cy="249226"/>
      </dsp:txXfrm>
    </dsp:sp>
    <dsp:sp modelId="{8CF6110B-B4C6-405A-82E4-ED76194F55A6}">
      <dsp:nvSpPr>
        <dsp:cNvPr id="0" name=""/>
        <dsp:cNvSpPr/>
      </dsp:nvSpPr>
      <dsp:spPr>
        <a:xfrm>
          <a:off x="911625" y="4157161"/>
          <a:ext cx="2215348" cy="553837"/>
        </a:xfrm>
        <a:prstGeom prst="roundRect">
          <a:avLst>
            <a:gd name="adj" fmla="val 10000"/>
          </a:avLst>
        </a:prstGeom>
        <a:solidFill>
          <a:schemeClr val="accent5">
            <a:hueOff val="-11682747"/>
            <a:satOff val="17177"/>
            <a:lumOff val="14706"/>
            <a:alphaOff val="0"/>
          </a:schemeClr>
        </a:solidFill>
        <a:ln w="425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Анализ результата деятельности</a:t>
          </a:r>
          <a:endParaRPr lang="ru-RU" sz="1200" kern="1200" dirty="0">
            <a:solidFill>
              <a:schemeClr val="tx1"/>
            </a:solidFill>
            <a:latin typeface="Georgia" pitchFamily="18" charset="0"/>
          </a:endParaRPr>
        </a:p>
      </dsp:txBody>
      <dsp:txXfrm>
        <a:off x="911625" y="4157161"/>
        <a:ext cx="2215348" cy="553837"/>
      </dsp:txXfrm>
    </dsp:sp>
    <dsp:sp modelId="{1B72429B-7D85-4A97-AB4D-20960C2E5E30}">
      <dsp:nvSpPr>
        <dsp:cNvPr id="0" name=""/>
        <dsp:cNvSpPr/>
      </dsp:nvSpPr>
      <dsp:spPr>
        <a:xfrm rot="5548637">
          <a:off x="1896044" y="4726536"/>
          <a:ext cx="210423" cy="249226"/>
        </a:xfrm>
        <a:prstGeom prst="rightArrow">
          <a:avLst>
            <a:gd name="adj1" fmla="val 60000"/>
            <a:gd name="adj2" fmla="val 50000"/>
          </a:avLst>
        </a:prstGeom>
        <a:solidFill>
          <a:schemeClr val="accent5">
            <a:hueOff val="-14019296"/>
            <a:satOff val="20613"/>
            <a:lumOff val="1764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ru-RU" sz="1000" kern="1200"/>
        </a:p>
      </dsp:txBody>
      <dsp:txXfrm rot="5548637">
        <a:off x="1896044" y="4726536"/>
        <a:ext cx="210423" cy="249226"/>
      </dsp:txXfrm>
    </dsp:sp>
    <dsp:sp modelId="{320B5219-76D4-4EFC-92A1-8614680EB3B9}">
      <dsp:nvSpPr>
        <dsp:cNvPr id="0" name=""/>
        <dsp:cNvSpPr/>
      </dsp:nvSpPr>
      <dsp:spPr>
        <a:xfrm>
          <a:off x="875537" y="4991300"/>
          <a:ext cx="2215348" cy="553837"/>
        </a:xfrm>
        <a:prstGeom prst="roundRect">
          <a:avLst>
            <a:gd name="adj" fmla="val 10000"/>
          </a:avLst>
        </a:prstGeom>
        <a:solidFill>
          <a:schemeClr val="accent5">
            <a:hueOff val="-14019296"/>
            <a:satOff val="20613"/>
            <a:lumOff val="17647"/>
            <a:alphaOff val="0"/>
          </a:schemeClr>
        </a:solidFill>
        <a:ln w="42500" cap="flat" cmpd="sng" algn="ctr">
          <a:solidFill>
            <a:srgbClr val="FF99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Подведение итогов </a:t>
          </a:r>
          <a:endParaRPr lang="ru-RU" sz="1200" kern="1200" dirty="0">
            <a:solidFill>
              <a:schemeClr val="tx1"/>
            </a:solidFill>
            <a:latin typeface="Georgia" pitchFamily="18" charset="0"/>
          </a:endParaRPr>
        </a:p>
      </dsp:txBody>
      <dsp:txXfrm>
        <a:off x="875537" y="4991300"/>
        <a:ext cx="2215348" cy="55383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0EAC2D-2E72-4E42-B4ED-B47A3CC6AD00}">
      <dsp:nvSpPr>
        <dsp:cNvPr id="0" name=""/>
        <dsp:cNvSpPr/>
      </dsp:nvSpPr>
      <dsp:spPr>
        <a:xfrm>
          <a:off x="555602" y="1238"/>
          <a:ext cx="1532001" cy="440952"/>
        </a:xfrm>
        <a:prstGeom prst="roundRect">
          <a:avLst>
            <a:gd name="adj" fmla="val 10000"/>
          </a:avLst>
        </a:prstGeom>
        <a:solidFill>
          <a:schemeClr val="accent3">
            <a:hueOff val="0"/>
            <a:satOff val="0"/>
            <a:lumOff val="0"/>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Проблема </a:t>
          </a:r>
          <a:endParaRPr lang="ru-RU" sz="1200" kern="1200" dirty="0">
            <a:solidFill>
              <a:schemeClr val="tx1"/>
            </a:solidFill>
            <a:latin typeface="Georgia" pitchFamily="18" charset="0"/>
          </a:endParaRPr>
        </a:p>
      </dsp:txBody>
      <dsp:txXfrm>
        <a:off x="555602" y="1238"/>
        <a:ext cx="1532001" cy="440952"/>
      </dsp:txXfrm>
    </dsp:sp>
    <dsp:sp modelId="{FC869EB3-C23B-4C2E-8F78-653D297E5A21}">
      <dsp:nvSpPr>
        <dsp:cNvPr id="0" name=""/>
        <dsp:cNvSpPr/>
      </dsp:nvSpPr>
      <dsp:spPr>
        <a:xfrm rot="5400000">
          <a:off x="1238924" y="453214"/>
          <a:ext cx="165357" cy="19842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453214"/>
        <a:ext cx="165357" cy="198428"/>
      </dsp:txXfrm>
    </dsp:sp>
    <dsp:sp modelId="{CF0DBD49-1F12-4217-8A86-43672C0F1F88}">
      <dsp:nvSpPr>
        <dsp:cNvPr id="0" name=""/>
        <dsp:cNvSpPr/>
      </dsp:nvSpPr>
      <dsp:spPr>
        <a:xfrm>
          <a:off x="555602" y="662666"/>
          <a:ext cx="1532001" cy="440952"/>
        </a:xfrm>
        <a:prstGeom prst="roundRect">
          <a:avLst>
            <a:gd name="adj" fmla="val 10000"/>
          </a:avLst>
        </a:prstGeom>
        <a:solidFill>
          <a:schemeClr val="accent3">
            <a:hueOff val="-797282"/>
            <a:satOff val="-4367"/>
            <a:lumOff val="1345"/>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Цель </a:t>
          </a:r>
          <a:endParaRPr lang="ru-RU" sz="1200" kern="1200" dirty="0">
            <a:solidFill>
              <a:schemeClr val="tx1"/>
            </a:solidFill>
            <a:latin typeface="Georgia" pitchFamily="18" charset="0"/>
          </a:endParaRPr>
        </a:p>
      </dsp:txBody>
      <dsp:txXfrm>
        <a:off x="555602" y="662666"/>
        <a:ext cx="1532001" cy="440952"/>
      </dsp:txXfrm>
    </dsp:sp>
    <dsp:sp modelId="{FCD0D101-3E7F-4650-A2D6-949FCFE921E3}">
      <dsp:nvSpPr>
        <dsp:cNvPr id="0" name=""/>
        <dsp:cNvSpPr/>
      </dsp:nvSpPr>
      <dsp:spPr>
        <a:xfrm rot="5400000">
          <a:off x="1238924" y="1114642"/>
          <a:ext cx="165357" cy="198428"/>
        </a:xfrm>
        <a:prstGeom prst="rightArrow">
          <a:avLst>
            <a:gd name="adj1" fmla="val 60000"/>
            <a:gd name="adj2" fmla="val 50000"/>
          </a:avLst>
        </a:prstGeom>
        <a:solidFill>
          <a:schemeClr val="accent3">
            <a:hueOff val="-930162"/>
            <a:satOff val="-5095"/>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1114642"/>
        <a:ext cx="165357" cy="198428"/>
      </dsp:txXfrm>
    </dsp:sp>
    <dsp:sp modelId="{5053C88C-8519-4540-A83B-A08EF1D5365D}">
      <dsp:nvSpPr>
        <dsp:cNvPr id="0" name=""/>
        <dsp:cNvSpPr/>
      </dsp:nvSpPr>
      <dsp:spPr>
        <a:xfrm>
          <a:off x="555602" y="1324095"/>
          <a:ext cx="1532001" cy="440952"/>
        </a:xfrm>
        <a:prstGeom prst="roundRect">
          <a:avLst>
            <a:gd name="adj" fmla="val 10000"/>
          </a:avLst>
        </a:prstGeom>
        <a:solidFill>
          <a:schemeClr val="accent3">
            <a:hueOff val="-1594564"/>
            <a:satOff val="-8735"/>
            <a:lumOff val="2689"/>
            <a:alphaOff val="0"/>
          </a:schemeClr>
        </a:solidFill>
        <a:ln w="425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Мотивация </a:t>
          </a:r>
          <a:endParaRPr lang="ru-RU" sz="1200" kern="1200" dirty="0">
            <a:solidFill>
              <a:schemeClr val="tx1"/>
            </a:solidFill>
            <a:latin typeface="Georgia" pitchFamily="18" charset="0"/>
          </a:endParaRPr>
        </a:p>
      </dsp:txBody>
      <dsp:txXfrm>
        <a:off x="555602" y="1324095"/>
        <a:ext cx="1532001" cy="440952"/>
      </dsp:txXfrm>
    </dsp:sp>
    <dsp:sp modelId="{A9B55956-45A5-434E-B813-822948E159F9}">
      <dsp:nvSpPr>
        <dsp:cNvPr id="0" name=""/>
        <dsp:cNvSpPr/>
      </dsp:nvSpPr>
      <dsp:spPr>
        <a:xfrm rot="5400000">
          <a:off x="1238924" y="1776071"/>
          <a:ext cx="165357" cy="198428"/>
        </a:xfrm>
        <a:prstGeom prst="rightArrow">
          <a:avLst>
            <a:gd name="adj1" fmla="val 60000"/>
            <a:gd name="adj2" fmla="val 50000"/>
          </a:avLst>
        </a:prstGeom>
        <a:solidFill>
          <a:schemeClr val="accent3">
            <a:hueOff val="-1860324"/>
            <a:satOff val="-10190"/>
            <a:lumOff val="313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1776071"/>
        <a:ext cx="165357" cy="198428"/>
      </dsp:txXfrm>
    </dsp:sp>
    <dsp:sp modelId="{8909C3F3-0192-4391-BD22-57E49E060061}">
      <dsp:nvSpPr>
        <dsp:cNvPr id="0" name=""/>
        <dsp:cNvSpPr/>
      </dsp:nvSpPr>
      <dsp:spPr>
        <a:xfrm>
          <a:off x="555602" y="1985523"/>
          <a:ext cx="1532001" cy="440952"/>
        </a:xfrm>
        <a:prstGeom prst="roundRect">
          <a:avLst>
            <a:gd name="adj" fmla="val 10000"/>
          </a:avLst>
        </a:prstGeom>
        <a:solidFill>
          <a:schemeClr val="accent3">
            <a:hueOff val="-2391845"/>
            <a:satOff val="-13102"/>
            <a:lumOff val="4034"/>
            <a:alphaOff val="0"/>
          </a:schemeClr>
        </a:solidFill>
        <a:ln w="425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Подбор методов решения проблемы</a:t>
          </a:r>
          <a:endParaRPr lang="ru-RU" sz="1200" kern="1200" dirty="0">
            <a:solidFill>
              <a:schemeClr val="tx1"/>
            </a:solidFill>
            <a:latin typeface="Georgia" pitchFamily="18" charset="0"/>
          </a:endParaRPr>
        </a:p>
      </dsp:txBody>
      <dsp:txXfrm>
        <a:off x="555602" y="1985523"/>
        <a:ext cx="1532001" cy="440952"/>
      </dsp:txXfrm>
    </dsp:sp>
    <dsp:sp modelId="{DD0FC1FA-8DD8-4040-A51A-02F01CFED29F}">
      <dsp:nvSpPr>
        <dsp:cNvPr id="0" name=""/>
        <dsp:cNvSpPr/>
      </dsp:nvSpPr>
      <dsp:spPr>
        <a:xfrm rot="5400000">
          <a:off x="1238924" y="2437499"/>
          <a:ext cx="165357" cy="198428"/>
        </a:xfrm>
        <a:prstGeom prst="rightArrow">
          <a:avLst>
            <a:gd name="adj1" fmla="val 60000"/>
            <a:gd name="adj2" fmla="val 50000"/>
          </a:avLst>
        </a:prstGeom>
        <a:solidFill>
          <a:schemeClr val="accent3">
            <a:hueOff val="-2790486"/>
            <a:satOff val="-15286"/>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2437499"/>
        <a:ext cx="165357" cy="198428"/>
      </dsp:txXfrm>
    </dsp:sp>
    <dsp:sp modelId="{7E6A4A07-5DCE-4DAD-AB9A-430DE84C2ED8}">
      <dsp:nvSpPr>
        <dsp:cNvPr id="0" name=""/>
        <dsp:cNvSpPr/>
      </dsp:nvSpPr>
      <dsp:spPr>
        <a:xfrm>
          <a:off x="555602" y="2646951"/>
          <a:ext cx="1532001" cy="440952"/>
        </a:xfrm>
        <a:prstGeom prst="roundRect">
          <a:avLst>
            <a:gd name="adj" fmla="val 10000"/>
          </a:avLst>
        </a:prstGeom>
        <a:solidFill>
          <a:schemeClr val="accent3">
            <a:hueOff val="-3189127"/>
            <a:satOff val="-17469"/>
            <a:lumOff val="5378"/>
            <a:alphaOff val="0"/>
          </a:schemeClr>
        </a:solidFill>
        <a:ln w="425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Действия </a:t>
          </a:r>
          <a:endParaRPr lang="ru-RU" sz="1200" kern="1200" dirty="0">
            <a:solidFill>
              <a:schemeClr val="tx1"/>
            </a:solidFill>
            <a:latin typeface="Georgia" pitchFamily="18" charset="0"/>
          </a:endParaRPr>
        </a:p>
      </dsp:txBody>
      <dsp:txXfrm>
        <a:off x="555602" y="2646951"/>
        <a:ext cx="1532001" cy="440952"/>
      </dsp:txXfrm>
    </dsp:sp>
    <dsp:sp modelId="{64ADC401-0759-4AD0-8C61-B1A36199B80D}">
      <dsp:nvSpPr>
        <dsp:cNvPr id="0" name=""/>
        <dsp:cNvSpPr/>
      </dsp:nvSpPr>
      <dsp:spPr>
        <a:xfrm rot="5400000">
          <a:off x="1238924" y="3098927"/>
          <a:ext cx="165357" cy="198428"/>
        </a:xfrm>
        <a:prstGeom prst="rightArrow">
          <a:avLst>
            <a:gd name="adj1" fmla="val 60000"/>
            <a:gd name="adj2" fmla="val 50000"/>
          </a:avLst>
        </a:prstGeom>
        <a:solidFill>
          <a:schemeClr val="accent3">
            <a:hueOff val="-3720649"/>
            <a:satOff val="-20381"/>
            <a:lumOff val="627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3098927"/>
        <a:ext cx="165357" cy="198428"/>
      </dsp:txXfrm>
    </dsp:sp>
    <dsp:sp modelId="{45670624-25A6-4676-9FD3-26062FEABFEE}">
      <dsp:nvSpPr>
        <dsp:cNvPr id="0" name=""/>
        <dsp:cNvSpPr/>
      </dsp:nvSpPr>
      <dsp:spPr>
        <a:xfrm>
          <a:off x="555602" y="3308379"/>
          <a:ext cx="1532001" cy="440952"/>
        </a:xfrm>
        <a:prstGeom prst="roundRect">
          <a:avLst>
            <a:gd name="adj" fmla="val 10000"/>
          </a:avLst>
        </a:prstGeom>
        <a:solidFill>
          <a:schemeClr val="accent3">
            <a:hueOff val="-3986409"/>
            <a:satOff val="-21836"/>
            <a:lumOff val="6723"/>
            <a:alphaOff val="0"/>
          </a:schemeClr>
        </a:solidFill>
        <a:ln w="425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Результат  </a:t>
          </a:r>
          <a:endParaRPr lang="ru-RU" sz="1200" kern="1200" dirty="0">
            <a:solidFill>
              <a:schemeClr val="tx1"/>
            </a:solidFill>
            <a:latin typeface="Georgia" pitchFamily="18" charset="0"/>
          </a:endParaRPr>
        </a:p>
      </dsp:txBody>
      <dsp:txXfrm>
        <a:off x="555602" y="3308379"/>
        <a:ext cx="1532001" cy="440952"/>
      </dsp:txXfrm>
    </dsp:sp>
    <dsp:sp modelId="{D52559D4-024F-4B19-AC73-75488A7F64D2}">
      <dsp:nvSpPr>
        <dsp:cNvPr id="0" name=""/>
        <dsp:cNvSpPr/>
      </dsp:nvSpPr>
      <dsp:spPr>
        <a:xfrm rot="5400000">
          <a:off x="1238924" y="3760355"/>
          <a:ext cx="165357" cy="198428"/>
        </a:xfrm>
        <a:prstGeom prst="rightArrow">
          <a:avLst>
            <a:gd name="adj1" fmla="val 60000"/>
            <a:gd name="adj2" fmla="val 50000"/>
          </a:avLst>
        </a:prstGeom>
        <a:solidFill>
          <a:schemeClr val="accent3">
            <a:hueOff val="-4650811"/>
            <a:satOff val="-25476"/>
            <a:lumOff val="78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3760355"/>
        <a:ext cx="165357" cy="198428"/>
      </dsp:txXfrm>
    </dsp:sp>
    <dsp:sp modelId="{6E328097-6507-4E62-AEED-6C448A297FA2}">
      <dsp:nvSpPr>
        <dsp:cNvPr id="0" name=""/>
        <dsp:cNvSpPr/>
      </dsp:nvSpPr>
      <dsp:spPr>
        <a:xfrm>
          <a:off x="555602" y="3969807"/>
          <a:ext cx="1532001" cy="440952"/>
        </a:xfrm>
        <a:prstGeom prst="roundRect">
          <a:avLst>
            <a:gd name="adj" fmla="val 10000"/>
          </a:avLst>
        </a:prstGeom>
        <a:solidFill>
          <a:schemeClr val="accent3">
            <a:hueOff val="-4783691"/>
            <a:satOff val="-26204"/>
            <a:lumOff val="8067"/>
            <a:alphaOff val="0"/>
          </a:schemeClr>
        </a:solidFill>
        <a:ln w="425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Контроль выполнения </a:t>
          </a:r>
          <a:endParaRPr lang="ru-RU" sz="1200" kern="1200" dirty="0">
            <a:solidFill>
              <a:schemeClr val="tx1"/>
            </a:solidFill>
            <a:latin typeface="Georgia" pitchFamily="18" charset="0"/>
          </a:endParaRPr>
        </a:p>
      </dsp:txBody>
      <dsp:txXfrm>
        <a:off x="555602" y="3969807"/>
        <a:ext cx="1532001" cy="440952"/>
      </dsp:txXfrm>
    </dsp:sp>
    <dsp:sp modelId="{9CB691F6-9214-4A84-B753-ECA20276A7A0}">
      <dsp:nvSpPr>
        <dsp:cNvPr id="0" name=""/>
        <dsp:cNvSpPr/>
      </dsp:nvSpPr>
      <dsp:spPr>
        <a:xfrm rot="5400000">
          <a:off x="1238924" y="4421783"/>
          <a:ext cx="165357" cy="198428"/>
        </a:xfrm>
        <a:prstGeom prst="rightArrow">
          <a:avLst>
            <a:gd name="adj1" fmla="val 60000"/>
            <a:gd name="adj2" fmla="val 50000"/>
          </a:avLst>
        </a:prstGeom>
        <a:solidFill>
          <a:schemeClr val="accent3">
            <a:hueOff val="-5580973"/>
            <a:satOff val="-30571"/>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ru-RU" sz="800" kern="1200"/>
        </a:p>
      </dsp:txBody>
      <dsp:txXfrm rot="5400000">
        <a:off x="1238924" y="4421783"/>
        <a:ext cx="165357" cy="198428"/>
      </dsp:txXfrm>
    </dsp:sp>
    <dsp:sp modelId="{0AA12143-6B2C-4CDF-87EB-D878A468FC7B}">
      <dsp:nvSpPr>
        <dsp:cNvPr id="0" name=""/>
        <dsp:cNvSpPr/>
      </dsp:nvSpPr>
      <dsp:spPr>
        <a:xfrm>
          <a:off x="555602" y="4631236"/>
          <a:ext cx="1532001" cy="440952"/>
        </a:xfrm>
        <a:prstGeom prst="roundRect">
          <a:avLst>
            <a:gd name="adj" fmla="val 10000"/>
          </a:avLst>
        </a:prstGeom>
        <a:solidFill>
          <a:schemeClr val="accent3">
            <a:hueOff val="-5580973"/>
            <a:satOff val="-30571"/>
            <a:lumOff val="9412"/>
            <a:alphaOff val="0"/>
          </a:schemeClr>
        </a:solidFill>
        <a:ln w="425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tx1"/>
              </a:solidFill>
              <a:latin typeface="Georgia" pitchFamily="18" charset="0"/>
            </a:rPr>
            <a:t>Рефлексия (самоанализ)</a:t>
          </a:r>
          <a:endParaRPr lang="ru-RU" sz="1200" kern="1200" dirty="0">
            <a:solidFill>
              <a:schemeClr val="tx1"/>
            </a:solidFill>
            <a:latin typeface="Georgia" pitchFamily="18" charset="0"/>
          </a:endParaRPr>
        </a:p>
      </dsp:txBody>
      <dsp:txXfrm>
        <a:off x="555602" y="4631236"/>
        <a:ext cx="1532001" cy="4409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82DDF-58C4-49D7-8F77-885E20A54869}" type="datetimeFigureOut">
              <a:rPr lang="ru-RU" smtClean="0"/>
              <a:pPr/>
              <a:t>25.05.2015</a:t>
            </a:fld>
            <a:endParaRPr lang="ru-R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9EF74-B228-4EA4-9662-75DF55376E2A}" type="slidenum">
              <a:rPr lang="ru-RU" smtClean="0"/>
              <a:pPr/>
              <a:t>‹#›</a:t>
            </a:fld>
            <a:endParaRPr lang="ru-RU"/>
          </a:p>
        </p:txBody>
      </p:sp>
    </p:spTree>
    <p:extLst>
      <p:ext uri="{BB962C8B-B14F-4D97-AF65-F5344CB8AC3E}">
        <p14:creationId xmlns:p14="http://schemas.microsoft.com/office/powerpoint/2010/main" xmlns="" val="2306902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C826332-E041-472E-B5F3-32949EB39968}" type="slidenum">
              <a:rPr lang="ru-RU" sz="1200"/>
              <a:pPr algn="r"/>
              <a:t>4</a:t>
            </a:fld>
            <a:endParaRPr lang="ru-RU" sz="1200"/>
          </a:p>
        </p:txBody>
      </p:sp>
      <p:sp>
        <p:nvSpPr>
          <p:cNvPr id="140291" name="Rectangle 7"/>
          <p:cNvSpPr txBox="1">
            <a:spLocks noGrp="1" noChangeArrowheads="1"/>
          </p:cNvSpPr>
          <p:nvPr/>
        </p:nvSpPr>
        <p:spPr bwMode="auto">
          <a:xfrm>
            <a:off x="3884613" y="8686800"/>
            <a:ext cx="2971800" cy="455613"/>
          </a:xfrm>
          <a:prstGeom prst="rect">
            <a:avLst/>
          </a:prstGeom>
          <a:noFill/>
          <a:ln w="9525">
            <a:noFill/>
            <a:miter lim="800000"/>
            <a:headEnd/>
            <a:tailEnd/>
          </a:ln>
        </p:spPr>
        <p:txBody>
          <a:bodyPr anchor="b"/>
          <a:lstStyle/>
          <a:p>
            <a:pPr algn="r"/>
            <a:fld id="{B14CFC31-DCD2-49BF-9A7A-1BDDEDE80695}" type="slidenum">
              <a:rPr lang="ru-RU" sz="1200"/>
              <a:pPr algn="r"/>
              <a:t>4</a:t>
            </a:fld>
            <a:endParaRPr lang="ru-RU" sz="1200"/>
          </a:p>
        </p:txBody>
      </p:sp>
      <p:sp>
        <p:nvSpPr>
          <p:cNvPr id="140292" name="Образ слайда 1"/>
          <p:cNvSpPr>
            <a:spLocks noGrp="1" noRot="1" noChangeAspect="1" noTextEdit="1"/>
          </p:cNvSpPr>
          <p:nvPr>
            <p:ph type="sldImg"/>
          </p:nvPr>
        </p:nvSpPr>
        <p:spPr>
          <a:xfrm>
            <a:off x="1143000" y="687388"/>
            <a:ext cx="4572000" cy="3429000"/>
          </a:xfrm>
          <a:ln/>
        </p:spPr>
      </p:sp>
      <p:sp>
        <p:nvSpPr>
          <p:cNvPr id="140293" name="Заметки 2"/>
          <p:cNvSpPr>
            <a:spLocks noGrp="1"/>
          </p:cNvSpPr>
          <p:nvPr>
            <p:ph type="body" idx="1"/>
          </p:nvPr>
        </p:nvSpPr>
        <p:spPr>
          <a:xfrm>
            <a:off x="685800" y="4343400"/>
            <a:ext cx="5486400" cy="4113213"/>
          </a:xfrm>
          <a:noFill/>
          <a:ln/>
        </p:spPr>
        <p:txBody>
          <a:bodyPr/>
          <a:lstStyle/>
          <a:p>
            <a:pPr eaLnBrk="1" hangingPunct="1"/>
            <a:endParaRPr lang="ru-RU" smtClean="0"/>
          </a:p>
        </p:txBody>
      </p:sp>
      <p:sp>
        <p:nvSpPr>
          <p:cNvPr id="140294" name="Номер слайда 3"/>
          <p:cNvSpPr txBox="1">
            <a:spLocks noGrp="1"/>
          </p:cNvSpPr>
          <p:nvPr/>
        </p:nvSpPr>
        <p:spPr bwMode="auto">
          <a:xfrm>
            <a:off x="3884613" y="8686800"/>
            <a:ext cx="2971800" cy="455613"/>
          </a:xfrm>
          <a:prstGeom prst="rect">
            <a:avLst/>
          </a:prstGeom>
          <a:noFill/>
          <a:ln w="9525">
            <a:noFill/>
            <a:miter lim="800000"/>
            <a:headEnd/>
            <a:tailEnd/>
          </a:ln>
        </p:spPr>
        <p:txBody>
          <a:bodyPr anchor="b"/>
          <a:lstStyle/>
          <a:p>
            <a:pPr algn="r"/>
            <a:fld id="{A331FC8F-255B-443E-BF1A-58ED75C10C03}" type="slidenum">
              <a:rPr lang="ru-RU" sz="1200"/>
              <a:pPr algn="r"/>
              <a:t>4</a:t>
            </a:fld>
            <a:endParaRPr lang="ru-RU" sz="1200"/>
          </a:p>
        </p:txBody>
      </p:sp>
    </p:spTree>
    <p:extLst>
      <p:ext uri="{BB962C8B-B14F-4D97-AF65-F5344CB8AC3E}">
        <p14:creationId xmlns:p14="http://schemas.microsoft.com/office/powerpoint/2010/main" xmlns="" val="666909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51ABA2C1-D717-4D97-9FAE-C02AF545ECE7}" type="slidenum">
              <a:rPr lang="ru-RU" smtClean="0">
                <a:latin typeface="Arial" charset="0"/>
                <a:cs typeface="Arial" charset="0"/>
              </a:rPr>
              <a:pPr/>
              <a:t>10</a:t>
            </a:fld>
            <a:endParaRPr lang="ru-RU" smtClean="0">
              <a:latin typeface="Arial" charset="0"/>
              <a:cs typeface="Arial" charset="0"/>
            </a:endParaRPr>
          </a:p>
        </p:txBody>
      </p:sp>
      <p:sp>
        <p:nvSpPr>
          <p:cNvPr id="150531" name="Образ слайда 1"/>
          <p:cNvSpPr>
            <a:spLocks noGrp="1" noRot="1" noChangeAspect="1" noTextEdit="1"/>
          </p:cNvSpPr>
          <p:nvPr>
            <p:ph type="sldImg"/>
          </p:nvPr>
        </p:nvSpPr>
        <p:spPr>
          <a:ln/>
        </p:spPr>
      </p:sp>
      <p:sp>
        <p:nvSpPr>
          <p:cNvPr id="150532" name="Заметки 2"/>
          <p:cNvSpPr>
            <a:spLocks noGrp="1"/>
          </p:cNvSpPr>
          <p:nvPr>
            <p:ph type="body" idx="1"/>
          </p:nvPr>
        </p:nvSpPr>
        <p:spPr>
          <a:noFill/>
          <a:ln/>
        </p:spPr>
        <p:txBody>
          <a:bodyPr/>
          <a:lstStyle/>
          <a:p>
            <a:pPr eaLnBrk="1" hangingPunct="1">
              <a:spcBef>
                <a:spcPct val="0"/>
              </a:spcBef>
            </a:pPr>
            <a:r>
              <a:rPr kumimoji="0" lang="ru-RU" sz="1100" dirty="0" smtClean="0"/>
              <a:t>Педагогу это процесс тоже приносит много положительных эмоций, хотя его задача многократно усложняется. Теперь он должен не просто объяснить новое знание, создать ситуацию, когда дети сами «откроют»  для себя. Таким образом, перестает выполнять просто информационные функции, а становится управленцем, организующим самостоятельную познавательную деятельность детей. </a:t>
            </a:r>
          </a:p>
          <a:p>
            <a:pPr eaLnBrk="1" hangingPunct="1">
              <a:spcBef>
                <a:spcPct val="0"/>
              </a:spcBef>
            </a:pPr>
            <a:r>
              <a:rPr kumimoji="0" lang="ru-RU" sz="1100" dirty="0" smtClean="0"/>
              <a:t>Организатор, помощник.</a:t>
            </a:r>
          </a:p>
          <a:p>
            <a:pPr eaLnBrk="1" hangingPunct="1">
              <a:spcBef>
                <a:spcPct val="0"/>
              </a:spcBef>
            </a:pPr>
            <a:r>
              <a:rPr kumimoji="0" lang="ru-RU" sz="1100" dirty="0" smtClean="0"/>
              <a:t>Занятие  – не театр одного актёра. Дети должны действовать, проявлять инициативу, а воспитатель помогать им, оставаясь в тени. Взрослого на  занятии должно быть мало, тогда у детей возникает ощущение, что это они сами сделали открытие. Устранить себя и дать действовать ребёнку – высший пилотаж педагога. Воспитатель должен быть сильной личностью, чтобы увлечь за собой, и мудрой, чтобы не затмить ребёнка, а зажечь его звезду. Если ребенок чувствует себя уверенно, может самостоятельно принимать решения, нести ответственность не только за себя, но и за других, он будет успешным, он обретает себя, обретёт достойное будущее. Чтобы было проще вести занятие, надо воспринимать его как спектакль или как концерт, или лучше как игру, где все и дети, и воспитатель - активные участники. И от этой игры -спектакля каждый должен получить удовольствие. </a:t>
            </a:r>
          </a:p>
          <a:p>
            <a:pPr eaLnBrk="1" hangingPunct="1">
              <a:spcBef>
                <a:spcPct val="0"/>
              </a:spcBef>
            </a:pPr>
            <a:r>
              <a:rPr kumimoji="0" lang="ru-RU" sz="1100" dirty="0" smtClean="0"/>
              <a:t> </a:t>
            </a:r>
          </a:p>
          <a:p>
            <a:pPr eaLnBrk="1" hangingPunct="1">
              <a:spcBef>
                <a:spcPct val="0"/>
              </a:spcBef>
            </a:pPr>
            <a:r>
              <a:rPr kumimoji="0" lang="ru-RU" sz="1100" dirty="0" smtClean="0"/>
              <a:t>Но именно это и пугает большинство педагогов, которые только начинают осваивать ТДМ – как уйти от роли руководителя и контролера.</a:t>
            </a:r>
          </a:p>
          <a:p>
            <a:pPr eaLnBrk="1" hangingPunct="1">
              <a:spcBef>
                <a:spcPct val="0"/>
              </a:spcBef>
            </a:pPr>
            <a:r>
              <a:rPr kumimoji="0" lang="ru-RU" sz="1100" dirty="0" smtClean="0"/>
              <a:t>Для того, чтобы технология «сработала» необходимо максимальное доверие детей взрослому и наоборот (вера взрослого в разумное начало и способности детей)</a:t>
            </a:r>
          </a:p>
          <a:p>
            <a:pPr eaLnBrk="1" hangingPunct="1">
              <a:spcBef>
                <a:spcPct val="0"/>
              </a:spcBef>
            </a:pPr>
            <a:endParaRPr kumimoji="0" lang="ru-RU" sz="1100" dirty="0" smtClean="0"/>
          </a:p>
        </p:txBody>
      </p:sp>
      <p:sp>
        <p:nvSpPr>
          <p:cNvPr id="150533"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281EFBF-0F69-40CB-ACDB-F69CBCA6BDC7}" type="slidenum">
              <a:rPr lang="ru-RU" sz="1200">
                <a:latin typeface="Calibri" pitchFamily="34" charset="0"/>
              </a:rPr>
              <a:pPr algn="r"/>
              <a:t>10</a:t>
            </a:fld>
            <a:endParaRPr lang="ru-RU" sz="1200">
              <a:latin typeface="Calibri" pitchFamily="34" charset="0"/>
            </a:endParaRPr>
          </a:p>
        </p:txBody>
      </p:sp>
    </p:spTree>
    <p:extLst>
      <p:ext uri="{BB962C8B-B14F-4D97-AF65-F5344CB8AC3E}">
        <p14:creationId xmlns:p14="http://schemas.microsoft.com/office/powerpoint/2010/main" xmlns="" val="4044473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8" name="Footer Placeholder 7"/>
          <p:cNvSpPr>
            <a:spLocks noGrp="1"/>
          </p:cNvSpPr>
          <p:nvPr>
            <p:ph type="ftr" sz="quarter" idx="11"/>
          </p:nvPr>
        </p:nvSpPr>
        <p:spPr/>
        <p:txBody>
          <a:bodyPr/>
          <a:lstStyle>
            <a:extLst/>
          </a:lstStyle>
          <a:p>
            <a:endParaRPr lang="ru-RU"/>
          </a:p>
        </p:txBody>
      </p:sp>
      <p:sp>
        <p:nvSpPr>
          <p:cNvPr id="11" name="Slide Number Placeholder 10"/>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5" name="Footer Placeholder 4"/>
          <p:cNvSpPr>
            <a:spLocks noGrp="1"/>
          </p:cNvSpPr>
          <p:nvPr>
            <p:ph type="ftr" sz="quarter" idx="11"/>
          </p:nvPr>
        </p:nvSpPr>
        <p:spPr/>
        <p:txBody>
          <a:bodyPr/>
          <a:lstStyle>
            <a:extLst/>
          </a:lstStyle>
          <a:p>
            <a:endParaRPr lang="ru-RU"/>
          </a:p>
        </p:txBody>
      </p:sp>
      <p:sp>
        <p:nvSpPr>
          <p:cNvPr id="6" name="Slide Number Placeholder 5"/>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6" name="Footer Placeholder 5"/>
          <p:cNvSpPr>
            <a:spLocks noGrp="1"/>
          </p:cNvSpPr>
          <p:nvPr>
            <p:ph type="ftr" sz="quarter" idx="11"/>
          </p:nvPr>
        </p:nvSpPr>
        <p:spPr/>
        <p:txBody>
          <a:bodyPr/>
          <a:lstStyle>
            <a:extLst/>
          </a:lstStyle>
          <a:p>
            <a:endParaRPr lang="ru-RU"/>
          </a:p>
        </p:txBody>
      </p:sp>
      <p:sp>
        <p:nvSpPr>
          <p:cNvPr id="7" name="Slide Number Placeholder 6"/>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8" name="Footer Placeholder 7"/>
          <p:cNvSpPr>
            <a:spLocks noGrp="1"/>
          </p:cNvSpPr>
          <p:nvPr>
            <p:ph type="ftr" sz="quarter" idx="11"/>
          </p:nvPr>
        </p:nvSpPr>
        <p:spPr/>
        <p:txBody>
          <a:bodyPr/>
          <a:lstStyle>
            <a:extLst/>
          </a:lstStyle>
          <a:p>
            <a:endParaRPr lang="ru-RU"/>
          </a:p>
        </p:txBody>
      </p:sp>
      <p:sp>
        <p:nvSpPr>
          <p:cNvPr id="9" name="Slide Number Placeholder 8"/>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4" name="Footer Placeholder 3"/>
          <p:cNvSpPr>
            <a:spLocks noGrp="1"/>
          </p:cNvSpPr>
          <p:nvPr>
            <p:ph type="ftr" sz="quarter" idx="11"/>
          </p:nvPr>
        </p:nvSpPr>
        <p:spPr/>
        <p:txBody>
          <a:bodyPr/>
          <a:lstStyle>
            <a:extLst/>
          </a:lstStyle>
          <a:p>
            <a:endParaRPr lang="ru-RU"/>
          </a:p>
        </p:txBody>
      </p:sp>
      <p:sp>
        <p:nvSpPr>
          <p:cNvPr id="5" name="Slide Number Placeholder 4"/>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3" name="Footer Placeholder 2"/>
          <p:cNvSpPr>
            <a:spLocks noGrp="1"/>
          </p:cNvSpPr>
          <p:nvPr>
            <p:ph type="ftr" sz="quarter" idx="11"/>
          </p:nvPr>
        </p:nvSpPr>
        <p:spPr/>
        <p:txBody>
          <a:bodyPr/>
          <a:lstStyle>
            <a:extLst/>
          </a:lstStyle>
          <a:p>
            <a:endParaRPr lang="ru-RU"/>
          </a:p>
        </p:txBody>
      </p:sp>
      <p:sp>
        <p:nvSpPr>
          <p:cNvPr id="4" name="Slide Number Placeholder 3"/>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6" name="Footer Placeholder 5"/>
          <p:cNvSpPr>
            <a:spLocks noGrp="1"/>
          </p:cNvSpPr>
          <p:nvPr>
            <p:ph type="ftr" sz="quarter" idx="11"/>
          </p:nvPr>
        </p:nvSpPr>
        <p:spPr/>
        <p:txBody>
          <a:bodyPr/>
          <a:lstStyle>
            <a:extLst/>
          </a:lstStyle>
          <a:p>
            <a:endParaRPr lang="ru-RU"/>
          </a:p>
        </p:txBody>
      </p:sp>
      <p:sp>
        <p:nvSpPr>
          <p:cNvPr id="7" name="Slide Number Placeholder 6"/>
          <p:cNvSpPr>
            <a:spLocks noGrp="1"/>
          </p:cNvSpPr>
          <p:nvPr>
            <p:ph type="sldNum" sz="quarter" idx="12"/>
          </p:nvPr>
        </p:nvSpPr>
        <p:spPr/>
        <p:txBody>
          <a:bodyPr/>
          <a:lstStyle>
            <a:extLst/>
          </a:lstStyle>
          <a:p>
            <a:fld id="{BC8C4900-EB10-4E64-8393-89E0174845D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4A1FD7-2B99-448A-BA17-149B02317BA5}" type="datetimeFigureOut">
              <a:rPr lang="ru-RU" smtClean="0"/>
              <a:pPr/>
              <a:t>25.05.2015</a:t>
            </a:fld>
            <a:endParaRPr lang="ru-RU"/>
          </a:p>
        </p:txBody>
      </p:sp>
      <p:sp>
        <p:nvSpPr>
          <p:cNvPr id="6" name="Footer Placeholder 5"/>
          <p:cNvSpPr>
            <a:spLocks noGrp="1"/>
          </p:cNvSpPr>
          <p:nvPr>
            <p:ph type="ftr" sz="quarter" idx="11"/>
          </p:nvPr>
        </p:nvSpPr>
        <p:spPr/>
        <p:txBody>
          <a:bodyPr/>
          <a:lstStyle>
            <a:extLst/>
          </a:lstStyle>
          <a:p>
            <a:endParaRPr lang="ru-RU"/>
          </a:p>
        </p:txBody>
      </p:sp>
      <p:sp>
        <p:nvSpPr>
          <p:cNvPr id="7" name="Slide Number Placeholder 6"/>
          <p:cNvSpPr>
            <a:spLocks noGrp="1"/>
          </p:cNvSpPr>
          <p:nvPr>
            <p:ph type="sldNum" sz="quarter" idx="12"/>
          </p:nvPr>
        </p:nvSpPr>
        <p:spPr/>
        <p:txBody>
          <a:bodyPr/>
          <a:lstStyle>
            <a:extLst/>
          </a:lstStyle>
          <a:p>
            <a:fld id="{BC8C4900-EB10-4E64-8393-89E0174845D0}" type="slidenum">
              <a:rPr lang="ru-RU" smtClean="0"/>
              <a:pPr/>
              <a:t>‹#›</a:t>
            </a:fld>
            <a:endParaRPr lang="ru-RU"/>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64A1FD7-2B99-448A-BA17-149B02317BA5}" type="datetimeFigureOut">
              <a:rPr lang="ru-RU" smtClean="0"/>
              <a:pPr/>
              <a:t>25.05.2015</a:t>
            </a:fld>
            <a:endParaRPr lang="ru-RU"/>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C8C4900-EB10-4E64-8393-89E0174845D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71736" y="785794"/>
            <a:ext cx="6172216" cy="4572031"/>
          </a:xfrm>
        </p:spPr>
        <p:txBody>
          <a:bodyPr>
            <a:normAutofit/>
          </a:bodyPr>
          <a:lstStyle/>
          <a:p>
            <a:r>
              <a:rPr lang="ru-RU" b="1" dirty="0" smtClean="0">
                <a:solidFill>
                  <a:srgbClr val="C00000"/>
                </a:solidFill>
                <a:latin typeface="Georgia" pitchFamily="18" charset="0"/>
              </a:rPr>
              <a:t>Деятельностный </a:t>
            </a:r>
            <a:r>
              <a:rPr lang="ru-RU" b="1" dirty="0">
                <a:solidFill>
                  <a:srgbClr val="C00000"/>
                </a:solidFill>
                <a:latin typeface="Georgia" pitchFamily="18" charset="0"/>
              </a:rPr>
              <a:t>подход в образовательной деятельности с дошкольниками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Box 3"/>
          <p:cNvSpPr txBox="1">
            <a:spLocks noChangeArrowheads="1"/>
          </p:cNvSpPr>
          <p:nvPr/>
        </p:nvSpPr>
        <p:spPr bwMode="auto">
          <a:xfrm>
            <a:off x="179388" y="333375"/>
            <a:ext cx="8713787" cy="4872038"/>
          </a:xfrm>
          <a:prstGeom prst="rect">
            <a:avLst/>
          </a:prstGeom>
          <a:noFill/>
          <a:ln w="9525">
            <a:noFill/>
            <a:miter lim="800000"/>
            <a:headEnd/>
            <a:tailEnd/>
          </a:ln>
        </p:spPr>
        <p:txBody>
          <a:bodyPr>
            <a:spAutoFit/>
          </a:bodyPr>
          <a:lstStyle/>
          <a:p>
            <a:pPr algn="ctr"/>
            <a:endParaRPr lang="ru-RU" sz="3200" b="1">
              <a:solidFill>
                <a:schemeClr val="accent2"/>
              </a:solidFill>
              <a:latin typeface="Calibri" pitchFamily="34" charset="0"/>
            </a:endParaRPr>
          </a:p>
          <a:p>
            <a:pPr algn="ctr"/>
            <a:r>
              <a:rPr lang="ru-RU" sz="3200" b="1">
                <a:solidFill>
                  <a:srgbClr val="0000CC"/>
                </a:solidFill>
                <a:latin typeface="Calibri" pitchFamily="34" charset="0"/>
              </a:rPr>
              <a:t>Воспитатель</a:t>
            </a:r>
          </a:p>
          <a:p>
            <a:pPr algn="ctr"/>
            <a:endParaRPr lang="ru-RU" sz="3200" b="1">
              <a:solidFill>
                <a:srgbClr val="0000CC"/>
              </a:solidFill>
              <a:latin typeface="Calibri" pitchFamily="34" charset="0"/>
            </a:endParaRPr>
          </a:p>
          <a:p>
            <a:endParaRPr lang="ru-RU" sz="3200">
              <a:solidFill>
                <a:srgbClr val="0000CC"/>
              </a:solidFill>
              <a:latin typeface="Calibri" pitchFamily="34" charset="0"/>
            </a:endParaRPr>
          </a:p>
          <a:p>
            <a:pPr algn="ctr">
              <a:spcBef>
                <a:spcPct val="10000"/>
              </a:spcBef>
            </a:pPr>
            <a:endParaRPr lang="ru-RU">
              <a:solidFill>
                <a:srgbClr val="0000CC"/>
              </a:solidFill>
              <a:latin typeface="Calibri" pitchFamily="34" charset="0"/>
            </a:endParaRPr>
          </a:p>
          <a:p>
            <a:pPr algn="ctr">
              <a:spcBef>
                <a:spcPct val="10000"/>
              </a:spcBef>
            </a:pPr>
            <a:endParaRPr lang="ru-RU" sz="2400" b="1">
              <a:solidFill>
                <a:srgbClr val="0000CC"/>
              </a:solidFill>
              <a:latin typeface="Calibri" pitchFamily="34" charset="0"/>
            </a:endParaRPr>
          </a:p>
          <a:p>
            <a:pPr algn="ctr">
              <a:spcBef>
                <a:spcPct val="10000"/>
              </a:spcBef>
            </a:pPr>
            <a:r>
              <a:rPr lang="ru-RU" sz="2400" b="1">
                <a:solidFill>
                  <a:srgbClr val="BC0000"/>
                </a:solidFill>
              </a:rPr>
              <a:t>Организатор                                 Помощник</a:t>
            </a:r>
          </a:p>
          <a:p>
            <a:endParaRPr lang="ru-RU" sz="2800">
              <a:solidFill>
                <a:srgbClr val="0000CC"/>
              </a:solidFill>
              <a:latin typeface="Calibri" pitchFamily="34" charset="0"/>
            </a:endParaRPr>
          </a:p>
          <a:p>
            <a:endParaRPr lang="ru-RU" sz="2800">
              <a:solidFill>
                <a:schemeClr val="accent2"/>
              </a:solidFill>
              <a:latin typeface="Calibri" pitchFamily="34" charset="0"/>
            </a:endParaRPr>
          </a:p>
          <a:p>
            <a:endParaRPr lang="ru-RU">
              <a:latin typeface="Calibri" pitchFamily="34" charset="0"/>
            </a:endParaRPr>
          </a:p>
          <a:p>
            <a:endParaRPr lang="ru-RU">
              <a:latin typeface="Calibri" pitchFamily="34" charset="0"/>
            </a:endParaRPr>
          </a:p>
          <a:p>
            <a:endParaRPr lang="ru-RU">
              <a:latin typeface="Calibri" pitchFamily="34" charset="0"/>
            </a:endParaRPr>
          </a:p>
        </p:txBody>
      </p:sp>
      <p:cxnSp>
        <p:nvCxnSpPr>
          <p:cNvPr id="7" name="Прямая со стрелкой 6"/>
          <p:cNvCxnSpPr/>
          <p:nvPr/>
        </p:nvCxnSpPr>
        <p:spPr>
          <a:xfrm rot="10800000" flipV="1">
            <a:off x="2268538" y="1412875"/>
            <a:ext cx="2071687" cy="1500188"/>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643438" y="1412875"/>
            <a:ext cx="2357437" cy="1428750"/>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pic>
        <p:nvPicPr>
          <p:cNvPr id="5" name="Рисунок 5" descr="фея.png"/>
          <p:cNvPicPr>
            <a:picLocks noChangeAspect="1" noChangeArrowheads="1"/>
          </p:cNvPicPr>
          <p:nvPr/>
        </p:nvPicPr>
        <p:blipFill>
          <a:blip r:embed="rId3" cstate="print"/>
          <a:srcRect/>
          <a:stretch>
            <a:fillRect/>
          </a:stretch>
        </p:blipFill>
        <p:spPr bwMode="auto">
          <a:xfrm>
            <a:off x="6155608" y="3794312"/>
            <a:ext cx="2196152" cy="2587374"/>
          </a:xfrm>
          <a:prstGeom prst="rect">
            <a:avLst/>
          </a:prstGeom>
          <a:noFill/>
          <a:ln w="9525">
            <a:noFill/>
            <a:miter lim="800000"/>
            <a:headEnd/>
            <a:tailEnd/>
          </a:ln>
          <a:effectLst>
            <a:glow rad="139700">
              <a:schemeClr val="accent3">
                <a:satMod val="175000"/>
                <a:alpha val="40000"/>
              </a:schemeClr>
            </a:glow>
          </a:effectLst>
        </p:spPr>
      </p:pic>
      <p:pic>
        <p:nvPicPr>
          <p:cNvPr id="92166" name="Picture 2" descr="C:\Documents and Settings\Ирина\Мои документы\Мои рисунки\Организатор клипов (Microsoft)\j0233428.wmf"/>
          <p:cNvPicPr>
            <a:picLocks noChangeAspect="1" noChangeArrowheads="1"/>
          </p:cNvPicPr>
          <p:nvPr/>
        </p:nvPicPr>
        <p:blipFill>
          <a:blip r:embed="rId4" cstate="print"/>
          <a:srcRect/>
          <a:stretch>
            <a:fillRect/>
          </a:stretch>
        </p:blipFill>
        <p:spPr bwMode="auto">
          <a:xfrm>
            <a:off x="468313" y="3644900"/>
            <a:ext cx="2690812" cy="2735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2" descr="C:\Documents and Settings\Ирина\Мои документы\Мои рисунки\Организатор клипов (Microsoft)\j0233428.wmf"/>
          <p:cNvPicPr>
            <a:picLocks noChangeAspect="1" noChangeArrowheads="1"/>
          </p:cNvPicPr>
          <p:nvPr/>
        </p:nvPicPr>
        <p:blipFill>
          <a:blip r:embed="rId2" cstate="print"/>
          <a:srcRect/>
          <a:stretch>
            <a:fillRect/>
          </a:stretch>
        </p:blipFill>
        <p:spPr bwMode="auto">
          <a:xfrm>
            <a:off x="285750" y="1285875"/>
            <a:ext cx="2214563" cy="2251075"/>
          </a:xfrm>
          <a:prstGeom prst="rect">
            <a:avLst/>
          </a:prstGeom>
          <a:noFill/>
          <a:ln w="9525">
            <a:noFill/>
            <a:miter lim="800000"/>
            <a:headEnd/>
            <a:tailEnd/>
          </a:ln>
        </p:spPr>
      </p:pic>
      <p:sp>
        <p:nvSpPr>
          <p:cNvPr id="93187" name="Прямоугольник 2"/>
          <p:cNvSpPr>
            <a:spLocks noChangeArrowheads="1"/>
          </p:cNvSpPr>
          <p:nvPr/>
        </p:nvSpPr>
        <p:spPr bwMode="auto">
          <a:xfrm>
            <a:off x="214313" y="428625"/>
            <a:ext cx="2212975" cy="461963"/>
          </a:xfrm>
          <a:prstGeom prst="rect">
            <a:avLst/>
          </a:prstGeom>
          <a:noFill/>
          <a:ln w="9525">
            <a:noFill/>
            <a:miter lim="800000"/>
            <a:headEnd/>
            <a:tailEnd/>
          </a:ln>
        </p:spPr>
        <p:txBody>
          <a:bodyPr wrap="none">
            <a:spAutoFit/>
          </a:bodyPr>
          <a:lstStyle/>
          <a:p>
            <a:r>
              <a:rPr lang="ru-RU" sz="2400" b="1">
                <a:solidFill>
                  <a:srgbClr val="BC0000"/>
                </a:solidFill>
              </a:rPr>
              <a:t>Организатор </a:t>
            </a:r>
          </a:p>
        </p:txBody>
      </p:sp>
      <p:sp>
        <p:nvSpPr>
          <p:cNvPr id="5" name="Text Box 33"/>
          <p:cNvSpPr txBox="1">
            <a:spLocks noChangeArrowheads="1"/>
          </p:cNvSpPr>
          <p:nvPr/>
        </p:nvSpPr>
        <p:spPr bwMode="auto">
          <a:xfrm>
            <a:off x="2500298" y="1357298"/>
            <a:ext cx="6389703" cy="2677656"/>
          </a:xfrm>
          <a:prstGeom prst="rect">
            <a:avLst/>
          </a:prstGeom>
          <a:solidFill>
            <a:schemeClr val="bg1"/>
          </a:solidFill>
          <a:ln w="9525">
            <a:solidFill>
              <a:srgbClr val="0099FF"/>
            </a:solidFill>
            <a:miter lim="800000"/>
            <a:headEnd/>
            <a:tailEnd/>
          </a:ln>
        </p:spPr>
        <p:txBody>
          <a:bodyPr wrap="square">
            <a:spAutoFit/>
          </a:bodyPr>
          <a:lstStyle/>
          <a:p>
            <a:r>
              <a:rPr lang="ru-RU" sz="2400" dirty="0">
                <a:solidFill>
                  <a:srgbClr val="0000CC"/>
                </a:solidFill>
              </a:rPr>
              <a:t>Моделирует образовательные ситуации; </a:t>
            </a:r>
          </a:p>
          <a:p>
            <a:r>
              <a:rPr lang="ru-RU" sz="2400" dirty="0">
                <a:solidFill>
                  <a:srgbClr val="0000CC"/>
                </a:solidFill>
              </a:rPr>
              <a:t>Выбирает способы и средства;</a:t>
            </a:r>
          </a:p>
          <a:p>
            <a:r>
              <a:rPr lang="ru-RU" sz="2400" dirty="0">
                <a:solidFill>
                  <a:srgbClr val="0000CC"/>
                </a:solidFill>
              </a:rPr>
              <a:t>Организует образовательный процесс;</a:t>
            </a:r>
          </a:p>
          <a:p>
            <a:r>
              <a:rPr lang="ru-RU" sz="2400" dirty="0">
                <a:solidFill>
                  <a:srgbClr val="0000CC"/>
                </a:solidFill>
              </a:rPr>
              <a:t>Задает детям вопросы;</a:t>
            </a:r>
          </a:p>
          <a:p>
            <a:r>
              <a:rPr lang="ru-RU" sz="2400" dirty="0">
                <a:solidFill>
                  <a:srgbClr val="0000CC"/>
                </a:solidFill>
              </a:rPr>
              <a:t>Предлагает игры и задания.</a:t>
            </a:r>
          </a:p>
        </p:txBody>
      </p:sp>
      <p:sp>
        <p:nvSpPr>
          <p:cNvPr id="6" name="Text Box 34"/>
          <p:cNvSpPr txBox="1">
            <a:spLocks noChangeArrowheads="1"/>
          </p:cNvSpPr>
          <p:nvPr/>
        </p:nvSpPr>
        <p:spPr bwMode="auto">
          <a:xfrm>
            <a:off x="446088" y="4500570"/>
            <a:ext cx="8055002" cy="1569660"/>
          </a:xfrm>
          <a:prstGeom prst="rect">
            <a:avLst/>
          </a:prstGeom>
          <a:solidFill>
            <a:schemeClr val="bg1"/>
          </a:solidFill>
          <a:ln w="9525">
            <a:solidFill>
              <a:srgbClr val="0099FF"/>
            </a:solidFill>
            <a:miter lim="800000"/>
            <a:headEnd/>
            <a:tailEnd/>
          </a:ln>
        </p:spPr>
        <p:txBody>
          <a:bodyPr wrap="square">
            <a:spAutoFit/>
          </a:bodyPr>
          <a:lstStyle/>
          <a:p>
            <a:r>
              <a:rPr lang="ru-RU" sz="2400" dirty="0">
                <a:solidFill>
                  <a:srgbClr val="BC0000"/>
                </a:solidFill>
              </a:rPr>
              <a:t>Если ребенок говорит: </a:t>
            </a:r>
            <a:r>
              <a:rPr lang="ru-RU" sz="2400" b="1" dirty="0">
                <a:solidFill>
                  <a:srgbClr val="BC0000"/>
                </a:solidFill>
              </a:rPr>
              <a:t>«Хочу узнать!», «Хочу научиться!»,.«Как интересно!»</a:t>
            </a:r>
            <a:r>
              <a:rPr lang="ru-RU" sz="2400" dirty="0">
                <a:solidFill>
                  <a:srgbClr val="BC0000"/>
                </a:solidFill>
              </a:rPr>
              <a:t>, значит, воспитателю удалось исполнить роль организатора.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5" descr="фея.png"/>
          <p:cNvPicPr>
            <a:picLocks noChangeAspect="1" noChangeArrowheads="1"/>
          </p:cNvPicPr>
          <p:nvPr/>
        </p:nvPicPr>
        <p:blipFill>
          <a:blip r:embed="rId2" cstate="print"/>
          <a:srcRect/>
          <a:stretch>
            <a:fillRect/>
          </a:stretch>
        </p:blipFill>
        <p:spPr bwMode="auto">
          <a:xfrm>
            <a:off x="428596" y="1500174"/>
            <a:ext cx="1643074" cy="1935771"/>
          </a:xfrm>
          <a:prstGeom prst="rect">
            <a:avLst/>
          </a:prstGeom>
          <a:noFill/>
          <a:ln w="9525">
            <a:noFill/>
            <a:miter lim="800000"/>
            <a:headEnd/>
            <a:tailEnd/>
          </a:ln>
          <a:effectLst>
            <a:glow rad="139700">
              <a:schemeClr val="accent3">
                <a:satMod val="175000"/>
                <a:alpha val="40000"/>
              </a:schemeClr>
            </a:glow>
          </a:effectLst>
        </p:spPr>
      </p:pic>
      <p:sp>
        <p:nvSpPr>
          <p:cNvPr id="94211" name="Прямоугольник 2"/>
          <p:cNvSpPr>
            <a:spLocks noChangeArrowheads="1"/>
          </p:cNvSpPr>
          <p:nvPr/>
        </p:nvSpPr>
        <p:spPr bwMode="auto">
          <a:xfrm>
            <a:off x="357188" y="357188"/>
            <a:ext cx="1789112" cy="461962"/>
          </a:xfrm>
          <a:prstGeom prst="rect">
            <a:avLst/>
          </a:prstGeom>
          <a:noFill/>
          <a:ln w="9525">
            <a:noFill/>
            <a:miter lim="800000"/>
            <a:headEnd/>
            <a:tailEnd/>
          </a:ln>
        </p:spPr>
        <p:txBody>
          <a:bodyPr wrap="none">
            <a:spAutoFit/>
          </a:bodyPr>
          <a:lstStyle/>
          <a:p>
            <a:r>
              <a:rPr lang="ru-RU" sz="2400" b="1">
                <a:solidFill>
                  <a:srgbClr val="BC0000"/>
                </a:solidFill>
              </a:rPr>
              <a:t>Помощник</a:t>
            </a:r>
          </a:p>
        </p:txBody>
      </p:sp>
      <p:sp>
        <p:nvSpPr>
          <p:cNvPr id="4" name="Text Box 33"/>
          <p:cNvSpPr txBox="1">
            <a:spLocks noChangeArrowheads="1"/>
          </p:cNvSpPr>
          <p:nvPr/>
        </p:nvSpPr>
        <p:spPr bwMode="auto">
          <a:xfrm>
            <a:off x="2428860" y="571480"/>
            <a:ext cx="6318265" cy="2677656"/>
          </a:xfrm>
          <a:prstGeom prst="rect">
            <a:avLst/>
          </a:prstGeom>
          <a:solidFill>
            <a:schemeClr val="bg1"/>
          </a:solidFill>
          <a:ln w="9525">
            <a:solidFill>
              <a:srgbClr val="0099FF"/>
            </a:solidFill>
            <a:miter lim="800000"/>
            <a:headEnd/>
            <a:tailEnd/>
          </a:ln>
        </p:spPr>
        <p:txBody>
          <a:bodyPr wrap="square">
            <a:spAutoFit/>
          </a:bodyPr>
          <a:lstStyle/>
          <a:p>
            <a:r>
              <a:rPr lang="ru-RU" sz="2400" dirty="0">
                <a:solidFill>
                  <a:srgbClr val="0000CC"/>
                </a:solidFill>
              </a:rPr>
              <a:t>Создает комфортную среду;</a:t>
            </a:r>
          </a:p>
          <a:p>
            <a:r>
              <a:rPr lang="ru-RU" sz="2400" dirty="0">
                <a:solidFill>
                  <a:srgbClr val="0000CC"/>
                </a:solidFill>
              </a:rPr>
              <a:t>Отвечает на вопросы детей;</a:t>
            </a:r>
          </a:p>
          <a:p>
            <a:r>
              <a:rPr lang="ru-RU" sz="2400" dirty="0">
                <a:solidFill>
                  <a:srgbClr val="0000CC"/>
                </a:solidFill>
              </a:rPr>
              <a:t>В ситуации затруднения помогает каждому ребенку получить результат;</a:t>
            </a:r>
          </a:p>
          <a:p>
            <a:r>
              <a:rPr lang="ru-RU" sz="2400" dirty="0">
                <a:solidFill>
                  <a:srgbClr val="0000CC"/>
                </a:solidFill>
              </a:rPr>
              <a:t>Замечает и фиксирует успех ребенка;</a:t>
            </a:r>
          </a:p>
          <a:p>
            <a:r>
              <a:rPr lang="ru-RU" sz="2400" dirty="0">
                <a:solidFill>
                  <a:srgbClr val="0000CC"/>
                </a:solidFill>
              </a:rPr>
              <a:t>Поддерживает веру в свои силы.</a:t>
            </a:r>
          </a:p>
        </p:txBody>
      </p:sp>
      <p:sp>
        <p:nvSpPr>
          <p:cNvPr id="5" name="Text Box 34"/>
          <p:cNvSpPr txBox="1">
            <a:spLocks noChangeArrowheads="1"/>
          </p:cNvSpPr>
          <p:nvPr/>
        </p:nvSpPr>
        <p:spPr bwMode="auto">
          <a:xfrm>
            <a:off x="500063" y="3571877"/>
            <a:ext cx="7786713" cy="2308324"/>
          </a:xfrm>
          <a:prstGeom prst="rect">
            <a:avLst/>
          </a:prstGeom>
          <a:solidFill>
            <a:schemeClr val="bg1"/>
          </a:solidFill>
          <a:ln w="9525">
            <a:solidFill>
              <a:srgbClr val="0099FF"/>
            </a:solidFill>
            <a:miter lim="800000"/>
            <a:headEnd/>
            <a:tailEnd/>
          </a:ln>
        </p:spPr>
        <p:txBody>
          <a:bodyPr wrap="square">
            <a:spAutoFit/>
          </a:bodyPr>
          <a:lstStyle/>
          <a:p>
            <a:r>
              <a:rPr lang="ru-RU" sz="2400" dirty="0">
                <a:solidFill>
                  <a:srgbClr val="BC0000"/>
                </a:solidFill>
              </a:rPr>
              <a:t>Если детям психологически комфортно в детском саду, если они свободно обращаются за помощью к взрослым или сверстникам, не бояться высказывать свои мнения, обсуждать различные проблемы, </a:t>
            </a:r>
            <a:r>
              <a:rPr lang="ru-RU" sz="2400" b="1" dirty="0">
                <a:solidFill>
                  <a:srgbClr val="BC0000"/>
                </a:solidFill>
              </a:rPr>
              <a:t>значит, воспитателю удалась роль помощника.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183880" cy="588660"/>
          </a:xfrm>
        </p:spPr>
        <p:txBody>
          <a:bodyPr/>
          <a:lstStyle/>
          <a:p>
            <a:r>
              <a:rPr lang="ru-RU" sz="3200" b="1" dirty="0" smtClean="0">
                <a:solidFill>
                  <a:srgbClr val="C00000"/>
                </a:solidFill>
                <a:latin typeface="Georgia" pitchFamily="18" charset="0"/>
              </a:rPr>
              <a:t>Деятельностный подход -</a:t>
            </a:r>
            <a:endParaRPr lang="ru-RU" sz="3200" b="1" dirty="0">
              <a:solidFill>
                <a:srgbClr val="C00000"/>
              </a:solidFill>
              <a:latin typeface="Georgia" pitchFamily="18" charset="0"/>
            </a:endParaRPr>
          </a:p>
        </p:txBody>
      </p:sp>
      <p:sp>
        <p:nvSpPr>
          <p:cNvPr id="3" name="Содержимое 2"/>
          <p:cNvSpPr>
            <a:spLocks noGrp="1"/>
          </p:cNvSpPr>
          <p:nvPr>
            <p:ph idx="1"/>
          </p:nvPr>
        </p:nvSpPr>
        <p:spPr>
          <a:xfrm>
            <a:off x="500034" y="1643050"/>
            <a:ext cx="7929618" cy="4000528"/>
          </a:xfrm>
        </p:spPr>
        <p:txBody>
          <a:bodyPr>
            <a:normAutofit fontScale="92500"/>
          </a:bodyPr>
          <a:lstStyle/>
          <a:p>
            <a:r>
              <a:rPr lang="ru-RU" sz="2400" dirty="0" smtClean="0">
                <a:latin typeface="Georgia" pitchFamily="18" charset="0"/>
              </a:rPr>
              <a:t>Субъектно ориентированная организация и управление педагогом деятельностью ребенка при решении им специально организованных учебных или развивающих  задач разной сложности и проблематики. Эти задачи развивают не только предметную, коммуникативную и другие виды  компетентностей ребенка, но и его самого как личность.</a:t>
            </a:r>
          </a:p>
          <a:p>
            <a:r>
              <a:rPr lang="ru-RU" sz="2400" dirty="0" smtClean="0">
                <a:latin typeface="Georgia" pitchFamily="18" charset="0"/>
              </a:rPr>
              <a:t>Предполагает  открытие перед ребенком всего спектра возможностей и создание у него установки на свободный, но ответственный выбор той или иной возможности.</a:t>
            </a:r>
          </a:p>
          <a:p>
            <a:endParaRPr lang="ru-RU" sz="2400" dirty="0" smtClean="0">
              <a:latin typeface="Georgia" pitchFamily="18" charset="0"/>
            </a:endParaRPr>
          </a:p>
          <a:p>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183880" cy="1051560"/>
          </a:xfrm>
        </p:spPr>
        <p:txBody>
          <a:bodyPr/>
          <a:lstStyle/>
          <a:p>
            <a:r>
              <a:rPr lang="ru-RU" sz="2800" b="1" dirty="0" smtClean="0">
                <a:solidFill>
                  <a:srgbClr val="C00000"/>
                </a:solidFill>
                <a:latin typeface="Georgia" pitchFamily="18" charset="0"/>
              </a:rPr>
              <a:t>В рамках деятельностного подхода перед педагогом стоят следующие задачи</a:t>
            </a:r>
            <a:r>
              <a:rPr lang="ru-RU" sz="2800" dirty="0" smtClean="0">
                <a:solidFill>
                  <a:srgbClr val="C00000"/>
                </a:solidFill>
                <a:latin typeface="Georgia" pitchFamily="18" charset="0"/>
              </a:rPr>
              <a:t>:</a:t>
            </a:r>
            <a:endParaRPr lang="ru-RU" dirty="0">
              <a:solidFill>
                <a:srgbClr val="C00000"/>
              </a:solidFill>
              <a:latin typeface="Georgia" pitchFamily="18" charset="0"/>
            </a:endParaRPr>
          </a:p>
        </p:txBody>
      </p:sp>
      <p:sp>
        <p:nvSpPr>
          <p:cNvPr id="3" name="Содержимое 2"/>
          <p:cNvSpPr>
            <a:spLocks noGrp="1"/>
          </p:cNvSpPr>
          <p:nvPr>
            <p:ph idx="1"/>
          </p:nvPr>
        </p:nvSpPr>
        <p:spPr>
          <a:xfrm>
            <a:off x="642910" y="1785926"/>
            <a:ext cx="7783856" cy="4071966"/>
          </a:xfrm>
        </p:spPr>
        <p:txBody>
          <a:bodyPr>
            <a:normAutofit/>
          </a:bodyPr>
          <a:lstStyle/>
          <a:p>
            <a:r>
              <a:rPr lang="ru-RU" sz="2400" dirty="0" smtClean="0">
                <a:latin typeface="Georgia" pitchFamily="18" charset="0"/>
              </a:rPr>
              <a:t>Создать условия  для того, чтобы сделать процесс приобретения знаний ребенком  </a:t>
            </a:r>
            <a:r>
              <a:rPr lang="ru-RU" sz="2400" b="1" dirty="0" smtClean="0">
                <a:latin typeface="Georgia" pitchFamily="18" charset="0"/>
              </a:rPr>
              <a:t>мотивированным;</a:t>
            </a:r>
          </a:p>
          <a:p>
            <a:r>
              <a:rPr lang="ru-RU" sz="2400" dirty="0" smtClean="0">
                <a:latin typeface="Georgia" pitchFamily="18" charset="0"/>
              </a:rPr>
              <a:t>Учить ребенка </a:t>
            </a:r>
            <a:r>
              <a:rPr lang="ru-RU" sz="2400" b="1" dirty="0" smtClean="0">
                <a:latin typeface="Georgia" pitchFamily="18" charset="0"/>
              </a:rPr>
              <a:t>самостоятельно</a:t>
            </a:r>
            <a:r>
              <a:rPr lang="ru-RU" sz="2400" dirty="0" smtClean="0">
                <a:latin typeface="Georgia" pitchFamily="18" charset="0"/>
              </a:rPr>
              <a:t> ставить перед собой цель и находить пути, в том числе средства, ее достижения;</a:t>
            </a:r>
          </a:p>
          <a:p>
            <a:r>
              <a:rPr lang="ru-RU" sz="2400" dirty="0" smtClean="0">
                <a:latin typeface="Georgia" pitchFamily="18" charset="0"/>
              </a:rPr>
              <a:t>Помогать ребенку сформировать у себя умения контроля и самоконтроля, оценки и </a:t>
            </a:r>
            <a:r>
              <a:rPr lang="ru-RU" sz="2400" b="1" dirty="0" smtClean="0">
                <a:latin typeface="Georgia" pitchFamily="18" charset="0"/>
              </a:rPr>
              <a:t>самооценки</a:t>
            </a:r>
            <a:r>
              <a:rPr lang="ru-RU" sz="2400" dirty="0" smtClean="0"/>
              <a:t>.</a:t>
            </a:r>
          </a:p>
          <a:p>
            <a:endParaRPr lang="ru-RU"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4294967295"/>
          </p:nvPr>
        </p:nvSpPr>
        <p:spPr>
          <a:xfrm>
            <a:off x="571472" y="1142984"/>
            <a:ext cx="7643866" cy="4929188"/>
          </a:xfrm>
        </p:spPr>
        <p:txBody>
          <a:bodyPr>
            <a:normAutofit/>
          </a:bodyPr>
          <a:lstStyle/>
          <a:p>
            <a:pPr lvl="0"/>
            <a:r>
              <a:rPr lang="ru-RU" sz="2400" dirty="0" smtClean="0">
                <a:latin typeface="Georgia" pitchFamily="18" charset="0"/>
              </a:rPr>
              <a:t>принцип субъектности воспитания;</a:t>
            </a:r>
          </a:p>
          <a:p>
            <a:pPr lvl="0"/>
            <a:r>
              <a:rPr lang="ru-RU" sz="2400" dirty="0" smtClean="0">
                <a:latin typeface="Georgia" pitchFamily="18" charset="0"/>
              </a:rPr>
              <a:t>принцип учета ведущих видов деятельности и законов их смены;</a:t>
            </a:r>
          </a:p>
          <a:p>
            <a:pPr lvl="0"/>
            <a:r>
              <a:rPr lang="ru-RU" sz="2400" dirty="0" smtClean="0">
                <a:latin typeface="Georgia" pitchFamily="18" charset="0"/>
              </a:rPr>
              <a:t>принцип учета сензитивных периодов развития;</a:t>
            </a:r>
          </a:p>
          <a:p>
            <a:pPr lvl="0"/>
            <a:r>
              <a:rPr lang="ru-RU" sz="2400" dirty="0" smtClean="0">
                <a:latin typeface="Georgia" pitchFamily="18" charset="0"/>
              </a:rPr>
              <a:t>принцип преодоления зоны ближайшего развития и организация в ней совместной деятельности детей и взрослых;</a:t>
            </a:r>
          </a:p>
          <a:p>
            <a:pPr lvl="0"/>
            <a:r>
              <a:rPr lang="ru-RU" sz="2400" dirty="0" smtClean="0">
                <a:latin typeface="Georgia" pitchFamily="18" charset="0"/>
              </a:rPr>
              <a:t>принцип обогащения, усиления, углубления детского развития;</a:t>
            </a:r>
          </a:p>
          <a:p>
            <a:pPr lvl="0"/>
            <a:r>
              <a:rPr lang="ru-RU" sz="2400" dirty="0" smtClean="0">
                <a:latin typeface="Georgia" pitchFamily="18" charset="0"/>
              </a:rPr>
              <a:t>принцип проектирования, конструирования и создания ситуации воспитывающей деятельности;</a:t>
            </a:r>
          </a:p>
        </p:txBody>
      </p:sp>
      <p:sp>
        <p:nvSpPr>
          <p:cNvPr id="2" name="Заголовок 1"/>
          <p:cNvSpPr>
            <a:spLocks noGrp="1"/>
          </p:cNvSpPr>
          <p:nvPr>
            <p:ph type="title" idx="4294967295"/>
          </p:nvPr>
        </p:nvSpPr>
        <p:spPr>
          <a:xfrm>
            <a:off x="1071538" y="500042"/>
            <a:ext cx="6919905" cy="577849"/>
          </a:xfrm>
        </p:spPr>
        <p:txBody>
          <a:bodyPr>
            <a:normAutofit fontScale="90000"/>
          </a:bodyPr>
          <a:lstStyle/>
          <a:p>
            <a:r>
              <a:rPr lang="ru-RU" sz="4000" b="1" dirty="0" smtClean="0">
                <a:solidFill>
                  <a:srgbClr val="C00000"/>
                </a:solidFill>
                <a:effectLst>
                  <a:outerShdw blurRad="38100" dist="38100" dir="2700000" algn="tl">
                    <a:srgbClr val="000000">
                      <a:alpha val="43137"/>
                    </a:srgbClr>
                  </a:outerShdw>
                </a:effectLst>
                <a:latin typeface="Georgia" pitchFamily="18" charset="0"/>
              </a:rPr>
              <a:t/>
            </a:r>
            <a:br>
              <a:rPr lang="ru-RU" sz="4000" b="1" dirty="0" smtClean="0">
                <a:solidFill>
                  <a:srgbClr val="C00000"/>
                </a:solidFill>
                <a:effectLst>
                  <a:outerShdw blurRad="38100" dist="38100" dir="2700000" algn="tl">
                    <a:srgbClr val="000000">
                      <a:alpha val="43137"/>
                    </a:srgbClr>
                  </a:outerShdw>
                </a:effectLst>
                <a:latin typeface="Georgia" pitchFamily="18" charset="0"/>
              </a:rPr>
            </a:br>
            <a:r>
              <a:rPr lang="ru-RU" sz="4000" b="1" dirty="0" smtClean="0">
                <a:solidFill>
                  <a:srgbClr val="C00000"/>
                </a:solidFill>
                <a:effectLst>
                  <a:outerShdw blurRad="38100" dist="38100" dir="2700000" algn="tl">
                    <a:srgbClr val="000000">
                      <a:alpha val="43137"/>
                    </a:srgbClr>
                  </a:outerShdw>
                </a:effectLst>
                <a:latin typeface="Georgia" pitchFamily="18" charset="0"/>
              </a:rPr>
              <a:t>   </a:t>
            </a:r>
            <a:br>
              <a:rPr lang="ru-RU" sz="4000" b="1" dirty="0" smtClean="0">
                <a:solidFill>
                  <a:srgbClr val="C00000"/>
                </a:solidFill>
                <a:effectLst>
                  <a:outerShdw blurRad="38100" dist="38100" dir="2700000" algn="tl">
                    <a:srgbClr val="000000">
                      <a:alpha val="43137"/>
                    </a:srgbClr>
                  </a:outerShdw>
                </a:effectLst>
                <a:latin typeface="Georgia" pitchFamily="18" charset="0"/>
              </a:rPr>
            </a:br>
            <a:r>
              <a:rPr lang="ru-RU" sz="4000" dirty="0" smtClean="0">
                <a:solidFill>
                  <a:srgbClr val="C00000"/>
                </a:solidFill>
                <a:effectLst>
                  <a:outerShdw blurRad="38100" dist="38100" dir="2700000" algn="tl">
                    <a:srgbClr val="000000">
                      <a:alpha val="43137"/>
                    </a:srgbClr>
                  </a:outerShdw>
                </a:effectLst>
                <a:latin typeface="Georgia" pitchFamily="18" charset="0"/>
              </a:rPr>
              <a:t/>
            </a:r>
            <a:br>
              <a:rPr lang="ru-RU" sz="4000" dirty="0" smtClean="0">
                <a:solidFill>
                  <a:srgbClr val="C00000"/>
                </a:solidFill>
                <a:effectLst>
                  <a:outerShdw blurRad="38100" dist="38100" dir="2700000" algn="tl">
                    <a:srgbClr val="000000">
                      <a:alpha val="43137"/>
                    </a:srgbClr>
                  </a:outerShdw>
                </a:effectLst>
                <a:latin typeface="Georgia" pitchFamily="18" charset="0"/>
              </a:rPr>
            </a:br>
            <a:r>
              <a:rPr lang="ru-RU" sz="4000" b="1" dirty="0" smtClean="0">
                <a:solidFill>
                  <a:srgbClr val="C00000"/>
                </a:solidFill>
                <a:effectLst>
                  <a:outerShdw blurRad="38100" dist="38100" dir="2700000" algn="tl">
                    <a:srgbClr val="000000">
                      <a:alpha val="43137"/>
                    </a:srgbClr>
                  </a:outerShdw>
                </a:effectLst>
                <a:latin typeface="Georgia" pitchFamily="18" charset="0"/>
              </a:rPr>
              <a:t> </a:t>
            </a:r>
            <a:r>
              <a:rPr lang="ru-RU" sz="2800" b="1" dirty="0" smtClean="0">
                <a:solidFill>
                  <a:srgbClr val="C00000"/>
                </a:solidFill>
                <a:effectLst>
                  <a:outerShdw blurRad="38100" dist="38100" dir="2700000" algn="tl">
                    <a:srgbClr val="000000">
                      <a:alpha val="43137"/>
                    </a:srgbClr>
                  </a:outerShdw>
                </a:effectLst>
                <a:latin typeface="Georgia" pitchFamily="18" charset="0"/>
              </a:rPr>
              <a:t>Принципы деятельностного подхода</a:t>
            </a:r>
            <a:r>
              <a:rPr lang="ru-RU" sz="2800" dirty="0" smtClean="0">
                <a:solidFill>
                  <a:srgbClr val="C00000"/>
                </a:solidFill>
                <a:latin typeface="Georgia" pitchFamily="18" charset="0"/>
              </a:rPr>
              <a:t>: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130026"/>
          </a:xfrm>
        </p:spPr>
        <p:txBody>
          <a:bodyPr/>
          <a:lstStyle/>
          <a:p>
            <a:endParaRPr lang="ru-RU" sz="100" dirty="0"/>
          </a:p>
        </p:txBody>
      </p:sp>
      <p:sp>
        <p:nvSpPr>
          <p:cNvPr id="3" name="Содержимое 2"/>
          <p:cNvSpPr>
            <a:spLocks noGrp="1"/>
          </p:cNvSpPr>
          <p:nvPr>
            <p:ph idx="4294967295"/>
          </p:nvPr>
        </p:nvSpPr>
        <p:spPr>
          <a:xfrm>
            <a:off x="285720" y="428604"/>
            <a:ext cx="8501122" cy="5643602"/>
          </a:xfrm>
        </p:spPr>
        <p:txBody>
          <a:bodyPr>
            <a:noAutofit/>
          </a:bodyPr>
          <a:lstStyle/>
          <a:p>
            <a:pPr lvl="0"/>
            <a:r>
              <a:rPr lang="ru-RU" sz="2400" dirty="0" smtClean="0">
                <a:latin typeface="Georgia" pitchFamily="18" charset="0"/>
              </a:rPr>
              <a:t>принцип обязательной результативности каждого вида деятельности;</a:t>
            </a:r>
          </a:p>
          <a:p>
            <a:pPr lvl="0"/>
            <a:r>
              <a:rPr lang="ru-RU" sz="2400" dirty="0" smtClean="0">
                <a:latin typeface="Georgia" pitchFamily="18" charset="0"/>
              </a:rPr>
              <a:t>принцип высокой </a:t>
            </a:r>
            <a:r>
              <a:rPr lang="ru-RU" sz="2400" dirty="0" err="1" smtClean="0">
                <a:latin typeface="Georgia" pitchFamily="18" charset="0"/>
              </a:rPr>
              <a:t>мотивированности</a:t>
            </a:r>
            <a:r>
              <a:rPr lang="ru-RU" sz="2400" dirty="0" smtClean="0">
                <a:latin typeface="Georgia" pitchFamily="18" charset="0"/>
              </a:rPr>
              <a:t> любых видов деятельности;</a:t>
            </a:r>
          </a:p>
          <a:p>
            <a:pPr lvl="0"/>
            <a:r>
              <a:rPr lang="ru-RU" sz="2400" dirty="0" smtClean="0">
                <a:latin typeface="Georgia" pitchFamily="18" charset="0"/>
              </a:rPr>
              <a:t>принцип обязательной рефлексивности всякой деятельности;</a:t>
            </a:r>
          </a:p>
          <a:p>
            <a:r>
              <a:rPr lang="ru-RU" sz="2400" dirty="0" smtClean="0">
                <a:latin typeface="Georgia" pitchFamily="18" charset="0"/>
              </a:rPr>
              <a:t>принцип сотрудничества при организации и управлении различными видами деятельности</a:t>
            </a:r>
          </a:p>
          <a:p>
            <a:r>
              <a:rPr lang="ru-RU" sz="2400" dirty="0" smtClean="0">
                <a:latin typeface="Georgia" pitchFamily="18" charset="0"/>
                <a:cs typeface="Arial" pitchFamily="34" charset="0"/>
              </a:rPr>
              <a:t>принцип активности ребенка в образовательном процессе который заключается в целенаправленном активном восприятии  ребенком изучаемых явлений, их осмыслении, переработке и применении. </a:t>
            </a:r>
          </a:p>
          <a:p>
            <a:endParaRPr lang="ru-RU" sz="2400" dirty="0" smtClean="0">
              <a:latin typeface="Georgia" pitchFamily="18" charset="0"/>
            </a:endParaRPr>
          </a:p>
          <a:p>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
            </a:r>
            <a:br>
              <a:rPr lang="ru-RU" sz="2800" dirty="0" smtClean="0"/>
            </a:br>
            <a:r>
              <a:rPr lang="ru-RU" dirty="0" smtClean="0"/>
              <a:t/>
            </a:r>
            <a:br>
              <a:rPr lang="ru-RU" dirty="0" smtClean="0"/>
            </a:br>
            <a:endParaRPr lang="ru-RU" dirty="0"/>
          </a:p>
        </p:txBody>
      </p:sp>
      <p:graphicFrame>
        <p:nvGraphicFramePr>
          <p:cNvPr id="9" name="Содержимое 8"/>
          <p:cNvGraphicFramePr>
            <a:graphicFrameLocks noGrp="1"/>
          </p:cNvGraphicFramePr>
          <p:nvPr>
            <p:ph sz="half" idx="4294967295"/>
          </p:nvPr>
        </p:nvGraphicFramePr>
        <p:xfrm>
          <a:off x="4714876" y="857232"/>
          <a:ext cx="4038600" cy="5545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Текст 6"/>
          <p:cNvSpPr>
            <a:spLocks noGrp="1"/>
          </p:cNvSpPr>
          <p:nvPr>
            <p:ph type="body" sz="quarter" idx="4294967295"/>
          </p:nvPr>
        </p:nvSpPr>
        <p:spPr>
          <a:xfrm>
            <a:off x="5214942" y="500042"/>
            <a:ext cx="3419475" cy="350837"/>
          </a:xfrm>
        </p:spPr>
        <p:txBody>
          <a:bodyPr>
            <a:normAutofit fontScale="92500" lnSpcReduction="20000"/>
          </a:bodyPr>
          <a:lstStyle/>
          <a:p>
            <a:pPr algn="ctr">
              <a:buNone/>
            </a:pPr>
            <a:r>
              <a:rPr lang="ru-RU" sz="1800" b="1" dirty="0" smtClean="0">
                <a:solidFill>
                  <a:srgbClr val="C00000"/>
                </a:solidFill>
                <a:latin typeface="Georgia" pitchFamily="18" charset="0"/>
              </a:rPr>
              <a:t>Структура  занятия </a:t>
            </a:r>
            <a:endParaRPr lang="ru-RU" sz="1800" b="1" dirty="0">
              <a:solidFill>
                <a:srgbClr val="C00000"/>
              </a:solidFill>
              <a:latin typeface="Georgia" pitchFamily="18" charset="0"/>
            </a:endParaRPr>
          </a:p>
        </p:txBody>
      </p:sp>
      <p:sp>
        <p:nvSpPr>
          <p:cNvPr id="6" name="Текст 5"/>
          <p:cNvSpPr>
            <a:spLocks noGrp="1"/>
          </p:cNvSpPr>
          <p:nvPr>
            <p:ph type="body" idx="4294967295"/>
          </p:nvPr>
        </p:nvSpPr>
        <p:spPr>
          <a:xfrm>
            <a:off x="1142976" y="357166"/>
            <a:ext cx="3789363" cy="639762"/>
          </a:xfrm>
        </p:spPr>
        <p:txBody>
          <a:bodyPr>
            <a:normAutofit lnSpcReduction="10000"/>
          </a:bodyPr>
          <a:lstStyle/>
          <a:p>
            <a:pPr algn="ctr">
              <a:buNone/>
            </a:pPr>
            <a:r>
              <a:rPr lang="ru-RU" sz="1800" dirty="0" smtClean="0">
                <a:solidFill>
                  <a:srgbClr val="C00000"/>
                </a:solidFill>
                <a:latin typeface="Georgia" pitchFamily="18" charset="0"/>
              </a:rPr>
              <a:t> </a:t>
            </a:r>
            <a:r>
              <a:rPr lang="ru-RU" sz="1800" b="1" dirty="0" smtClean="0">
                <a:solidFill>
                  <a:srgbClr val="C00000"/>
                </a:solidFill>
                <a:latin typeface="Georgia" pitchFamily="18" charset="0"/>
              </a:rPr>
              <a:t>Структура познавательной  деятельности</a:t>
            </a:r>
            <a:endParaRPr lang="ru-RU" sz="1800" b="1" dirty="0">
              <a:solidFill>
                <a:srgbClr val="C00000"/>
              </a:solidFill>
            </a:endParaRPr>
          </a:p>
        </p:txBody>
      </p:sp>
      <p:graphicFrame>
        <p:nvGraphicFramePr>
          <p:cNvPr id="10" name="Содержимое 3"/>
          <p:cNvGraphicFramePr>
            <a:graphicFrameLocks/>
          </p:cNvGraphicFramePr>
          <p:nvPr/>
        </p:nvGraphicFramePr>
        <p:xfrm>
          <a:off x="1285852" y="1071546"/>
          <a:ext cx="2643206" cy="507342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183880" cy="1051560"/>
          </a:xfrm>
        </p:spPr>
        <p:txBody>
          <a:bodyPr/>
          <a:lstStyle/>
          <a:p>
            <a:r>
              <a:rPr lang="ru-RU" sz="2800" b="1" dirty="0" smtClean="0">
                <a:solidFill>
                  <a:srgbClr val="C00000"/>
                </a:solidFill>
                <a:latin typeface="Georgia" pitchFamily="18" charset="0"/>
              </a:rPr>
              <a:t>«Золотые правила»</a:t>
            </a:r>
            <a:br>
              <a:rPr lang="ru-RU" sz="2800" b="1" dirty="0" smtClean="0">
                <a:solidFill>
                  <a:srgbClr val="C00000"/>
                </a:solidFill>
                <a:latin typeface="Georgia" pitchFamily="18" charset="0"/>
              </a:rPr>
            </a:br>
            <a:r>
              <a:rPr lang="ru-RU" sz="2800" b="1" dirty="0" smtClean="0">
                <a:solidFill>
                  <a:srgbClr val="C00000"/>
                </a:solidFill>
                <a:latin typeface="Georgia" pitchFamily="18" charset="0"/>
              </a:rPr>
              <a:t>деятельностного подхода</a:t>
            </a:r>
            <a:endParaRPr lang="ru-RU" sz="2800" dirty="0"/>
          </a:p>
        </p:txBody>
      </p:sp>
      <p:sp>
        <p:nvSpPr>
          <p:cNvPr id="3" name="Содержимое 2"/>
          <p:cNvSpPr>
            <a:spLocks noGrp="1"/>
          </p:cNvSpPr>
          <p:nvPr>
            <p:ph idx="1"/>
          </p:nvPr>
        </p:nvSpPr>
        <p:spPr>
          <a:xfrm>
            <a:off x="500034" y="2000240"/>
            <a:ext cx="8115328" cy="3214710"/>
          </a:xfrm>
        </p:spPr>
        <p:txBody>
          <a:bodyPr>
            <a:normAutofit/>
          </a:bodyPr>
          <a:lstStyle/>
          <a:p>
            <a:pPr>
              <a:lnSpc>
                <a:spcPct val="90000"/>
              </a:lnSpc>
            </a:pPr>
            <a:r>
              <a:rPr lang="ru-RU" sz="2400" b="1" dirty="0" smtClean="0">
                <a:latin typeface="Georgia" pitchFamily="18" charset="0"/>
              </a:rPr>
              <a:t>Подари ребенку радость творчества, осознание авторского голоса</a:t>
            </a:r>
            <a:r>
              <a:rPr lang="en-US" sz="2400" b="1" dirty="0" smtClean="0">
                <a:latin typeface="Georgia" pitchFamily="18" charset="0"/>
              </a:rPr>
              <a:t>;</a:t>
            </a:r>
            <a:endParaRPr lang="ru-RU" sz="2400" b="1" dirty="0" smtClean="0">
              <a:latin typeface="Georgia" pitchFamily="18" charset="0"/>
            </a:endParaRPr>
          </a:p>
          <a:p>
            <a:pPr>
              <a:lnSpc>
                <a:spcPct val="90000"/>
              </a:lnSpc>
            </a:pPr>
            <a:r>
              <a:rPr lang="ru-RU" sz="2400" b="1" dirty="0" smtClean="0">
                <a:latin typeface="Georgia" pitchFamily="18" charset="0"/>
              </a:rPr>
              <a:t>Веди  ребенка от собственного опыта к общественному</a:t>
            </a:r>
            <a:r>
              <a:rPr lang="en-US" sz="2400" b="1" dirty="0" smtClean="0">
                <a:latin typeface="Georgia" pitchFamily="18" charset="0"/>
              </a:rPr>
              <a:t>;</a:t>
            </a:r>
            <a:endParaRPr lang="ru-RU" sz="2400" b="1" dirty="0" smtClean="0">
              <a:latin typeface="Georgia" pitchFamily="18" charset="0"/>
            </a:endParaRPr>
          </a:p>
          <a:p>
            <a:pPr>
              <a:lnSpc>
                <a:spcPct val="90000"/>
              </a:lnSpc>
            </a:pPr>
            <a:r>
              <a:rPr lang="ru-RU" sz="2400" b="1" dirty="0" smtClean="0">
                <a:latin typeface="Georgia" pitchFamily="18" charset="0"/>
              </a:rPr>
              <a:t>Будь не «НАД», а «РЯДОМ»</a:t>
            </a:r>
            <a:r>
              <a:rPr lang="en-US" sz="2400" b="1" dirty="0" smtClean="0">
                <a:latin typeface="Georgia" pitchFamily="18" charset="0"/>
              </a:rPr>
              <a:t>;</a:t>
            </a:r>
            <a:endParaRPr lang="ru-RU" sz="2400" b="1" dirty="0" smtClean="0">
              <a:latin typeface="Georgia" pitchFamily="18" charset="0"/>
            </a:endParaRPr>
          </a:p>
          <a:p>
            <a:pPr>
              <a:lnSpc>
                <a:spcPct val="90000"/>
              </a:lnSpc>
            </a:pPr>
            <a:r>
              <a:rPr lang="ru-RU" sz="2400" b="1" dirty="0" smtClean="0">
                <a:latin typeface="Georgia" pitchFamily="18" charset="0"/>
              </a:rPr>
              <a:t>Радуйся вопросу, но отвечать не спеши</a:t>
            </a:r>
            <a:r>
              <a:rPr lang="en-US" sz="2400" b="1" dirty="0" smtClean="0">
                <a:latin typeface="Georgia" pitchFamily="18" charset="0"/>
              </a:rPr>
              <a:t>;</a:t>
            </a:r>
            <a:endParaRPr lang="ru-RU" sz="2400" b="1" dirty="0" smtClean="0">
              <a:latin typeface="Georgia" pitchFamily="18" charset="0"/>
            </a:endParaRPr>
          </a:p>
          <a:p>
            <a:pPr>
              <a:lnSpc>
                <a:spcPct val="90000"/>
              </a:lnSpc>
            </a:pPr>
            <a:r>
              <a:rPr lang="ru-RU" sz="2400" b="1" dirty="0" smtClean="0">
                <a:latin typeface="Georgia" pitchFamily="18" charset="0"/>
              </a:rPr>
              <a:t>Учи анализировать каждый этап работы</a:t>
            </a:r>
            <a:r>
              <a:rPr lang="en-US" sz="2400" b="1" dirty="0" smtClean="0">
                <a:latin typeface="Georgia" pitchFamily="18" charset="0"/>
              </a:rPr>
              <a:t>;</a:t>
            </a:r>
            <a:endParaRPr lang="ru-RU" sz="2400" b="1" dirty="0" smtClean="0">
              <a:latin typeface="Georgia" pitchFamily="18" charset="0"/>
            </a:endParaRPr>
          </a:p>
          <a:p>
            <a:pPr>
              <a:lnSpc>
                <a:spcPct val="90000"/>
              </a:lnSpc>
            </a:pPr>
            <a:r>
              <a:rPr lang="ru-RU" sz="2400" b="1" dirty="0" smtClean="0">
                <a:latin typeface="Georgia" pitchFamily="18" charset="0"/>
              </a:rPr>
              <a:t>Критикуя, стимулируй активность ребенка.</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Использование</a:t>
            </a:r>
          </a:p>
          <a:p>
            <a:pPr algn="ctr"/>
            <a:r>
              <a:rPr lang="ru-RU" sz="2800" b="1" i="1" dirty="0" smtClean="0">
                <a:solidFill>
                  <a:srgbClr val="7030A0"/>
                </a:solidFill>
              </a:rPr>
              <a:t>Технологии «СИТУАЦИЯ»</a:t>
            </a:r>
          </a:p>
        </p:txBody>
      </p:sp>
      <p:sp>
        <p:nvSpPr>
          <p:cNvPr id="5" name="TextBox 4"/>
          <p:cNvSpPr txBox="1"/>
          <p:nvPr/>
        </p:nvSpPr>
        <p:spPr>
          <a:xfrm>
            <a:off x="755576" y="1840565"/>
            <a:ext cx="6901248" cy="830997"/>
          </a:xfrm>
          <a:prstGeom prst="rect">
            <a:avLst/>
          </a:prstGeom>
          <a:noFill/>
        </p:spPr>
        <p:txBody>
          <a:bodyPr wrap="none" rtlCol="0">
            <a:spAutoFit/>
          </a:bodyPr>
          <a:lstStyle/>
          <a:p>
            <a:r>
              <a:rPr lang="ru-RU" sz="2400" b="1" i="1" dirty="0" smtClean="0"/>
              <a:t> - Воспитатель определяет проблему </a:t>
            </a:r>
            <a:endParaRPr lang="ru-RU" sz="2400" b="1" i="1" dirty="0" smtClean="0"/>
          </a:p>
          <a:p>
            <a:r>
              <a:rPr lang="ru-RU" sz="2400" b="1" i="1" dirty="0" smtClean="0"/>
              <a:t>и </a:t>
            </a:r>
            <a:r>
              <a:rPr lang="ru-RU" sz="2400" b="1" i="1" dirty="0" smtClean="0"/>
              <a:t>сам ее решает</a:t>
            </a:r>
            <a:endParaRPr lang="ru-RU" sz="2400" b="1" i="1" dirty="0"/>
          </a:p>
        </p:txBody>
      </p:sp>
      <p:sp>
        <p:nvSpPr>
          <p:cNvPr id="6" name="TextBox 5"/>
          <p:cNvSpPr txBox="1"/>
          <p:nvPr/>
        </p:nvSpPr>
        <p:spPr>
          <a:xfrm>
            <a:off x="719168" y="2636912"/>
            <a:ext cx="6901248" cy="1200329"/>
          </a:xfrm>
          <a:prstGeom prst="rect">
            <a:avLst/>
          </a:prstGeom>
          <a:noFill/>
        </p:spPr>
        <p:txBody>
          <a:bodyPr wrap="none" rtlCol="0">
            <a:spAutoFit/>
          </a:bodyPr>
          <a:lstStyle/>
          <a:p>
            <a:r>
              <a:rPr lang="ru-RU" sz="2400" b="1" i="1" dirty="0" smtClean="0"/>
              <a:t> - Воспитатель определяет проблему </a:t>
            </a:r>
            <a:endParaRPr lang="ru-RU" sz="2400" b="1" i="1" dirty="0" smtClean="0"/>
          </a:p>
          <a:p>
            <a:r>
              <a:rPr lang="ru-RU" sz="2400" b="1" i="1" dirty="0" smtClean="0"/>
              <a:t>и </a:t>
            </a:r>
            <a:r>
              <a:rPr lang="ru-RU" sz="2400" b="1" i="1" dirty="0" smtClean="0"/>
              <a:t>направляет</a:t>
            </a:r>
          </a:p>
          <a:p>
            <a:r>
              <a:rPr lang="ru-RU" sz="2400" b="1" i="1" dirty="0" smtClean="0"/>
              <a:t> ребенка на поиски решения</a:t>
            </a:r>
            <a:endParaRPr lang="ru-RU" sz="2400" b="1" i="1" dirty="0"/>
          </a:p>
        </p:txBody>
      </p:sp>
      <p:sp>
        <p:nvSpPr>
          <p:cNvPr id="7" name="TextBox 6"/>
          <p:cNvSpPr txBox="1"/>
          <p:nvPr/>
        </p:nvSpPr>
        <p:spPr>
          <a:xfrm>
            <a:off x="716579" y="4931876"/>
            <a:ext cx="7167347" cy="830997"/>
          </a:xfrm>
          <a:prstGeom prst="rect">
            <a:avLst/>
          </a:prstGeom>
          <a:noFill/>
        </p:spPr>
        <p:txBody>
          <a:bodyPr wrap="none" rtlCol="0">
            <a:spAutoFit/>
          </a:bodyPr>
          <a:lstStyle/>
          <a:p>
            <a:r>
              <a:rPr lang="ru-RU" sz="2400" b="1" i="1" dirty="0" smtClean="0"/>
              <a:t> - </a:t>
            </a:r>
            <a:r>
              <a:rPr lang="ru-RU" sz="2400" b="1" i="1" dirty="0" smtClean="0">
                <a:solidFill>
                  <a:schemeClr val="accent2">
                    <a:lumMod val="75000"/>
                  </a:schemeClr>
                </a:solidFill>
              </a:rPr>
              <a:t>РЕБЕНОК</a:t>
            </a:r>
            <a:r>
              <a:rPr lang="ru-RU" sz="2400" b="1" i="1" dirty="0" smtClean="0"/>
              <a:t> </a:t>
            </a:r>
            <a:r>
              <a:rPr lang="ru-RU" sz="2400" b="1" i="1" dirty="0" smtClean="0">
                <a:solidFill>
                  <a:schemeClr val="accent2">
                    <a:lumMod val="75000"/>
                  </a:schemeClr>
                </a:solidFill>
              </a:rPr>
              <a:t>САМ </a:t>
            </a:r>
            <a:r>
              <a:rPr lang="ru-RU" sz="2400" b="1" i="1" dirty="0" smtClean="0"/>
              <a:t>определяет проблему </a:t>
            </a:r>
            <a:endParaRPr lang="ru-RU" sz="2400" b="1" i="1" dirty="0" smtClean="0"/>
          </a:p>
          <a:p>
            <a:r>
              <a:rPr lang="ru-RU" sz="2400" b="1" i="1" dirty="0" smtClean="0"/>
              <a:t>и </a:t>
            </a:r>
            <a:r>
              <a:rPr lang="ru-RU" sz="2400" b="1" i="1" dirty="0" smtClean="0">
                <a:solidFill>
                  <a:schemeClr val="accent2">
                    <a:lumMod val="75000"/>
                  </a:schemeClr>
                </a:solidFill>
              </a:rPr>
              <a:t>САМ </a:t>
            </a:r>
            <a:r>
              <a:rPr lang="ru-RU" sz="2400" b="1" i="1" dirty="0" smtClean="0"/>
              <a:t>ее решает</a:t>
            </a:r>
            <a:endParaRPr lang="ru-RU" sz="2400" b="1" i="1" dirty="0"/>
          </a:p>
        </p:txBody>
      </p:sp>
      <p:sp>
        <p:nvSpPr>
          <p:cNvPr id="8" name="TextBox 7"/>
          <p:cNvSpPr txBox="1"/>
          <p:nvPr/>
        </p:nvSpPr>
        <p:spPr>
          <a:xfrm>
            <a:off x="489016" y="3731546"/>
            <a:ext cx="7154523" cy="1569660"/>
          </a:xfrm>
          <a:prstGeom prst="rect">
            <a:avLst/>
          </a:prstGeom>
          <a:noFill/>
        </p:spPr>
        <p:txBody>
          <a:bodyPr wrap="none" rtlCol="0">
            <a:spAutoFit/>
          </a:bodyPr>
          <a:lstStyle/>
          <a:p>
            <a:pPr marL="342900" indent="-342900">
              <a:buFontTx/>
              <a:buChar char="-"/>
            </a:pPr>
            <a:r>
              <a:rPr lang="ru-RU" sz="2400" b="1" i="1" dirty="0" smtClean="0">
                <a:solidFill>
                  <a:schemeClr val="accent2">
                    <a:lumMod val="75000"/>
                  </a:schemeClr>
                </a:solidFill>
              </a:rPr>
              <a:t>РЕБЕНОК</a:t>
            </a:r>
            <a:r>
              <a:rPr lang="ru-RU" sz="2400" b="1" i="1" dirty="0" smtClean="0"/>
              <a:t> </a:t>
            </a:r>
            <a:r>
              <a:rPr lang="ru-RU" sz="2400" b="1" i="1" dirty="0" smtClean="0">
                <a:solidFill>
                  <a:schemeClr val="accent2">
                    <a:lumMod val="75000"/>
                  </a:schemeClr>
                </a:solidFill>
              </a:rPr>
              <a:t>САМ </a:t>
            </a:r>
            <a:r>
              <a:rPr lang="ru-RU" sz="2400" b="1" i="1" dirty="0" smtClean="0"/>
              <a:t>определяет проблему </a:t>
            </a:r>
            <a:endParaRPr lang="ru-RU" sz="2400" b="1" i="1" dirty="0" smtClean="0"/>
          </a:p>
          <a:p>
            <a:pPr marL="342900" indent="-342900"/>
            <a:r>
              <a:rPr lang="ru-RU" sz="2400" b="1" i="1" dirty="0" smtClean="0"/>
              <a:t>Воспитатель     </a:t>
            </a:r>
            <a:r>
              <a:rPr lang="ru-RU" sz="2400" b="1" i="1" dirty="0" smtClean="0"/>
              <a:t>направляет </a:t>
            </a:r>
            <a:r>
              <a:rPr lang="ru-RU" sz="2400" b="1" i="1" dirty="0"/>
              <a:t>ребенка </a:t>
            </a:r>
            <a:endParaRPr lang="ru-RU" sz="2400" b="1" i="1" dirty="0" smtClean="0"/>
          </a:p>
          <a:p>
            <a:pPr marL="342900" indent="-342900"/>
            <a:r>
              <a:rPr lang="ru-RU" sz="2400" b="1" i="1" dirty="0" smtClean="0"/>
              <a:t>на </a:t>
            </a:r>
            <a:r>
              <a:rPr lang="ru-RU" sz="2400" b="1" i="1" dirty="0"/>
              <a:t>поиски решения</a:t>
            </a:r>
          </a:p>
          <a:p>
            <a:endParaRPr lang="ru-RU" sz="2400" b="1" i="1" dirty="0"/>
          </a:p>
        </p:txBody>
      </p:sp>
    </p:spTree>
    <p:extLst>
      <p:ext uri="{BB962C8B-B14F-4D97-AF65-F5344CB8AC3E}">
        <p14:creationId xmlns="" xmlns:p14="http://schemas.microsoft.com/office/powerpoint/2010/main" val="220000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309320"/>
            <a:ext cx="8229600" cy="76870"/>
          </a:xfrm>
        </p:spPr>
        <p:txBody>
          <a:bodyPr>
            <a:normAutofit fontScale="90000"/>
          </a:bodyPr>
          <a:lstStyle/>
          <a:p>
            <a:endParaRPr lang="ru-RU" sz="100" dirty="0"/>
          </a:p>
        </p:txBody>
      </p:sp>
      <p:sp>
        <p:nvSpPr>
          <p:cNvPr id="3" name="Содержимое 2"/>
          <p:cNvSpPr>
            <a:spLocks noGrp="1"/>
          </p:cNvSpPr>
          <p:nvPr>
            <p:ph idx="1"/>
          </p:nvPr>
        </p:nvSpPr>
        <p:spPr>
          <a:xfrm>
            <a:off x="539552" y="692696"/>
            <a:ext cx="8229600" cy="5688632"/>
          </a:xfrm>
        </p:spPr>
        <p:txBody>
          <a:bodyPr/>
          <a:lstStyle/>
          <a:p>
            <a:r>
              <a:rPr lang="ru-RU" sz="2400" b="1" dirty="0" smtClean="0">
                <a:solidFill>
                  <a:srgbClr val="C00000"/>
                </a:solidFill>
                <a:latin typeface="Georgia" pitchFamily="18" charset="0"/>
              </a:rPr>
              <a:t>Деятельность</a:t>
            </a:r>
            <a:r>
              <a:rPr lang="ru-RU" sz="2400" dirty="0" smtClean="0">
                <a:latin typeface="Georgia" pitchFamily="18" charset="0"/>
              </a:rPr>
              <a:t> можно определить как специфический вид активности человека, направленный на познание и творческое превращение окружающего мира, включая самого себя и условия своего существования.</a:t>
            </a:r>
            <a:endParaRPr lang="ru-RU" sz="2400" b="1" dirty="0" smtClean="0">
              <a:latin typeface="Georgia" pitchFamily="18" charset="0"/>
            </a:endParaRPr>
          </a:p>
          <a:p>
            <a:pPr algn="r">
              <a:buNone/>
            </a:pPr>
            <a:r>
              <a:rPr lang="ru-RU" sz="2400" b="1" dirty="0" smtClean="0">
                <a:latin typeface="Georgia" pitchFamily="18" charset="0"/>
              </a:rPr>
              <a:t>                        Алексей Николаевич Леонтьев</a:t>
            </a:r>
          </a:p>
          <a:p>
            <a:r>
              <a:rPr lang="ru-RU" sz="2400" b="1" dirty="0" smtClean="0">
                <a:solidFill>
                  <a:srgbClr val="C00000"/>
                </a:solidFill>
                <a:latin typeface="Georgia" pitchFamily="18" charset="0"/>
              </a:rPr>
              <a:t>Деятельность</a:t>
            </a:r>
            <a:r>
              <a:rPr lang="ru-RU" sz="2400" dirty="0" smtClean="0">
                <a:latin typeface="Georgia" pitchFamily="18" charset="0"/>
              </a:rPr>
              <a:t> – активное отношение к окружающей действительности, выражающееся в воздействии на нее. Складывается из действий.</a:t>
            </a:r>
          </a:p>
          <a:p>
            <a:r>
              <a:rPr lang="ru-RU" sz="2400" b="1" dirty="0" smtClean="0">
                <a:solidFill>
                  <a:srgbClr val="C00000"/>
                </a:solidFill>
                <a:latin typeface="Georgia" pitchFamily="18" charset="0"/>
              </a:rPr>
              <a:t>Деятельность</a:t>
            </a:r>
            <a:r>
              <a:rPr lang="ru-RU" sz="2400" dirty="0" smtClean="0">
                <a:latin typeface="Georgia" pitchFamily="18" charset="0"/>
              </a:rPr>
              <a:t> – система действий человека, направленная на достижение определенной цели</a:t>
            </a:r>
          </a:p>
          <a:p>
            <a:pPr>
              <a:buNone/>
            </a:pPr>
            <a:r>
              <a:rPr lang="ru-RU" sz="2400" b="1" dirty="0" smtClean="0">
                <a:latin typeface="Georgia" pitchFamily="18" charset="0"/>
              </a:rPr>
              <a:t>                (словарь-справочник воспитателя)</a:t>
            </a:r>
            <a:endParaRPr lang="ru-RU" sz="2400" dirty="0" smtClean="0"/>
          </a:p>
          <a:p>
            <a:pPr>
              <a:buNone/>
            </a:pPr>
            <a:endParaRPr lang="ru-RU" sz="2400" b="1" dirty="0">
              <a:latin typeface="Georg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sp>
        <p:nvSpPr>
          <p:cNvPr id="3" name="TextBox 2"/>
          <p:cNvSpPr txBox="1"/>
          <p:nvPr/>
        </p:nvSpPr>
        <p:spPr>
          <a:xfrm>
            <a:off x="1187624" y="1484784"/>
            <a:ext cx="6480720" cy="4524315"/>
          </a:xfrm>
          <a:prstGeom prst="rect">
            <a:avLst/>
          </a:prstGeom>
          <a:noFill/>
        </p:spPr>
        <p:txBody>
          <a:bodyPr wrap="square" rtlCol="0">
            <a:spAutoFit/>
          </a:bodyPr>
          <a:lstStyle/>
          <a:p>
            <a:r>
              <a:rPr lang="ru-RU" sz="2400" b="1" i="1" dirty="0" smtClean="0"/>
              <a:t>1. Введение в ситуацию</a:t>
            </a:r>
          </a:p>
          <a:p>
            <a:endParaRPr lang="ru-RU" sz="2400" b="1" i="1" dirty="0" smtClean="0"/>
          </a:p>
          <a:p>
            <a:r>
              <a:rPr lang="ru-RU" sz="2400" b="1" i="1" dirty="0" smtClean="0"/>
              <a:t>2. Актуализация знаний</a:t>
            </a:r>
          </a:p>
          <a:p>
            <a:endParaRPr lang="ru-RU" sz="2400" b="1" i="1" dirty="0" smtClean="0"/>
          </a:p>
          <a:p>
            <a:r>
              <a:rPr lang="ru-RU" sz="2400" b="1" i="1" dirty="0" smtClean="0"/>
              <a:t>3. Затруднение в ситуации</a:t>
            </a:r>
          </a:p>
          <a:p>
            <a:endParaRPr lang="ru-RU" sz="2400" b="1" i="1" dirty="0" smtClean="0"/>
          </a:p>
          <a:p>
            <a:r>
              <a:rPr lang="ru-RU" sz="2400" b="1" i="1" dirty="0" smtClean="0"/>
              <a:t>4. Открытие нового знания</a:t>
            </a:r>
          </a:p>
          <a:p>
            <a:endParaRPr lang="ru-RU" sz="2400" b="1" i="1" dirty="0" smtClean="0"/>
          </a:p>
          <a:p>
            <a:r>
              <a:rPr lang="ru-RU" sz="2400" b="1" i="1" dirty="0" smtClean="0"/>
              <a:t>5. Включение нового знания </a:t>
            </a:r>
            <a:endParaRPr lang="ru-RU" sz="2400" b="1" i="1" dirty="0" smtClean="0"/>
          </a:p>
          <a:p>
            <a:r>
              <a:rPr lang="ru-RU" sz="2400" b="1" i="1" dirty="0" smtClean="0"/>
              <a:t>в </a:t>
            </a:r>
            <a:r>
              <a:rPr lang="ru-RU" sz="2400" b="1" i="1" dirty="0" smtClean="0"/>
              <a:t>систему знаний</a:t>
            </a:r>
          </a:p>
          <a:p>
            <a:endParaRPr lang="ru-RU" sz="2400" b="1" i="1" dirty="0" smtClean="0"/>
          </a:p>
          <a:p>
            <a:r>
              <a:rPr lang="ru-RU" sz="2400" b="1" i="1" dirty="0" smtClean="0"/>
              <a:t>6. Осмысление </a:t>
            </a:r>
            <a:r>
              <a:rPr lang="ru-RU" sz="2400" b="1" i="1" dirty="0" smtClean="0"/>
              <a:t>(</a:t>
            </a:r>
            <a:r>
              <a:rPr lang="ru-RU" sz="2400" b="1" i="1" dirty="0" smtClean="0"/>
              <a:t>и</a:t>
            </a:r>
            <a:r>
              <a:rPr lang="ru-RU" sz="2400" b="1" i="1" dirty="0" smtClean="0"/>
              <a:t>тог, рефлексия)</a:t>
            </a:r>
            <a:endParaRPr lang="ru-RU" sz="2400" b="1" i="1" dirty="0"/>
          </a:p>
        </p:txBody>
      </p:sp>
    </p:spTree>
    <p:extLst>
      <p:ext uri="{BB962C8B-B14F-4D97-AF65-F5344CB8AC3E}">
        <p14:creationId xmlns="" xmlns:p14="http://schemas.microsoft.com/office/powerpoint/2010/main" val="811456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917794322"/>
              </p:ext>
            </p:extLst>
          </p:nvPr>
        </p:nvGraphicFramePr>
        <p:xfrm>
          <a:off x="467544" y="1556792"/>
          <a:ext cx="8208911" cy="362712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1. Введение в ситуацию </a:t>
                      </a:r>
                      <a:endParaRPr lang="ru-RU" sz="28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Создание интересной мотивации к деятельности.</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kern="1200" dirty="0" smtClean="0">
                          <a:solidFill>
                            <a:schemeClr val="dk1"/>
                          </a:solidFill>
                          <a:effectLst/>
                          <a:latin typeface="+mn-lt"/>
                          <a:ea typeface="+mn-ea"/>
                          <a:cs typeface="+mn-cs"/>
                        </a:rPr>
                        <a:t>Создание условий для возникновения у воспитанников внутренней потребности включения в деятельность.</a:t>
                      </a:r>
                    </a:p>
                    <a:p>
                      <a:endParaRPr lang="ru-RU" sz="2400" dirty="0"/>
                    </a:p>
                  </a:txBody>
                  <a:tcPr/>
                </a:tc>
              </a:tr>
            </a:tbl>
          </a:graphicData>
        </a:graphic>
      </p:graphicFrame>
    </p:spTree>
    <p:extLst>
      <p:ext uri="{BB962C8B-B14F-4D97-AF65-F5344CB8AC3E}">
        <p14:creationId xmlns="" xmlns:p14="http://schemas.microsoft.com/office/powerpoint/2010/main" val="1374911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3624065750"/>
              </p:ext>
            </p:extLst>
          </p:nvPr>
        </p:nvGraphicFramePr>
        <p:xfrm>
          <a:off x="467544" y="1556792"/>
          <a:ext cx="8208911" cy="326136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2. Актуализация знаний</a:t>
                      </a:r>
                      <a:endParaRPr lang="ru-RU" sz="28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Выделение важных знаний у детей, необходимых для открытия нового знания.</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kern="1200" dirty="0" smtClean="0">
                          <a:solidFill>
                            <a:schemeClr val="dk1"/>
                          </a:solidFill>
                          <a:effectLst/>
                          <a:latin typeface="+mn-lt"/>
                          <a:ea typeface="+mn-ea"/>
                          <a:cs typeface="+mn-cs"/>
                        </a:rPr>
                        <a:t>Актуализация изученных способов действий и знаний, достаточных для построения нового знания.</a:t>
                      </a:r>
                      <a:endParaRPr lang="ru-RU" sz="2400" dirty="0"/>
                    </a:p>
                  </a:txBody>
                  <a:tcPr/>
                </a:tc>
              </a:tr>
            </a:tbl>
          </a:graphicData>
        </a:graphic>
      </p:graphicFrame>
    </p:spTree>
    <p:extLst>
      <p:ext uri="{BB962C8B-B14F-4D97-AF65-F5344CB8AC3E}">
        <p14:creationId xmlns="" xmlns:p14="http://schemas.microsoft.com/office/powerpoint/2010/main" val="3638308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57919104"/>
              </p:ext>
            </p:extLst>
          </p:nvPr>
        </p:nvGraphicFramePr>
        <p:xfrm>
          <a:off x="467544" y="1556792"/>
          <a:ext cx="8208911" cy="289560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3. </a:t>
                      </a:r>
                      <a:r>
                        <a:rPr lang="ru-RU" sz="2400" b="1" i="1" kern="1200" dirty="0" smtClean="0">
                          <a:solidFill>
                            <a:schemeClr val="tx1"/>
                          </a:solidFill>
                          <a:effectLst/>
                          <a:latin typeface="+mn-lt"/>
                          <a:ea typeface="+mn-ea"/>
                          <a:cs typeface="+mn-cs"/>
                        </a:rPr>
                        <a:t>Затруднение в ситуации</a:t>
                      </a:r>
                      <a:endParaRPr lang="ru-RU" sz="24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Организация анализа детьми возникшей ситуации, подведение их к выявлению места и причины затруднения. </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kern="1200" dirty="0" smtClean="0">
                          <a:solidFill>
                            <a:schemeClr val="dk1"/>
                          </a:solidFill>
                          <a:effectLst/>
                          <a:latin typeface="+mn-lt"/>
                          <a:ea typeface="+mn-ea"/>
                          <a:cs typeface="+mn-cs"/>
                        </a:rPr>
                        <a:t>Создание ситуации затруднения.</a:t>
                      </a:r>
                      <a:endParaRPr lang="ru-RU" sz="2400" dirty="0"/>
                    </a:p>
                  </a:txBody>
                  <a:tcPr/>
                </a:tc>
              </a:tr>
            </a:tbl>
          </a:graphicData>
        </a:graphic>
      </p:graphicFrame>
    </p:spTree>
    <p:extLst>
      <p:ext uri="{BB962C8B-B14F-4D97-AF65-F5344CB8AC3E}">
        <p14:creationId xmlns="" xmlns:p14="http://schemas.microsoft.com/office/powerpoint/2010/main" val="24680737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2194688141"/>
              </p:ext>
            </p:extLst>
          </p:nvPr>
        </p:nvGraphicFramePr>
        <p:xfrm>
          <a:off x="467544" y="1556792"/>
          <a:ext cx="8208911" cy="399288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4. </a:t>
                      </a:r>
                      <a:r>
                        <a:rPr lang="ru-RU" sz="2400" b="1" i="1" kern="1200" dirty="0" smtClean="0">
                          <a:solidFill>
                            <a:schemeClr val="tx1"/>
                          </a:solidFill>
                          <a:effectLst/>
                          <a:latin typeface="+mn-lt"/>
                          <a:ea typeface="+mn-ea"/>
                          <a:cs typeface="+mn-cs"/>
                        </a:rPr>
                        <a:t>Открытие нового знания. </a:t>
                      </a:r>
                      <a:endParaRPr lang="ru-RU" sz="24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Организация диалога педагога  с детьми, направленного на открытие нового знания. </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285750" lvl="0" indent="-285750">
                        <a:buFont typeface="Wingdings" pitchFamily="2" charset="2"/>
                        <a:buChar char="Ø"/>
                      </a:pPr>
                      <a:r>
                        <a:rPr lang="ru-RU" sz="2400" kern="1200" dirty="0" smtClean="0">
                          <a:solidFill>
                            <a:schemeClr val="dk1"/>
                          </a:solidFill>
                          <a:effectLst/>
                          <a:latin typeface="+mn-lt"/>
                          <a:ea typeface="+mn-ea"/>
                          <a:cs typeface="+mn-cs"/>
                        </a:rPr>
                        <a:t>организация подводящего диалога с целью открытия нового знания; </a:t>
                      </a:r>
                    </a:p>
                    <a:p>
                      <a:pPr marL="285750" lvl="0" indent="-285750">
                        <a:buFont typeface="Wingdings" pitchFamily="2" charset="2"/>
                        <a:buChar char="Ø"/>
                      </a:pPr>
                      <a:r>
                        <a:rPr lang="ru-RU" sz="2400" kern="1200" dirty="0" smtClean="0">
                          <a:solidFill>
                            <a:schemeClr val="dk1"/>
                          </a:solidFill>
                          <a:effectLst/>
                          <a:latin typeface="+mn-lt"/>
                          <a:ea typeface="+mn-ea"/>
                          <a:cs typeface="+mn-cs"/>
                        </a:rPr>
                        <a:t>фиксация нового знания в речи и </a:t>
                      </a:r>
                      <a:r>
                        <a:rPr lang="ru-RU" sz="2400" kern="1200" dirty="0" err="1" smtClean="0">
                          <a:solidFill>
                            <a:schemeClr val="dk1"/>
                          </a:solidFill>
                          <a:effectLst/>
                          <a:latin typeface="+mn-lt"/>
                          <a:ea typeface="+mn-ea"/>
                          <a:cs typeface="+mn-cs"/>
                        </a:rPr>
                        <a:t>знаково</a:t>
                      </a:r>
                      <a:r>
                        <a:rPr lang="ru-RU" sz="2400" kern="1200" dirty="0" smtClean="0">
                          <a:solidFill>
                            <a:schemeClr val="dk1"/>
                          </a:solidFill>
                          <a:effectLst/>
                          <a:latin typeface="+mn-lt"/>
                          <a:ea typeface="+mn-ea"/>
                          <a:cs typeface="+mn-cs"/>
                        </a:rPr>
                        <a:t>; </a:t>
                      </a:r>
                    </a:p>
                    <a:p>
                      <a:pPr marL="285750" lvl="0" indent="-285750">
                        <a:buFont typeface="Wingdings" pitchFamily="2" charset="2"/>
                        <a:buChar char="Ø"/>
                      </a:pPr>
                      <a:r>
                        <a:rPr lang="ru-RU" sz="2400" kern="1200" dirty="0" smtClean="0">
                          <a:solidFill>
                            <a:schemeClr val="dk1"/>
                          </a:solidFill>
                          <a:effectLst/>
                          <a:latin typeface="+mn-lt"/>
                          <a:ea typeface="+mn-ea"/>
                          <a:cs typeface="+mn-cs"/>
                        </a:rPr>
                        <a:t>создание ситуации успеха;</a:t>
                      </a:r>
                      <a:endParaRPr lang="ru-RU" sz="2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231980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2774791942"/>
              </p:ext>
            </p:extLst>
          </p:nvPr>
        </p:nvGraphicFramePr>
        <p:xfrm>
          <a:off x="467544" y="1556792"/>
          <a:ext cx="8208911" cy="472440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5. </a:t>
                      </a:r>
                      <a:r>
                        <a:rPr lang="ru-RU" sz="2400" b="1" i="1" kern="1200" dirty="0" smtClean="0">
                          <a:solidFill>
                            <a:schemeClr val="tx1"/>
                          </a:solidFill>
                          <a:effectLst/>
                          <a:latin typeface="+mn-lt"/>
                          <a:ea typeface="+mn-ea"/>
                          <a:cs typeface="+mn-cs"/>
                        </a:rPr>
                        <a:t>Включение нового знания в систему знаний. </a:t>
                      </a:r>
                      <a:endParaRPr lang="ru-RU" sz="24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Закрепление у детей нового знания в играх и упражнениях. </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342900" lvl="0" indent="-342900">
                        <a:buFont typeface="Wingdings" pitchFamily="2" charset="2"/>
                        <a:buChar char="Ø"/>
                      </a:pPr>
                      <a:r>
                        <a:rPr lang="ru-RU" sz="2400" kern="1200" dirty="0" smtClean="0">
                          <a:solidFill>
                            <a:schemeClr val="dk1"/>
                          </a:solidFill>
                          <a:effectLst/>
                          <a:latin typeface="+mn-lt"/>
                          <a:ea typeface="+mn-ea"/>
                          <a:cs typeface="+mn-cs"/>
                        </a:rPr>
                        <a:t>соответствие использованных игр цели занятия;</a:t>
                      </a:r>
                    </a:p>
                    <a:p>
                      <a:pPr marL="342900" lvl="0" indent="-342900">
                        <a:buFont typeface="Wingdings" pitchFamily="2" charset="2"/>
                        <a:buChar char="Ø"/>
                      </a:pPr>
                      <a:r>
                        <a:rPr lang="ru-RU" sz="2400" kern="1200" dirty="0" smtClean="0">
                          <a:solidFill>
                            <a:schemeClr val="dk1"/>
                          </a:solidFill>
                          <a:effectLst/>
                          <a:latin typeface="+mn-lt"/>
                          <a:ea typeface="+mn-ea"/>
                          <a:cs typeface="+mn-cs"/>
                        </a:rPr>
                        <a:t>индивидуальные затруднения в играх; </a:t>
                      </a:r>
                    </a:p>
                    <a:p>
                      <a:pPr marL="342900" lvl="0" indent="-342900">
                        <a:buFont typeface="Wingdings" pitchFamily="2" charset="2"/>
                        <a:buChar char="Ø"/>
                      </a:pPr>
                      <a:r>
                        <a:rPr lang="ru-RU" sz="2400" kern="1200" dirty="0" smtClean="0">
                          <a:solidFill>
                            <a:schemeClr val="dk1"/>
                          </a:solidFill>
                          <a:effectLst/>
                          <a:latin typeface="+mn-lt"/>
                          <a:ea typeface="+mn-ea"/>
                          <a:cs typeface="+mn-cs"/>
                        </a:rPr>
                        <a:t>ситуация успеха в совместной деятельности.</a:t>
                      </a:r>
                      <a:endParaRPr lang="ru-RU" sz="2400" kern="1200" dirty="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336651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9453" y="281388"/>
            <a:ext cx="4097789" cy="954107"/>
          </a:xfrm>
          <a:prstGeom prst="rect">
            <a:avLst/>
          </a:prstGeom>
          <a:noFill/>
        </p:spPr>
        <p:txBody>
          <a:bodyPr wrap="none" rtlCol="0">
            <a:spAutoFit/>
          </a:bodyPr>
          <a:lstStyle/>
          <a:p>
            <a:pPr algn="ctr"/>
            <a:r>
              <a:rPr lang="ru-RU" sz="2800" b="1" i="1" dirty="0" smtClean="0">
                <a:solidFill>
                  <a:srgbClr val="7030A0"/>
                </a:solidFill>
              </a:rPr>
              <a:t>Организация</a:t>
            </a:r>
          </a:p>
          <a:p>
            <a:pPr algn="ctr"/>
            <a:r>
              <a:rPr lang="ru-RU" sz="2800" b="1" i="1" dirty="0" smtClean="0">
                <a:solidFill>
                  <a:srgbClr val="7030A0"/>
                </a:solidFill>
              </a:rPr>
              <a:t>Технологии «СИТУАЦИЯ»</a:t>
            </a:r>
          </a:p>
        </p:txBody>
      </p:sp>
      <p:graphicFrame>
        <p:nvGraphicFramePr>
          <p:cNvPr id="3" name="Таблица 2"/>
          <p:cNvGraphicFramePr>
            <a:graphicFrameLocks noGrp="1"/>
          </p:cNvGraphicFramePr>
          <p:nvPr>
            <p:extLst>
              <p:ext uri="{D42A27DB-BD31-4B8C-83A1-F6EECF244321}">
                <p14:modId xmlns="" xmlns:p14="http://schemas.microsoft.com/office/powerpoint/2010/main" val="433596076"/>
              </p:ext>
            </p:extLst>
          </p:nvPr>
        </p:nvGraphicFramePr>
        <p:xfrm>
          <a:off x="467544" y="1556792"/>
          <a:ext cx="8208911" cy="3992880"/>
        </p:xfrm>
        <a:graphic>
          <a:graphicData uri="http://schemas.openxmlformats.org/drawingml/2006/table">
            <a:tbl>
              <a:tblPr firstRow="1" bandRow="1">
                <a:tableStyleId>{F5AB1C69-6EDB-4FF4-983F-18BD219EF322}</a:tableStyleId>
              </a:tblPr>
              <a:tblGrid>
                <a:gridCol w="3024336"/>
                <a:gridCol w="5184575"/>
              </a:tblGrid>
              <a:tr h="370840">
                <a:tc gridSpan="2">
                  <a:txBody>
                    <a:bodyPr/>
                    <a:lstStyle/>
                    <a:p>
                      <a:pPr algn="ctr"/>
                      <a:r>
                        <a:rPr lang="ru-RU" sz="2800" b="1" i="1" kern="1200" dirty="0" smtClean="0">
                          <a:solidFill>
                            <a:schemeClr val="tx1"/>
                          </a:solidFill>
                          <a:effectLst/>
                          <a:latin typeface="+mn-lt"/>
                          <a:ea typeface="+mn-ea"/>
                          <a:cs typeface="+mn-cs"/>
                        </a:rPr>
                        <a:t>6. </a:t>
                      </a:r>
                      <a:r>
                        <a:rPr lang="ru-RU" sz="2400" b="1" i="1" kern="1200" dirty="0" smtClean="0">
                          <a:solidFill>
                            <a:schemeClr val="tx1"/>
                          </a:solidFill>
                          <a:effectLst/>
                          <a:latin typeface="+mn-lt"/>
                          <a:ea typeface="+mn-ea"/>
                          <a:cs typeface="+mn-cs"/>
                        </a:rPr>
                        <a:t>Осмысление (Итог). </a:t>
                      </a:r>
                      <a:endParaRPr lang="ru-RU" sz="2400" i="1" dirty="0">
                        <a:solidFill>
                          <a:schemeClr val="tx1"/>
                        </a:solidFill>
                      </a:endParaRPr>
                    </a:p>
                  </a:txBody>
                  <a:tcPr/>
                </a:tc>
                <a:tc hMerge="1">
                  <a:txBody>
                    <a:bodyPr/>
                    <a:lstStyle/>
                    <a:p>
                      <a:endParaRPr lang="ru-RU" dirty="0"/>
                    </a:p>
                  </a:txBody>
                  <a:tcPr/>
                </a:tc>
              </a:tr>
              <a:tr h="370840">
                <a:tc>
                  <a:txBody>
                    <a:bodyPr/>
                    <a:lstStyle/>
                    <a:p>
                      <a:r>
                        <a:rPr lang="ru-RU" sz="2400" b="1" i="1" kern="1200" dirty="0" smtClean="0">
                          <a:solidFill>
                            <a:schemeClr val="dk1"/>
                          </a:solidFill>
                          <a:effectLst/>
                          <a:latin typeface="+mn-lt"/>
                          <a:ea typeface="+mn-ea"/>
                          <a:cs typeface="+mn-cs"/>
                        </a:rPr>
                        <a:t>Цель:</a:t>
                      </a:r>
                      <a:endParaRPr lang="ru-RU" sz="2400" b="1" i="1" dirty="0"/>
                    </a:p>
                  </a:txBody>
                  <a:tcPr/>
                </a:tc>
                <a:tc>
                  <a:txBody>
                    <a:bodyPr/>
                    <a:lstStyle/>
                    <a:p>
                      <a:r>
                        <a:rPr lang="ru-RU" sz="2400" kern="1200" dirty="0" smtClean="0">
                          <a:solidFill>
                            <a:schemeClr val="dk1"/>
                          </a:solidFill>
                          <a:effectLst/>
                          <a:latin typeface="+mn-lt"/>
                          <a:ea typeface="+mn-ea"/>
                          <a:cs typeface="+mn-cs"/>
                        </a:rPr>
                        <a:t>Организация рефлексии и самооценки детьми своей деятельности.</a:t>
                      </a:r>
                      <a:endParaRPr lang="ru-RU" sz="2400" dirty="0"/>
                    </a:p>
                  </a:txBody>
                  <a:tcPr/>
                </a:tc>
              </a:tr>
              <a:tr h="370840">
                <a:tc>
                  <a:txBody>
                    <a:bodyPr/>
                    <a:lstStyle/>
                    <a:p>
                      <a:r>
                        <a:rPr lang="ru-RU" sz="2400" b="1" i="1" kern="1200" dirty="0" smtClean="0">
                          <a:solidFill>
                            <a:schemeClr val="dk1"/>
                          </a:solidFill>
                          <a:effectLst/>
                          <a:latin typeface="+mn-lt"/>
                          <a:ea typeface="+mn-ea"/>
                          <a:cs typeface="+mn-cs"/>
                        </a:rPr>
                        <a:t>Требования к</a:t>
                      </a:r>
                      <a:r>
                        <a:rPr lang="ru-RU" sz="2400" b="1" i="1" kern="1200" baseline="0" dirty="0" smtClean="0">
                          <a:solidFill>
                            <a:schemeClr val="dk1"/>
                          </a:solidFill>
                          <a:effectLst/>
                          <a:latin typeface="+mn-lt"/>
                          <a:ea typeface="+mn-ea"/>
                          <a:cs typeface="+mn-cs"/>
                        </a:rPr>
                        <a:t> </a:t>
                      </a:r>
                      <a:r>
                        <a:rPr lang="ru-RU" sz="2400" b="1" i="1" kern="1200" dirty="0" smtClean="0">
                          <a:solidFill>
                            <a:schemeClr val="dk1"/>
                          </a:solidFill>
                          <a:effectLst/>
                          <a:latin typeface="+mn-lt"/>
                          <a:ea typeface="+mn-ea"/>
                          <a:cs typeface="+mn-cs"/>
                        </a:rPr>
                        <a:t>этапу: </a:t>
                      </a:r>
                      <a:endParaRPr lang="ru-RU" sz="2400" b="1" i="1"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Wingdings" pitchFamily="2" charset="2"/>
                        <a:buChar char="Ø"/>
                        <a:tabLst/>
                        <a:defRPr/>
                      </a:pPr>
                      <a:r>
                        <a:rPr lang="ru-RU" sz="2400" kern="1200" dirty="0" smtClean="0">
                          <a:solidFill>
                            <a:schemeClr val="dk1"/>
                          </a:solidFill>
                          <a:effectLst/>
                          <a:latin typeface="+mn-lt"/>
                          <a:ea typeface="+mn-ea"/>
                          <a:cs typeface="+mn-cs"/>
                        </a:rPr>
                        <a:t>организация анализа детской цели;</a:t>
                      </a:r>
                    </a:p>
                    <a:p>
                      <a:pPr marL="342900" marR="0" indent="-342900" algn="l" defTabSz="914400" rtl="0" eaLnBrk="1" fontAlgn="auto" latinLnBrk="0" hangingPunct="1">
                        <a:lnSpc>
                          <a:spcPct val="100000"/>
                        </a:lnSpc>
                        <a:spcBef>
                          <a:spcPts val="0"/>
                        </a:spcBef>
                        <a:spcAft>
                          <a:spcPts val="0"/>
                        </a:spcAft>
                        <a:buClrTx/>
                        <a:buSzTx/>
                        <a:buFont typeface="Wingdings" pitchFamily="2" charset="2"/>
                        <a:buChar char="Ø"/>
                        <a:tabLst/>
                        <a:defRPr/>
                      </a:pPr>
                      <a:r>
                        <a:rPr lang="ru-RU" sz="2400" kern="1200" dirty="0" smtClean="0">
                          <a:solidFill>
                            <a:schemeClr val="dk1"/>
                          </a:solidFill>
                          <a:effectLst/>
                          <a:latin typeface="+mn-lt"/>
                          <a:ea typeface="+mn-ea"/>
                          <a:cs typeface="+mn-cs"/>
                        </a:rPr>
                        <a:t>фиксация нового знания в речи;</a:t>
                      </a:r>
                    </a:p>
                    <a:p>
                      <a:pPr marL="342900" marR="0" indent="-342900" algn="l" defTabSz="914400" rtl="0" eaLnBrk="1" fontAlgn="auto" latinLnBrk="0" hangingPunct="1">
                        <a:lnSpc>
                          <a:spcPct val="100000"/>
                        </a:lnSpc>
                        <a:spcBef>
                          <a:spcPts val="0"/>
                        </a:spcBef>
                        <a:spcAft>
                          <a:spcPts val="0"/>
                        </a:spcAft>
                        <a:buClrTx/>
                        <a:buSzTx/>
                        <a:buFont typeface="Wingdings" pitchFamily="2" charset="2"/>
                        <a:buChar char="Ø"/>
                        <a:tabLst/>
                        <a:defRPr/>
                      </a:pPr>
                      <a:r>
                        <a:rPr lang="ru-RU" sz="2400" kern="1200" dirty="0" smtClean="0">
                          <a:solidFill>
                            <a:schemeClr val="dk1"/>
                          </a:solidFill>
                          <a:effectLst/>
                          <a:latin typeface="+mn-lt"/>
                          <a:ea typeface="+mn-ea"/>
                          <a:cs typeface="+mn-cs"/>
                        </a:rPr>
                        <a:t>определение выполнения взрослой цели.</a:t>
                      </a:r>
                      <a:endParaRPr lang="ru-RU" sz="2400" dirty="0"/>
                    </a:p>
                  </a:txBody>
                  <a:tcPr/>
                </a:tc>
              </a:tr>
            </a:tbl>
          </a:graphicData>
        </a:graphic>
      </p:graphicFrame>
    </p:spTree>
    <p:extLst>
      <p:ext uri="{BB962C8B-B14F-4D97-AF65-F5344CB8AC3E}">
        <p14:creationId xmlns="" xmlns:p14="http://schemas.microsoft.com/office/powerpoint/2010/main" val="2703475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100" dirty="0"/>
          </a:p>
        </p:txBody>
      </p:sp>
      <p:sp>
        <p:nvSpPr>
          <p:cNvPr id="3" name="Содержимое 2"/>
          <p:cNvSpPr>
            <a:spLocks noGrp="1"/>
          </p:cNvSpPr>
          <p:nvPr>
            <p:ph idx="1"/>
          </p:nvPr>
        </p:nvSpPr>
        <p:spPr/>
        <p:txBody>
          <a:bodyPr/>
          <a:lstStyle/>
          <a:p>
            <a:pPr algn="ctr">
              <a:buNone/>
            </a:pPr>
            <a:r>
              <a:rPr lang="ru-RU" sz="7200" b="1" dirty="0" smtClean="0">
                <a:solidFill>
                  <a:srgbClr val="C00000"/>
                </a:solidFill>
                <a:latin typeface="Georgia" pitchFamily="18" charset="0"/>
              </a:rPr>
              <a:t>Спасибо за внимание!!!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28662" y="571480"/>
            <a:ext cx="6357982" cy="4801314"/>
          </a:xfrm>
          <a:prstGeom prst="rect">
            <a:avLst/>
          </a:prstGeom>
          <a:noFill/>
        </p:spPr>
        <p:txBody>
          <a:bodyPr wrap="square" rtlCol="0">
            <a:spAutoFit/>
          </a:bodyPr>
          <a:lstStyle/>
          <a:p>
            <a:r>
              <a:rPr lang="ru-RU" sz="4400" dirty="0" smtClean="0"/>
              <a:t>«Хочешь накормить человека один раз – дай ему рыбу.</a:t>
            </a:r>
          </a:p>
          <a:p>
            <a:r>
              <a:rPr lang="ru-RU" sz="4400" dirty="0" smtClean="0"/>
              <a:t> Хочешь накормить его на всю жизнь –научи его рыбачить».</a:t>
            </a:r>
          </a:p>
          <a:p>
            <a:pPr algn="r"/>
            <a:r>
              <a:rPr lang="ru-RU" sz="2400" dirty="0" smtClean="0"/>
              <a:t>Конфуций</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188" y="836613"/>
            <a:ext cx="7632700" cy="4094162"/>
          </a:xfrm>
          <a:prstGeom prst="rect">
            <a:avLst/>
          </a:prstGeom>
        </p:spPr>
        <p:txBody>
          <a:bodyPr>
            <a:spAutoFit/>
          </a:bodyPr>
          <a:lstStyle/>
          <a:p>
            <a:pPr marL="342900" indent="-342900">
              <a:buFont typeface="Arial" pitchFamily="34" charset="0"/>
              <a:buChar char="•"/>
              <a:defRPr/>
            </a:pPr>
            <a:r>
              <a:rPr lang="ru-RU" sz="2400" dirty="0">
                <a:solidFill>
                  <a:srgbClr val="0000CC"/>
                </a:solidFill>
              </a:rPr>
              <a:t>В  2010г. новой информации создано больше, чем за последние 5000 лет;</a:t>
            </a:r>
          </a:p>
          <a:p>
            <a:pPr marL="342900" indent="-342900">
              <a:buFont typeface="Arial" pitchFamily="34" charset="0"/>
              <a:buChar char="•"/>
              <a:defRPr/>
            </a:pPr>
            <a:r>
              <a:rPr lang="ru-RU" sz="2400" dirty="0">
                <a:solidFill>
                  <a:srgbClr val="0000CC"/>
                </a:solidFill>
              </a:rPr>
              <a:t>Объем новой технической информации удваивается каждые 2 года;</a:t>
            </a:r>
          </a:p>
          <a:p>
            <a:pPr marL="342900" indent="-342900">
              <a:buFont typeface="Arial" pitchFamily="34" charset="0"/>
              <a:buChar char="•"/>
              <a:defRPr/>
            </a:pPr>
            <a:r>
              <a:rPr lang="ru-RU" sz="2400" dirty="0">
                <a:solidFill>
                  <a:srgbClr val="0000CC"/>
                </a:solidFill>
              </a:rPr>
              <a:t>За 4 года обучения бакалавров их знания устаревают дважды;</a:t>
            </a:r>
          </a:p>
          <a:p>
            <a:pPr marL="342900" indent="-342900">
              <a:buFont typeface="Arial" pitchFamily="34" charset="0"/>
              <a:buChar char="•"/>
              <a:defRPr/>
            </a:pPr>
            <a:r>
              <a:rPr lang="ru-RU" sz="2400" dirty="0">
                <a:solidFill>
                  <a:srgbClr val="0000CC"/>
                </a:solidFill>
              </a:rPr>
              <a:t>10 наиболее востребованных профессий в 2010г. не существовали в 2004г.</a:t>
            </a:r>
          </a:p>
          <a:p>
            <a:pPr>
              <a:defRPr/>
            </a:pPr>
            <a:endParaRPr lang="ru-RU" dirty="0">
              <a:solidFill>
                <a:srgbClr val="0000CC"/>
              </a:solidFill>
            </a:endParaRPr>
          </a:p>
          <a:p>
            <a:pPr>
              <a:defRPr/>
            </a:pPr>
            <a:r>
              <a:rPr lang="ru-RU" b="1" i="1" dirty="0">
                <a:solidFill>
                  <a:srgbClr val="FF3300"/>
                </a:solidFill>
              </a:rPr>
              <a:t>                           </a:t>
            </a:r>
          </a:p>
          <a:p>
            <a:pPr>
              <a:defRPr/>
            </a:pPr>
            <a:r>
              <a:rPr lang="ru-RU" b="1" i="1" dirty="0">
                <a:solidFill>
                  <a:srgbClr val="FF3300"/>
                </a:solidFill>
              </a:rPr>
              <a:t>           </a:t>
            </a:r>
            <a:r>
              <a:rPr lang="ru-RU" sz="3200" b="1" dirty="0">
                <a:solidFill>
                  <a:srgbClr val="CC3300"/>
                </a:solidFill>
              </a:rPr>
              <a:t>МИР СТАЛ ДРУГИМ…</a:t>
            </a:r>
          </a:p>
        </p:txBody>
      </p:sp>
      <p:pic>
        <p:nvPicPr>
          <p:cNvPr id="13315" name="Picture 4"/>
          <p:cNvPicPr>
            <a:picLocks noChangeAspect="1" noChangeArrowheads="1"/>
          </p:cNvPicPr>
          <p:nvPr/>
        </p:nvPicPr>
        <p:blipFill>
          <a:blip r:embed="rId3" cstate="print"/>
          <a:srcRect/>
          <a:stretch>
            <a:fillRect/>
          </a:stretch>
        </p:blipFill>
        <p:spPr bwMode="auto">
          <a:xfrm>
            <a:off x="6011863" y="4149725"/>
            <a:ext cx="2441575" cy="18303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785938" y="1143000"/>
            <a:ext cx="6565900" cy="2746375"/>
          </a:xfrm>
          <a:prstGeom prst="rect">
            <a:avLst/>
          </a:prstGeom>
          <a:solidFill>
            <a:schemeClr val="bg1"/>
          </a:solidFill>
          <a:ln w="9525">
            <a:solidFill>
              <a:schemeClr val="accent5">
                <a:lumMod val="25000"/>
              </a:schemeClr>
            </a:solidFill>
            <a:miter lim="800000"/>
            <a:headEnd/>
            <a:tailEnd/>
          </a:ln>
        </p:spPr>
        <p:txBody>
          <a:bodyPr>
            <a:spAutoFit/>
          </a:bodyPr>
          <a:lstStyle/>
          <a:p>
            <a:pPr>
              <a:lnSpc>
                <a:spcPct val="110000"/>
              </a:lnSpc>
              <a:spcBef>
                <a:spcPct val="50000"/>
              </a:spcBef>
              <a:defRPr/>
            </a:pPr>
            <a:r>
              <a:rPr lang="ru-RU" sz="2400">
                <a:solidFill>
                  <a:srgbClr val="00247E"/>
                </a:solidFill>
                <a:latin typeface="Arial" pitchFamily="34" charset="0"/>
                <a:cs typeface="Arial" pitchFamily="34" charset="0"/>
              </a:rPr>
              <a:t>        </a:t>
            </a:r>
            <a:r>
              <a:rPr lang="ru-RU" sz="2200">
                <a:solidFill>
                  <a:srgbClr val="0000CC"/>
                </a:solidFill>
                <a:latin typeface="Arial" pitchFamily="34" charset="0"/>
                <a:cs typeface="Arial" pitchFamily="34" charset="0"/>
              </a:rPr>
              <a:t>«Причину того примитивного состояния преподавания, которое доставляет умение заучивать готовые истины со слов других и совсем не учит искусству  «открывать» эти истины, нужно искать </a:t>
            </a:r>
            <a:r>
              <a:rPr lang="ru-RU" sz="2200" b="1">
                <a:solidFill>
                  <a:srgbClr val="0000CC"/>
                </a:solidFill>
                <a:latin typeface="Arial" pitchFamily="34" charset="0"/>
                <a:cs typeface="Arial" pitchFamily="34" charset="0"/>
              </a:rPr>
              <a:t>в полном отсутствии </a:t>
            </a:r>
            <a:r>
              <a:rPr lang="ru-RU" sz="2200" b="1" i="1" u="sng">
                <a:solidFill>
                  <a:srgbClr val="0000CC"/>
                </a:solidFill>
                <a:latin typeface="Arial" pitchFamily="34" charset="0"/>
                <a:cs typeface="Arial" pitchFamily="34" charset="0"/>
              </a:rPr>
              <a:t>метода</a:t>
            </a:r>
            <a:r>
              <a:rPr lang="ru-RU" sz="2200" b="1" u="sng">
                <a:solidFill>
                  <a:srgbClr val="0000CC"/>
                </a:solidFill>
                <a:latin typeface="Arial" pitchFamily="34" charset="0"/>
                <a:cs typeface="Arial" pitchFamily="34" charset="0"/>
              </a:rPr>
              <a:t>,</a:t>
            </a:r>
            <a:r>
              <a:rPr lang="ru-RU" sz="2200" b="1">
                <a:solidFill>
                  <a:srgbClr val="0000CC"/>
                </a:solidFill>
                <a:latin typeface="Arial" pitchFamily="34" charset="0"/>
                <a:cs typeface="Arial" pitchFamily="34" charset="0"/>
              </a:rPr>
              <a:t> который бы управлял изысканиями».</a:t>
            </a:r>
            <a:r>
              <a:rPr lang="ru-RU" sz="2400">
                <a:solidFill>
                  <a:srgbClr val="0000CC"/>
                </a:solidFill>
                <a:latin typeface="Arial" pitchFamily="34" charset="0"/>
                <a:cs typeface="Arial" pitchFamily="34" charset="0"/>
              </a:rPr>
              <a:t> </a:t>
            </a:r>
          </a:p>
        </p:txBody>
      </p:sp>
      <p:sp>
        <p:nvSpPr>
          <p:cNvPr id="76803" name="Rectangle 4"/>
          <p:cNvSpPr>
            <a:spLocks noChangeArrowheads="1"/>
          </p:cNvSpPr>
          <p:nvPr/>
        </p:nvSpPr>
        <p:spPr bwMode="auto">
          <a:xfrm>
            <a:off x="928688" y="285750"/>
            <a:ext cx="7315200" cy="874713"/>
          </a:xfrm>
          <a:prstGeom prst="rect">
            <a:avLst/>
          </a:prstGeom>
          <a:noFill/>
          <a:ln w="9525">
            <a:noFill/>
            <a:miter lim="800000"/>
            <a:headEnd/>
            <a:tailEnd/>
          </a:ln>
        </p:spPr>
        <p:txBody>
          <a:bodyPr anchor="ctr"/>
          <a:lstStyle/>
          <a:p>
            <a:pPr algn="ctr"/>
            <a:endParaRPr lang="ru-RU" b="1">
              <a:solidFill>
                <a:srgbClr val="FC3000"/>
              </a:solidFill>
            </a:endParaRPr>
          </a:p>
          <a:p>
            <a:pPr algn="ctr"/>
            <a:r>
              <a:rPr lang="ru-RU" sz="2000" b="1">
                <a:solidFill>
                  <a:srgbClr val="CC3300"/>
                </a:solidFill>
              </a:rPr>
              <a:t>В. В. Бобынин,</a:t>
            </a:r>
            <a:r>
              <a:rPr lang="ru-RU" b="1">
                <a:solidFill>
                  <a:srgbClr val="CC3300"/>
                </a:solidFill>
              </a:rPr>
              <a:t> 1896 г. </a:t>
            </a:r>
            <a:r>
              <a:rPr lang="ru-RU" i="1">
                <a:solidFill>
                  <a:srgbClr val="CC3300"/>
                </a:solidFill>
              </a:rPr>
              <a:t>российский учёный, педагог, историк математики.</a:t>
            </a:r>
          </a:p>
          <a:p>
            <a:pPr algn="ctr"/>
            <a:endParaRPr lang="ru-RU" i="1">
              <a:solidFill>
                <a:srgbClr val="CC3300"/>
              </a:solidFill>
            </a:endParaRPr>
          </a:p>
        </p:txBody>
      </p:sp>
      <p:pic>
        <p:nvPicPr>
          <p:cNvPr id="76804" name="Picture 5"/>
          <p:cNvPicPr>
            <a:picLocks noChangeAspect="1" noChangeArrowheads="1"/>
          </p:cNvPicPr>
          <p:nvPr/>
        </p:nvPicPr>
        <p:blipFill>
          <a:blip r:embed="rId2" cstate="print"/>
          <a:srcRect/>
          <a:stretch>
            <a:fillRect/>
          </a:stretch>
        </p:blipFill>
        <p:spPr bwMode="auto">
          <a:xfrm>
            <a:off x="285750" y="4143375"/>
            <a:ext cx="2643188" cy="2501900"/>
          </a:xfrm>
          <a:prstGeom prst="rect">
            <a:avLst/>
          </a:prstGeom>
          <a:noFill/>
          <a:ln w="9525">
            <a:noFill/>
            <a:miter lim="800000"/>
            <a:headEnd/>
            <a:tailEnd/>
          </a:ln>
        </p:spPr>
      </p:pic>
      <p:pic>
        <p:nvPicPr>
          <p:cNvPr id="76805" name="Picture 6"/>
          <p:cNvPicPr>
            <a:picLocks noChangeAspect="1" noChangeArrowheads="1"/>
          </p:cNvPicPr>
          <p:nvPr/>
        </p:nvPicPr>
        <p:blipFill>
          <a:blip r:embed="rId3" cstate="print"/>
          <a:srcRect/>
          <a:stretch>
            <a:fillRect/>
          </a:stretch>
        </p:blipFill>
        <p:spPr bwMode="auto">
          <a:xfrm>
            <a:off x="3286125" y="4071938"/>
            <a:ext cx="3248025" cy="2438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txBox="1">
            <a:spLocks noChangeArrowheads="1"/>
          </p:cNvSpPr>
          <p:nvPr/>
        </p:nvSpPr>
        <p:spPr bwMode="auto">
          <a:xfrm>
            <a:off x="179388" y="188913"/>
            <a:ext cx="7967662" cy="1003300"/>
          </a:xfrm>
          <a:prstGeom prst="rect">
            <a:avLst/>
          </a:prstGeom>
          <a:noFill/>
          <a:ln w="9525">
            <a:noFill/>
            <a:miter lim="800000"/>
            <a:headEnd/>
            <a:tailEnd/>
          </a:ln>
        </p:spPr>
        <p:txBody>
          <a:bodyPr anchor="ctr" anchorCtr="1"/>
          <a:lstStyle/>
          <a:p>
            <a:r>
              <a:rPr lang="ru-RU" sz="2400" b="1">
                <a:solidFill>
                  <a:srgbClr val="CC3300"/>
                </a:solidFill>
              </a:rPr>
              <a:t>А. Дистервег,</a:t>
            </a:r>
            <a:r>
              <a:rPr lang="ru-RU" b="1">
                <a:solidFill>
                  <a:srgbClr val="CC3300"/>
                </a:solidFill>
              </a:rPr>
              <a:t> </a:t>
            </a:r>
            <a:r>
              <a:rPr lang="ru-RU" i="1">
                <a:solidFill>
                  <a:srgbClr val="CC3300"/>
                </a:solidFill>
              </a:rPr>
              <a:t>Немецкий педагог – демократ. В 1812-1820г. преподавал физику и математику в средних школах. </a:t>
            </a:r>
            <a:endParaRPr lang="ru-RU">
              <a:solidFill>
                <a:srgbClr val="CC3300"/>
              </a:solidFill>
            </a:endParaRPr>
          </a:p>
        </p:txBody>
      </p:sp>
      <p:sp>
        <p:nvSpPr>
          <p:cNvPr id="17411" name="Text Box 3"/>
          <p:cNvSpPr txBox="1">
            <a:spLocks noChangeArrowheads="1"/>
          </p:cNvSpPr>
          <p:nvPr/>
        </p:nvSpPr>
        <p:spPr bwMode="auto">
          <a:xfrm>
            <a:off x="428625" y="2214563"/>
            <a:ext cx="7773988" cy="2947987"/>
          </a:xfrm>
          <a:prstGeom prst="rect">
            <a:avLst/>
          </a:prstGeom>
          <a:solidFill>
            <a:schemeClr val="bg1"/>
          </a:solidFill>
          <a:ln w="9525">
            <a:solidFill>
              <a:schemeClr val="accent5">
                <a:lumMod val="25000"/>
              </a:schemeClr>
            </a:solidFill>
            <a:miter lim="800000"/>
            <a:headEnd/>
            <a:tailEnd/>
          </a:ln>
        </p:spPr>
        <p:txBody>
          <a:bodyPr>
            <a:spAutoFit/>
          </a:bodyPr>
          <a:lstStyle/>
          <a:p>
            <a:pPr algn="just">
              <a:defRPr/>
            </a:pPr>
            <a:r>
              <a:rPr lang="ru-RU" b="1" dirty="0">
                <a:solidFill>
                  <a:srgbClr val="FF3300"/>
                </a:solidFill>
                <a:latin typeface="Arial" pitchFamily="34" charset="0"/>
                <a:cs typeface="Arial" pitchFamily="34" charset="0"/>
              </a:rPr>
              <a:t>      </a:t>
            </a:r>
            <a:r>
              <a:rPr lang="ru-RU" sz="2200" b="1" dirty="0">
                <a:solidFill>
                  <a:srgbClr val="0000CC"/>
                </a:solidFill>
                <a:latin typeface="Arial" pitchFamily="34" charset="0"/>
                <a:cs typeface="Arial" pitchFamily="34" charset="0"/>
              </a:rPr>
              <a:t>«Сведений науки не следует сообщать учащемуся, но его надо привести к тому, чтобы он сам их находил, самодеятельно ими овладевал…</a:t>
            </a:r>
            <a:r>
              <a:rPr lang="ru-RU" sz="2200" dirty="0">
                <a:solidFill>
                  <a:srgbClr val="0000CC"/>
                </a:solidFill>
                <a:latin typeface="Arial" pitchFamily="34" charset="0"/>
                <a:cs typeface="Arial" pitchFamily="34" charset="0"/>
              </a:rPr>
              <a:t> </a:t>
            </a:r>
          </a:p>
          <a:p>
            <a:pPr algn="just">
              <a:lnSpc>
                <a:spcPct val="110000"/>
              </a:lnSpc>
              <a:defRPr/>
            </a:pPr>
            <a:r>
              <a:rPr lang="ru-RU" sz="2200" dirty="0">
                <a:solidFill>
                  <a:srgbClr val="0000CC"/>
                </a:solidFill>
                <a:latin typeface="Arial" pitchFamily="34" charset="0"/>
                <a:cs typeface="Arial" pitchFamily="34" charset="0"/>
              </a:rPr>
              <a:t>      Такой метод обучения наилучший, самый трудный, самый редкий. </a:t>
            </a:r>
            <a:r>
              <a:rPr lang="ru-RU" sz="2200" b="1" dirty="0">
                <a:solidFill>
                  <a:srgbClr val="0000CC"/>
                </a:solidFill>
                <a:latin typeface="Arial" pitchFamily="34" charset="0"/>
                <a:cs typeface="Arial" pitchFamily="34" charset="0"/>
              </a:rPr>
              <a:t>Трудностью объясняется редкость его применения.</a:t>
            </a:r>
            <a:r>
              <a:rPr lang="ru-RU" sz="2200" dirty="0">
                <a:solidFill>
                  <a:srgbClr val="0000CC"/>
                </a:solidFill>
                <a:latin typeface="Arial" pitchFamily="34" charset="0"/>
                <a:cs typeface="Arial" pitchFamily="34" charset="0"/>
              </a:rPr>
              <a:t> Изложение, считывание, диктовка против него – детская забава. Зато такие приемы и никуда и не годятся…»</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smtClean="0">
                <a:solidFill>
                  <a:srgbClr val="C00000"/>
                </a:solidFill>
                <a:latin typeface="Georgia" pitchFamily="18" charset="0"/>
              </a:rPr>
              <a:t>Как прийти к новому образовательному результату?</a:t>
            </a:r>
            <a:endParaRPr lang="ru-RU" sz="3200" b="1" dirty="0">
              <a:solidFill>
                <a:srgbClr val="C00000"/>
              </a:solidFill>
              <a:latin typeface="Georgia" pitchFamily="18" charset="0"/>
            </a:endParaRPr>
          </a:p>
        </p:txBody>
      </p:sp>
      <p:sp>
        <p:nvSpPr>
          <p:cNvPr id="4" name="Содержимое 3"/>
          <p:cNvSpPr>
            <a:spLocks noGrp="1"/>
          </p:cNvSpPr>
          <p:nvPr>
            <p:ph sz="half" idx="1"/>
          </p:nvPr>
        </p:nvSpPr>
        <p:spPr>
          <a:xfrm>
            <a:off x="514352" y="530352"/>
            <a:ext cx="4200524" cy="4389120"/>
          </a:xfrm>
        </p:spPr>
        <p:txBody>
          <a:bodyPr/>
          <a:lstStyle/>
          <a:p>
            <a:pPr>
              <a:buNone/>
              <a:defRPr/>
            </a:pPr>
            <a:r>
              <a:rPr lang="ru-RU" sz="3600" b="1" dirty="0" smtClean="0">
                <a:solidFill>
                  <a:srgbClr val="FF6600"/>
                </a:solidFill>
                <a:effectLst>
                  <a:outerShdw blurRad="38100" dist="38100" dir="2700000" algn="tl">
                    <a:srgbClr val="C0C0C0"/>
                  </a:outerShdw>
                </a:effectLst>
                <a:latin typeface="Georgia" pitchFamily="18" charset="0"/>
              </a:rPr>
              <a:t>Традиционный взгляд: </a:t>
            </a:r>
          </a:p>
          <a:p>
            <a:pPr>
              <a:buNone/>
              <a:defRPr/>
            </a:pPr>
            <a:r>
              <a:rPr lang="ru-RU" dirty="0" smtClean="0">
                <a:effectLst>
                  <a:outerShdw blurRad="38100" dist="38100" dir="2700000" algn="tl">
                    <a:srgbClr val="C0C0C0"/>
                  </a:outerShdw>
                </a:effectLst>
                <a:latin typeface="Georgia" pitchFamily="18" charset="0"/>
              </a:rPr>
              <a:t>Основная задача ДОУ – подготовить ребенка  к обучению в школе, дать хорошие</a:t>
            </a:r>
            <a:r>
              <a:rPr lang="ru-RU" b="1" dirty="0" smtClean="0">
                <a:solidFill>
                  <a:srgbClr val="FF6600"/>
                </a:solidFill>
                <a:effectLst>
                  <a:outerShdw blurRad="38100" dist="38100" dir="2700000" algn="tl">
                    <a:srgbClr val="C0C0C0"/>
                  </a:outerShdw>
                </a:effectLst>
                <a:latin typeface="Georgia" pitchFamily="18" charset="0"/>
              </a:rPr>
              <a:t> прочные знания , развить </a:t>
            </a:r>
            <a:r>
              <a:rPr lang="ru-RU" b="1" cap="small" dirty="0" smtClean="0">
                <a:solidFill>
                  <a:srgbClr val="FF6600"/>
                </a:solidFill>
                <a:effectLst>
                  <a:outerShdw blurRad="38100" dist="38100" dir="2700000" algn="tl">
                    <a:srgbClr val="C0C0C0"/>
                  </a:outerShdw>
                </a:effectLst>
                <a:latin typeface="Georgia" pitchFamily="18" charset="0"/>
              </a:rPr>
              <a:t>умения и навыки</a:t>
            </a:r>
          </a:p>
          <a:p>
            <a:endParaRPr lang="ru-RU" dirty="0"/>
          </a:p>
        </p:txBody>
      </p:sp>
      <p:sp>
        <p:nvSpPr>
          <p:cNvPr id="5" name="Содержимое 4"/>
          <p:cNvSpPr>
            <a:spLocks noGrp="1"/>
          </p:cNvSpPr>
          <p:nvPr>
            <p:ph sz="half" idx="2"/>
          </p:nvPr>
        </p:nvSpPr>
        <p:spPr/>
        <p:txBody>
          <a:bodyPr/>
          <a:lstStyle/>
          <a:p>
            <a:pPr algn="ctr">
              <a:buClr>
                <a:schemeClr val="bg1"/>
              </a:buClr>
            </a:pPr>
            <a:r>
              <a:rPr lang="ru-RU" b="1" u="sng" dirty="0" smtClean="0">
                <a:solidFill>
                  <a:srgbClr val="0000FF"/>
                </a:solidFill>
                <a:latin typeface="Georgia" pitchFamily="18" charset="0"/>
              </a:rPr>
              <a:t>ФГТ(ФГОС)</a:t>
            </a:r>
          </a:p>
          <a:p>
            <a:pPr>
              <a:buClr>
                <a:schemeClr val="bg1"/>
              </a:buClr>
            </a:pPr>
            <a:r>
              <a:rPr lang="ru-RU" sz="2400" b="1" dirty="0" smtClean="0">
                <a:solidFill>
                  <a:srgbClr val="0000FF"/>
                </a:solidFill>
                <a:latin typeface="Georgia" pitchFamily="18" charset="0"/>
              </a:rPr>
              <a:t>Смена образовательной парадигмы</a:t>
            </a:r>
            <a:r>
              <a:rPr lang="ru-RU" sz="2400" dirty="0" smtClean="0">
                <a:latin typeface="Georgia" pitchFamily="18" charset="0"/>
              </a:rPr>
              <a:t> (цели). Вместо передачи суммы знаний - </a:t>
            </a:r>
            <a:r>
              <a:rPr lang="ru-RU" sz="2400" b="1" dirty="0" smtClean="0">
                <a:solidFill>
                  <a:srgbClr val="2B03F5"/>
                </a:solidFill>
                <a:latin typeface="Georgia" pitchFamily="18" charset="0"/>
              </a:rPr>
              <a:t>РАЗВИТИЕ личности ребенка </a:t>
            </a:r>
            <a:r>
              <a:rPr lang="ru-RU" sz="2400" dirty="0" smtClean="0">
                <a:latin typeface="Georgia" pitchFamily="18" charset="0"/>
              </a:rPr>
              <a:t>на основе освоения способов деятельности </a:t>
            </a:r>
            <a:endParaRPr lang="ru-RU" sz="2400" dirty="0">
              <a:latin typeface="Georg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908720"/>
            <a:ext cx="1872208" cy="792088"/>
          </a:xfrm>
          <a:prstGeom prst="roundRect">
            <a:avLst/>
          </a:prstGeom>
          <a:noFill/>
          <a:ln w="38100">
            <a:solidFill>
              <a:srgbClr val="CC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b="1" dirty="0" smtClean="0"/>
              <a:t>Методы</a:t>
            </a:r>
            <a:r>
              <a:rPr lang="ru-RU" dirty="0" smtClean="0"/>
              <a:t>  </a:t>
            </a:r>
            <a:endParaRPr lang="ru-RU" dirty="0"/>
          </a:p>
        </p:txBody>
      </p:sp>
      <p:sp>
        <p:nvSpPr>
          <p:cNvPr id="5" name="Скругленный прямоугольник 4"/>
          <p:cNvSpPr/>
          <p:nvPr/>
        </p:nvSpPr>
        <p:spPr>
          <a:xfrm>
            <a:off x="3563888" y="908720"/>
            <a:ext cx="1872208" cy="792088"/>
          </a:xfrm>
          <a:prstGeom prst="roundRect">
            <a:avLst/>
          </a:prstGeom>
          <a:noFill/>
          <a:ln w="38100">
            <a:solidFill>
              <a:srgbClr val="CC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b="1" dirty="0" smtClean="0"/>
              <a:t>Формы</a:t>
            </a:r>
            <a:r>
              <a:rPr lang="ru-RU" dirty="0" smtClean="0"/>
              <a:t> </a:t>
            </a:r>
            <a:endParaRPr lang="ru-RU" dirty="0"/>
          </a:p>
        </p:txBody>
      </p:sp>
      <p:sp>
        <p:nvSpPr>
          <p:cNvPr id="9" name="Скругленный прямоугольник 8"/>
          <p:cNvSpPr/>
          <p:nvPr/>
        </p:nvSpPr>
        <p:spPr>
          <a:xfrm>
            <a:off x="6084168" y="908720"/>
            <a:ext cx="2088232" cy="792088"/>
          </a:xfrm>
          <a:prstGeom prst="roundRect">
            <a:avLst/>
          </a:prstGeom>
          <a:noFill/>
          <a:ln w="38100">
            <a:solidFill>
              <a:srgbClr val="CC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b="1" dirty="0" smtClean="0"/>
              <a:t>Приемы обучения</a:t>
            </a:r>
            <a:endParaRPr lang="ru-RU" b="1" dirty="0"/>
          </a:p>
        </p:txBody>
      </p:sp>
      <p:sp>
        <p:nvSpPr>
          <p:cNvPr id="10" name="Овал 9"/>
          <p:cNvSpPr/>
          <p:nvPr/>
        </p:nvSpPr>
        <p:spPr>
          <a:xfrm>
            <a:off x="2051720" y="2060848"/>
            <a:ext cx="5184576" cy="576064"/>
          </a:xfrm>
          <a:prstGeom prst="ellipse">
            <a:avLst/>
          </a:prstGeom>
          <a:noFill/>
          <a:ln w="38100">
            <a:solidFill>
              <a:srgbClr val="0070C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ru-RU" b="1" dirty="0" smtClean="0"/>
              <a:t>Стратегия обучения</a:t>
            </a:r>
            <a:endParaRPr lang="ru-RU" b="1" dirty="0"/>
          </a:p>
        </p:txBody>
      </p:sp>
      <p:sp>
        <p:nvSpPr>
          <p:cNvPr id="11" name="Волна 10"/>
          <p:cNvSpPr/>
          <p:nvPr/>
        </p:nvSpPr>
        <p:spPr>
          <a:xfrm>
            <a:off x="1547664" y="2996952"/>
            <a:ext cx="6264696" cy="576064"/>
          </a:xfrm>
          <a:prstGeom prst="wave">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ru-RU" b="1" dirty="0" smtClean="0"/>
              <a:t>Деятельностный подход</a:t>
            </a:r>
            <a:endParaRPr lang="ru-RU" b="1" dirty="0"/>
          </a:p>
        </p:txBody>
      </p:sp>
      <p:sp>
        <p:nvSpPr>
          <p:cNvPr id="12" name="Скругленный прямоугольник 11"/>
          <p:cNvSpPr/>
          <p:nvPr/>
        </p:nvSpPr>
        <p:spPr>
          <a:xfrm>
            <a:off x="755576" y="4509120"/>
            <a:ext cx="1296144" cy="648072"/>
          </a:xfrm>
          <a:prstGeom prst="roundRect">
            <a:avLst/>
          </a:prstGeom>
          <a:noFill/>
          <a:ln w="38100">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b="1" dirty="0" smtClean="0"/>
              <a:t>Знания</a:t>
            </a:r>
            <a:r>
              <a:rPr lang="ru-RU" dirty="0" smtClean="0"/>
              <a:t> </a:t>
            </a:r>
            <a:endParaRPr lang="ru-RU" dirty="0"/>
          </a:p>
        </p:txBody>
      </p:sp>
      <p:sp>
        <p:nvSpPr>
          <p:cNvPr id="13" name="Скругленный прямоугольник 12"/>
          <p:cNvSpPr/>
          <p:nvPr/>
        </p:nvSpPr>
        <p:spPr>
          <a:xfrm>
            <a:off x="2395800" y="4456436"/>
            <a:ext cx="1352192" cy="640092"/>
          </a:xfrm>
          <a:prstGeom prst="roundRect">
            <a:avLst/>
          </a:prstGeom>
          <a:noFill/>
          <a:ln w="38100">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b="1" dirty="0" smtClean="0"/>
              <a:t>Умения</a:t>
            </a:r>
            <a:r>
              <a:rPr lang="ru-RU" dirty="0" smtClean="0"/>
              <a:t> </a:t>
            </a:r>
            <a:endParaRPr lang="ru-RU" dirty="0"/>
          </a:p>
        </p:txBody>
      </p:sp>
      <p:sp>
        <p:nvSpPr>
          <p:cNvPr id="14" name="Скругленный прямоугольник 13"/>
          <p:cNvSpPr/>
          <p:nvPr/>
        </p:nvSpPr>
        <p:spPr>
          <a:xfrm>
            <a:off x="3924498" y="4430094"/>
            <a:ext cx="1439020" cy="692776"/>
          </a:xfrm>
          <a:prstGeom prst="roundRect">
            <a:avLst/>
          </a:prstGeom>
          <a:noFill/>
          <a:ln w="38100">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b="1" dirty="0" smtClean="0"/>
              <a:t>Навыки</a:t>
            </a:r>
            <a:r>
              <a:rPr lang="ru-RU" dirty="0" smtClean="0"/>
              <a:t> </a:t>
            </a:r>
            <a:endParaRPr lang="ru-RU" dirty="0"/>
          </a:p>
        </p:txBody>
      </p:sp>
      <p:sp>
        <p:nvSpPr>
          <p:cNvPr id="15" name="Скругленный прямоугольник 14"/>
          <p:cNvSpPr/>
          <p:nvPr/>
        </p:nvSpPr>
        <p:spPr>
          <a:xfrm>
            <a:off x="6107819" y="4000504"/>
            <a:ext cx="2536147" cy="1156688"/>
          </a:xfrm>
          <a:prstGeom prst="roundRect">
            <a:avLst/>
          </a:prstGeom>
          <a:noFill/>
          <a:ln w="38100">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ru-RU" b="1" dirty="0" smtClean="0"/>
              <a:t>Опыт деятельности</a:t>
            </a:r>
            <a:endParaRPr lang="ru-RU" b="1" dirty="0"/>
          </a:p>
        </p:txBody>
      </p:sp>
      <p:cxnSp>
        <p:nvCxnSpPr>
          <p:cNvPr id="17" name="Прямая со стрелкой 16"/>
          <p:cNvCxnSpPr/>
          <p:nvPr/>
        </p:nvCxnSpPr>
        <p:spPr>
          <a:xfrm>
            <a:off x="1835696" y="1700808"/>
            <a:ext cx="1152128" cy="36004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9" name="Прямая со стрелкой 18"/>
          <p:cNvCxnSpPr>
            <a:stCxn id="5" idx="2"/>
          </p:cNvCxnSpPr>
          <p:nvPr/>
        </p:nvCxnSpPr>
        <p:spPr>
          <a:xfrm>
            <a:off x="4499992" y="1700808"/>
            <a:ext cx="0" cy="36004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1" name="Прямая со стрелкой 20"/>
          <p:cNvCxnSpPr/>
          <p:nvPr/>
        </p:nvCxnSpPr>
        <p:spPr>
          <a:xfrm flipH="1">
            <a:off x="5868144" y="1700808"/>
            <a:ext cx="576064" cy="36004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22" name="Стрелка вниз 21"/>
          <p:cNvSpPr/>
          <p:nvPr/>
        </p:nvSpPr>
        <p:spPr>
          <a:xfrm>
            <a:off x="4427984" y="2636912"/>
            <a:ext cx="45719"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4" name="Прямая со стрелкой 23"/>
          <p:cNvCxnSpPr/>
          <p:nvPr/>
        </p:nvCxnSpPr>
        <p:spPr>
          <a:xfrm flipH="1">
            <a:off x="1619672" y="3429000"/>
            <a:ext cx="1080120" cy="936104"/>
          </a:xfrm>
          <a:prstGeom prst="straightConnector1">
            <a:avLst/>
          </a:prstGeom>
          <a:ln>
            <a:solidFill>
              <a:srgbClr val="009900"/>
            </a:solidFill>
            <a:tailEnd type="arrow"/>
          </a:ln>
        </p:spPr>
        <p:style>
          <a:lnRef idx="2">
            <a:schemeClr val="accent3"/>
          </a:lnRef>
          <a:fillRef idx="0">
            <a:schemeClr val="accent3"/>
          </a:fillRef>
          <a:effectRef idx="1">
            <a:schemeClr val="accent3"/>
          </a:effectRef>
          <a:fontRef idx="minor">
            <a:schemeClr val="tx1"/>
          </a:fontRef>
        </p:style>
      </p:cxnSp>
      <p:cxnSp>
        <p:nvCxnSpPr>
          <p:cNvPr id="26" name="Прямая со стрелкой 25"/>
          <p:cNvCxnSpPr/>
          <p:nvPr/>
        </p:nvCxnSpPr>
        <p:spPr>
          <a:xfrm flipH="1">
            <a:off x="3341879" y="3513867"/>
            <a:ext cx="72008" cy="936104"/>
          </a:xfrm>
          <a:prstGeom prst="straightConnector1">
            <a:avLst/>
          </a:prstGeom>
          <a:ln>
            <a:solidFill>
              <a:srgbClr val="009900"/>
            </a:solidFill>
            <a:tailEnd type="arrow"/>
          </a:ln>
        </p:spPr>
        <p:style>
          <a:lnRef idx="2">
            <a:schemeClr val="accent3"/>
          </a:lnRef>
          <a:fillRef idx="0">
            <a:schemeClr val="accent3"/>
          </a:fillRef>
          <a:effectRef idx="1">
            <a:schemeClr val="accent3"/>
          </a:effectRef>
          <a:fontRef idx="minor">
            <a:schemeClr val="tx1"/>
          </a:fontRef>
        </p:style>
      </p:cxnSp>
      <p:cxnSp>
        <p:nvCxnSpPr>
          <p:cNvPr id="28" name="Прямая со стрелкой 27"/>
          <p:cNvCxnSpPr/>
          <p:nvPr/>
        </p:nvCxnSpPr>
        <p:spPr>
          <a:xfrm>
            <a:off x="4499992" y="3569026"/>
            <a:ext cx="144016" cy="864096"/>
          </a:xfrm>
          <a:prstGeom prst="straightConnector1">
            <a:avLst/>
          </a:prstGeom>
          <a:ln>
            <a:solidFill>
              <a:srgbClr val="009900"/>
            </a:solidFill>
            <a:tailEnd type="arrow"/>
          </a:ln>
        </p:spPr>
        <p:style>
          <a:lnRef idx="2">
            <a:schemeClr val="accent3"/>
          </a:lnRef>
          <a:fillRef idx="0">
            <a:schemeClr val="accent3"/>
          </a:fillRef>
          <a:effectRef idx="1">
            <a:schemeClr val="accent3"/>
          </a:effectRef>
          <a:fontRef idx="minor">
            <a:schemeClr val="tx1"/>
          </a:fontRef>
        </p:style>
      </p:cxnSp>
      <p:sp>
        <p:nvSpPr>
          <p:cNvPr id="29" name="Крест 28"/>
          <p:cNvSpPr/>
          <p:nvPr/>
        </p:nvSpPr>
        <p:spPr>
          <a:xfrm>
            <a:off x="5760132" y="4593594"/>
            <a:ext cx="216024" cy="216024"/>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 стрелкой 30"/>
          <p:cNvCxnSpPr/>
          <p:nvPr/>
        </p:nvCxnSpPr>
        <p:spPr>
          <a:xfrm rot="16200000" flipH="1">
            <a:off x="6724260" y="3580996"/>
            <a:ext cx="427488" cy="411528"/>
          </a:xfrm>
          <a:prstGeom prst="straightConnector1">
            <a:avLst/>
          </a:prstGeom>
          <a:ln>
            <a:solidFill>
              <a:srgbClr val="009900"/>
            </a:solidFill>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035899" y="4357694"/>
            <a:ext cx="4714875" cy="1857375"/>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Прямоугольник 7"/>
          <p:cNvSpPr/>
          <p:nvPr/>
        </p:nvSpPr>
        <p:spPr>
          <a:xfrm>
            <a:off x="478075" y="4423506"/>
            <a:ext cx="3436937" cy="946944"/>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0116" name="Прямоугольник 1"/>
          <p:cNvSpPr>
            <a:spLocks noChangeArrowheads="1"/>
          </p:cNvSpPr>
          <p:nvPr/>
        </p:nvSpPr>
        <p:spPr bwMode="auto">
          <a:xfrm>
            <a:off x="3500438" y="285750"/>
            <a:ext cx="1647825" cy="523875"/>
          </a:xfrm>
          <a:prstGeom prst="rect">
            <a:avLst/>
          </a:prstGeom>
          <a:noFill/>
          <a:ln w="9525">
            <a:noFill/>
            <a:miter lim="800000"/>
            <a:headEnd/>
            <a:tailEnd/>
          </a:ln>
        </p:spPr>
        <p:txBody>
          <a:bodyPr wrap="none">
            <a:spAutoFit/>
          </a:bodyPr>
          <a:lstStyle/>
          <a:p>
            <a:pPr algn="ctr">
              <a:spcBef>
                <a:spcPct val="10000"/>
              </a:spcBef>
            </a:pPr>
            <a:r>
              <a:rPr lang="ru-RU" sz="2800" b="1">
                <a:solidFill>
                  <a:srgbClr val="BC0000"/>
                </a:solidFill>
              </a:rPr>
              <a:t>Ребенок</a:t>
            </a:r>
          </a:p>
        </p:txBody>
      </p:sp>
      <p:pic>
        <p:nvPicPr>
          <p:cNvPr id="90117" name="Picture 11" descr="C:\Users\user\Desktop\Ребятишки.png"/>
          <p:cNvPicPr>
            <a:picLocks noChangeAspect="1" noChangeArrowheads="1"/>
          </p:cNvPicPr>
          <p:nvPr/>
        </p:nvPicPr>
        <p:blipFill>
          <a:blip r:embed="rId2" cstate="print"/>
          <a:srcRect/>
          <a:stretch>
            <a:fillRect/>
          </a:stretch>
        </p:blipFill>
        <p:spPr bwMode="auto">
          <a:xfrm>
            <a:off x="3429000" y="1000125"/>
            <a:ext cx="1987550" cy="2684463"/>
          </a:xfrm>
          <a:prstGeom prst="rect">
            <a:avLst/>
          </a:prstGeom>
          <a:noFill/>
          <a:ln w="9525">
            <a:noFill/>
            <a:miter lim="800000"/>
            <a:headEnd/>
            <a:tailEnd/>
          </a:ln>
        </p:spPr>
      </p:pic>
      <p:sp>
        <p:nvSpPr>
          <p:cNvPr id="90118" name="Прямоугольник 3"/>
          <p:cNvSpPr>
            <a:spLocks noChangeArrowheads="1"/>
          </p:cNvSpPr>
          <p:nvPr/>
        </p:nvSpPr>
        <p:spPr bwMode="auto">
          <a:xfrm>
            <a:off x="489121" y="4753611"/>
            <a:ext cx="3294062" cy="461963"/>
          </a:xfrm>
          <a:prstGeom prst="rect">
            <a:avLst/>
          </a:prstGeom>
          <a:noFill/>
          <a:ln w="9525">
            <a:noFill/>
            <a:miter lim="800000"/>
            <a:headEnd/>
            <a:tailEnd/>
          </a:ln>
        </p:spPr>
        <p:txBody>
          <a:bodyPr wrap="none">
            <a:spAutoFit/>
          </a:bodyPr>
          <a:lstStyle/>
          <a:p>
            <a:r>
              <a:rPr lang="ru-RU" sz="2400" b="1" i="1" dirty="0">
                <a:solidFill>
                  <a:srgbClr val="0000CC"/>
                </a:solidFill>
              </a:rPr>
              <a:t>Активный деятель</a:t>
            </a:r>
          </a:p>
        </p:txBody>
      </p:sp>
      <p:sp>
        <p:nvSpPr>
          <p:cNvPr id="90119" name="Прямоугольник 4"/>
          <p:cNvSpPr>
            <a:spLocks noChangeArrowheads="1"/>
          </p:cNvSpPr>
          <p:nvPr/>
        </p:nvSpPr>
        <p:spPr bwMode="auto">
          <a:xfrm>
            <a:off x="4143361" y="4400954"/>
            <a:ext cx="4572028" cy="1938992"/>
          </a:xfrm>
          <a:prstGeom prst="rect">
            <a:avLst/>
          </a:prstGeom>
          <a:noFill/>
          <a:ln w="9525">
            <a:noFill/>
            <a:miter lim="800000"/>
            <a:headEnd/>
            <a:tailEnd/>
          </a:ln>
        </p:spPr>
        <p:txBody>
          <a:bodyPr wrap="square">
            <a:spAutoFit/>
          </a:bodyPr>
          <a:lstStyle/>
          <a:p>
            <a:r>
              <a:rPr lang="ru-RU" sz="2400" b="1" i="1" dirty="0">
                <a:solidFill>
                  <a:srgbClr val="0000CC"/>
                </a:solidFill>
              </a:rPr>
              <a:t>«Открыватель» окружающего мира, самого себя как личности и других людей в этом мире </a:t>
            </a:r>
          </a:p>
        </p:txBody>
      </p:sp>
      <p:sp>
        <p:nvSpPr>
          <p:cNvPr id="90120" name="Line 9"/>
          <p:cNvSpPr>
            <a:spLocks noChangeShapeType="1"/>
          </p:cNvSpPr>
          <p:nvPr/>
        </p:nvSpPr>
        <p:spPr bwMode="auto">
          <a:xfrm flipH="1">
            <a:off x="2809742" y="3653684"/>
            <a:ext cx="720725" cy="720725"/>
          </a:xfrm>
          <a:prstGeom prst="line">
            <a:avLst/>
          </a:prstGeom>
          <a:noFill/>
          <a:ln w="38100">
            <a:solidFill>
              <a:srgbClr val="0000CC"/>
            </a:solidFill>
            <a:round/>
            <a:headEnd/>
            <a:tailEnd type="triangle" w="med" len="med"/>
          </a:ln>
        </p:spPr>
        <p:txBody>
          <a:bodyPr/>
          <a:lstStyle/>
          <a:p>
            <a:endParaRPr lang="ru-RU"/>
          </a:p>
        </p:txBody>
      </p:sp>
      <p:sp>
        <p:nvSpPr>
          <p:cNvPr id="90121" name="Line 10"/>
          <p:cNvSpPr>
            <a:spLocks noChangeShapeType="1"/>
          </p:cNvSpPr>
          <p:nvPr/>
        </p:nvSpPr>
        <p:spPr bwMode="auto">
          <a:xfrm>
            <a:off x="5056187" y="3633792"/>
            <a:ext cx="720725" cy="720725"/>
          </a:xfrm>
          <a:prstGeom prst="line">
            <a:avLst/>
          </a:prstGeom>
          <a:noFill/>
          <a:ln w="38100">
            <a:solidFill>
              <a:srgbClr val="0000CC"/>
            </a:solidFill>
            <a:round/>
            <a:headEnd/>
            <a:tailEnd type="triangle" w="med" len="med"/>
          </a:ln>
        </p:spPr>
        <p:txBody>
          <a:bodyPr/>
          <a:lstStyle/>
          <a:p>
            <a:endParaRPr lang="ru-RU"/>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1049</TotalTime>
  <Words>1307</Words>
  <Application>Microsoft Office PowerPoint</Application>
  <PresentationFormat>Экран (4:3)</PresentationFormat>
  <Paragraphs>194</Paragraphs>
  <Slides>27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Aspect</vt:lpstr>
      <vt:lpstr>Деятельностный подход в образовательной деятельности с дошкольниками</vt:lpstr>
      <vt:lpstr>Слайд 2</vt:lpstr>
      <vt:lpstr>Слайд 3</vt:lpstr>
      <vt:lpstr>Слайд 4</vt:lpstr>
      <vt:lpstr>Слайд 5</vt:lpstr>
      <vt:lpstr>Слайд 6</vt:lpstr>
      <vt:lpstr>Как прийти к новому образовательному результату?</vt:lpstr>
      <vt:lpstr>Слайд 8</vt:lpstr>
      <vt:lpstr>Слайд 9</vt:lpstr>
      <vt:lpstr>Слайд 10</vt:lpstr>
      <vt:lpstr>Слайд 11</vt:lpstr>
      <vt:lpstr>Слайд 12</vt:lpstr>
      <vt:lpstr>Деятельностный подход -</vt:lpstr>
      <vt:lpstr>В рамках деятельностного подхода перед педагогом стоят следующие задачи:</vt:lpstr>
      <vt:lpstr>       Принципы деятельностного подхода: </vt:lpstr>
      <vt:lpstr>Слайд 16</vt:lpstr>
      <vt:lpstr>  </vt:lpstr>
      <vt:lpstr>«Золотые правила» деятельностного подхода</vt:lpstr>
      <vt:lpstr>Слайд 19</vt:lpstr>
      <vt:lpstr>Слайд 20</vt:lpstr>
      <vt:lpstr>Слайд 21</vt:lpstr>
      <vt:lpstr>Слайд 22</vt:lpstr>
      <vt:lpstr>Слайд 23</vt:lpstr>
      <vt:lpstr>Слайд 24</vt:lpstr>
      <vt:lpstr>Слайд 25</vt:lpstr>
      <vt:lpstr>Слайд 26</vt:lpstr>
      <vt:lpstr>Слайд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Деятельностный подход в образовательной деятельности с дошкольниками</dc:title>
  <dc:creator>ТАТЬЯНА</dc:creator>
  <cp:lastModifiedBy>НМЦ</cp:lastModifiedBy>
  <cp:revision>112</cp:revision>
  <dcterms:created xsi:type="dcterms:W3CDTF">2011-10-14T10:36:10Z</dcterms:created>
  <dcterms:modified xsi:type="dcterms:W3CDTF">2015-05-25T14:49:42Z</dcterms:modified>
</cp:coreProperties>
</file>