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4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3AD61-25BE-42CD-8A02-57FBC539537C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53251-DADE-41FB-82D1-28F83FD03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80275-ABFE-4C05-90D7-8015C098F170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93117-6CD3-4CA6-A3AC-279C07AF3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087E6-CC8D-441D-8091-681FA16DE26C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A84F-280D-41D0-95B7-25AC5E4BD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8648F-DF7B-4DBB-A2D0-E71C65FC5616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3F30-7832-49D6-83CD-198C2E7F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AAB0-F27C-4493-9BEF-BAA5F9733A28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B28F-52D4-444E-94A0-5FD09A3F6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2B55A-DD5C-49C1-B890-6D665E72A2E7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C3F0F-40B0-4F8B-97DA-3D40A4B62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DCD4C-F1DE-4C16-B1A9-161EE6036A86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1096A-4DAD-4375-9379-C8484E2F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76140-B403-4277-B118-18928DA8FA34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DE2DD-48F9-4123-8A85-7BA29B5D9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C583F-944C-4A33-86A6-058316C5014A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8AD94-B30D-4A43-B08C-5A9DE876C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5B426-BDFE-4171-9086-B2CE0CBAC3E7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13940-5D0E-40F8-83EF-E07422252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3D3B-D38D-412F-A10E-01A5CCA91DE8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21C0F-6454-443C-B6BA-A397C2782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7EA2-9ADF-4F95-A172-394627E0F29D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C4CA9-AA18-4CB3-B943-B4235A36F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2F802-12CD-4363-A79F-71A3CF2E3E68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7B3E-8464-4120-906A-4F2890474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7A495-3C8D-4D25-91A1-D1C49C9CFDEB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167E-BD94-4CED-B53B-DD99AE414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D768-3B8A-422D-A110-F50133E26776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DBE9D-99F7-46A6-AF83-F229D1843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1BE3-EC7D-4127-A5AD-EEE220AA8E02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FB17-BBA7-4BBB-9F9D-3E7B53B73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534C9A-86EA-47A2-A81D-E53DAFEF7151}" type="datetimeFigureOut">
              <a:rPr lang="ru-RU"/>
              <a:pPr>
                <a:defRPr/>
              </a:pPr>
              <a:t>06.04.2022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C4DD1A-B607-4520-BD23-8062B5C77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7" r:id="rId11"/>
    <p:sldLayoutId id="2147483742" r:id="rId12"/>
    <p:sldLayoutId id="2147483748" r:id="rId13"/>
    <p:sldLayoutId id="2147483743" r:id="rId14"/>
    <p:sldLayoutId id="2147483744" r:id="rId15"/>
    <p:sldLayoutId id="214748374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3"/>
          <p:cNvSpPr>
            <a:spLocks noGrp="1"/>
          </p:cNvSpPr>
          <p:nvPr>
            <p:ph type="ctrTitle"/>
          </p:nvPr>
        </p:nvSpPr>
        <p:spPr>
          <a:xfrm>
            <a:off x="0" y="327025"/>
            <a:ext cx="12192000" cy="830263"/>
          </a:xfrm>
        </p:spPr>
        <p:txBody>
          <a:bodyPr>
            <a:spAutoFit/>
          </a:bodyPr>
          <a:lstStyle/>
          <a:p>
            <a:pPr algn="ctr"/>
            <a:r>
              <a:rPr lang="ru-RU" sz="2400" smtClean="0">
                <a:solidFill>
                  <a:schemeClr val="tx1"/>
                </a:solidFill>
              </a:rPr>
              <a:t>ГБУ ДППО ЦПКС «Информационно-методический центр»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smtClean="0">
                <a:solidFill>
                  <a:schemeClr val="tx1"/>
                </a:solidFill>
              </a:rPr>
              <a:t>Красногвардейского района Санкт-Петербурга</a:t>
            </a: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2975" y="4014788"/>
            <a:ext cx="7766050" cy="1096962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Arial" charset="0"/>
              </a:rPr>
              <a:t>Жуков Виталий Арнольдович</a:t>
            </a:r>
          </a:p>
          <a:p>
            <a:r>
              <a:rPr lang="ru-RU" smtClean="0">
                <a:solidFill>
                  <a:schemeClr val="tx1"/>
                </a:solidFill>
              </a:rPr>
              <a:t>Методист </a:t>
            </a:r>
          </a:p>
        </p:txBody>
      </p:sp>
      <p:pic>
        <p:nvPicPr>
          <p:cNvPr id="1843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214313"/>
            <a:ext cx="1054100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Заголовок 3"/>
          <p:cNvSpPr txBox="1">
            <a:spLocks/>
          </p:cNvSpPr>
          <p:nvPr/>
        </p:nvSpPr>
        <p:spPr bwMode="auto">
          <a:xfrm>
            <a:off x="0" y="2311400"/>
            <a:ext cx="12192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 defTabSz="457200"/>
            <a:r>
              <a:rPr lang="ru-RU" sz="3200">
                <a:latin typeface="Trebuchet MS" pitchFamily="34" charset="0"/>
              </a:rPr>
              <a:t>Процедура «Перевод года» в АИС «Параграф-ДОУ 3»</a:t>
            </a:r>
          </a:p>
        </p:txBody>
      </p:sp>
      <p:sp>
        <p:nvSpPr>
          <p:cNvPr id="18437" name="Подзаголовок 2"/>
          <p:cNvSpPr txBox="1">
            <a:spLocks/>
          </p:cNvSpPr>
          <p:nvPr/>
        </p:nvSpPr>
        <p:spPr bwMode="auto">
          <a:xfrm>
            <a:off x="2212975" y="6302375"/>
            <a:ext cx="77660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ru-RU">
                <a:latin typeface="Trebuchet MS" pitchFamily="34" charset="0"/>
              </a:rPr>
              <a:t>201</a:t>
            </a:r>
            <a:r>
              <a:rPr lang="ru-RU"/>
              <a:t>8</a:t>
            </a:r>
            <a:r>
              <a:rPr lang="ru-RU">
                <a:latin typeface="Trebuchet MS" pitchFamily="34" charset="0"/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677863" y="309563"/>
            <a:ext cx="8596312" cy="1320800"/>
          </a:xfrm>
        </p:spPr>
        <p:txBody>
          <a:bodyPr/>
          <a:lstStyle/>
          <a:p>
            <a:r>
              <a:rPr lang="ru-RU" sz="2800" smtClean="0"/>
              <a:t>Шаг 4. Выбор обучающихся, которые оканчивают ступень обучения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677863" y="1355725"/>
            <a:ext cx="8596312" cy="3879850"/>
          </a:xfrm>
        </p:spPr>
        <p:txBody>
          <a:bodyPr/>
          <a:lstStyle/>
          <a:p>
            <a:r>
              <a:rPr lang="ru-RU" smtClean="0"/>
              <a:t>На этом шаге следует указать воспитанников, которые закончили обучение по образовательной программе и покинули ДОУ.</a:t>
            </a:r>
          </a:p>
          <a:p>
            <a:r>
              <a:rPr lang="ru-RU" smtClean="0"/>
              <a:t>Такие воспитанники могут быть в Средних группах и Разновозрастных группах. </a:t>
            </a:r>
          </a:p>
          <a:p>
            <a:r>
              <a:rPr lang="ru-RU" smtClean="0"/>
              <a:t>После перевода года воспитанники помещаются в «Выпуск ДОУ»</a:t>
            </a:r>
          </a:p>
        </p:txBody>
      </p:sp>
      <p:pic>
        <p:nvPicPr>
          <p:cNvPr id="2765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8525" y="3148013"/>
            <a:ext cx="5835650" cy="353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5. Расформирование учебных коллективов</a:t>
            </a: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Если на шаге 2 был отмечен учебный коллектив как расформированный, то для всех воспитанников этого учебного коллектива необходимо указать их новый учебный коллектив.</a:t>
            </a:r>
          </a:p>
        </p:txBody>
      </p:sp>
      <p:pic>
        <p:nvPicPr>
          <p:cNvPr id="2867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0263" y="3130550"/>
            <a:ext cx="5903912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Шаг 6. Распределение «Предварительного приёма»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677863" y="1833563"/>
            <a:ext cx="8596312" cy="3879850"/>
          </a:xfrm>
        </p:spPr>
        <p:txBody>
          <a:bodyPr/>
          <a:lstStyle/>
          <a:p>
            <a:r>
              <a:rPr lang="ru-RU" smtClean="0"/>
              <a:t>Если до перевода года были введены записи воспитанников в раздел «Предварительный приём» приложения «Движения воспитанников», то в окне появится список поступающих в ДОУ воспитанников и для каждого из них необходимо выбрать учебный коллектив.</a:t>
            </a:r>
          </a:p>
          <a:p>
            <a:endParaRPr lang="ru-RU" smtClean="0"/>
          </a:p>
        </p:txBody>
      </p:sp>
      <p:pic>
        <p:nvPicPr>
          <p:cNvPr id="2969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2825" y="3154363"/>
            <a:ext cx="5721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7. Перевод года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677863" y="1930400"/>
            <a:ext cx="8596312" cy="3881438"/>
          </a:xfrm>
        </p:spPr>
        <p:txBody>
          <a:bodyPr/>
          <a:lstStyle/>
          <a:p>
            <a:r>
              <a:rPr lang="ru-RU" smtClean="0"/>
              <a:t>Перевод года будет сопровождается описанием произведённых действий</a:t>
            </a:r>
          </a:p>
        </p:txBody>
      </p:sp>
      <p:pic>
        <p:nvPicPr>
          <p:cNvPr id="3072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7600" y="2460625"/>
            <a:ext cx="68865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Перевод года</a:t>
            </a:r>
          </a:p>
        </p:txBody>
      </p:sp>
      <p:pic>
        <p:nvPicPr>
          <p:cNvPr id="3174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00263" y="2420938"/>
            <a:ext cx="5753100" cy="3362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После перевода года</a:t>
            </a: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 случае возникновения ошибок при выполнении перевода года, должно появиться информационное окно с описанием ошибки.</a:t>
            </a:r>
          </a:p>
          <a:p>
            <a:r>
              <a:rPr lang="ru-RU" smtClean="0"/>
              <a:t>После успешного завершения перевода года будет предложено выбрать папку для сохранения отчёта о переводе года.</a:t>
            </a:r>
          </a:p>
          <a:p>
            <a:r>
              <a:rPr lang="ru-RU" smtClean="0"/>
              <a:t>После завершения операции перевода года рекомендуется сделать резервные копии баз данных </a:t>
            </a:r>
            <a:r>
              <a:rPr lang="en-US" smtClean="0"/>
              <a:t>BASE.FDB </a:t>
            </a:r>
            <a:r>
              <a:rPr lang="ru-RU" smtClean="0"/>
              <a:t>и </a:t>
            </a:r>
            <a:r>
              <a:rPr lang="en-US" smtClean="0"/>
              <a:t>BLOB.FDB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Список литературы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Е.В. Андрюкова, И.Н. Афанасьева, Н.Н. Шарова, «Информационная структура АИС «Параграф-ДОУ 3» и основные приёмы работы с приложениями», 2015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Предварительный приём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677863" y="1601788"/>
            <a:ext cx="8596312" cy="3879850"/>
          </a:xfrm>
        </p:spPr>
        <p:txBody>
          <a:bodyPr/>
          <a:lstStyle/>
          <a:p>
            <a:r>
              <a:rPr lang="ru-RU" smtClean="0"/>
              <a:t>Если в базу введены данные о поступающих воспитанниках (приложение «Движение воспитанников» - «Предварительный приём»), то перевод переводом года проверяются и удаляются лишние записи. В процессе процедуры перевода года будет возможность распределить воспитанников по группам</a:t>
            </a:r>
          </a:p>
        </p:txBody>
      </p:sp>
      <p:pic>
        <p:nvPicPr>
          <p:cNvPr id="1945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9125" y="3168650"/>
            <a:ext cx="61150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834437" cy="1320800"/>
          </a:xfrm>
        </p:spPr>
        <p:txBody>
          <a:bodyPr/>
          <a:lstStyle/>
          <a:p>
            <a:r>
              <a:rPr lang="ru-RU" smtClean="0"/>
              <a:t>Создание резервной копии базы данных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677863" y="1601788"/>
            <a:ext cx="8596312" cy="3879850"/>
          </a:xfrm>
        </p:spPr>
        <p:txBody>
          <a:bodyPr/>
          <a:lstStyle/>
          <a:p>
            <a:r>
              <a:rPr lang="ru-RU" smtClean="0"/>
              <a:t>Перед запуском процедуры «Перевод года» необходимо выполнить создание резервной копии базы данных при помощи «Менеджера баз данных»</a:t>
            </a:r>
          </a:p>
        </p:txBody>
      </p:sp>
      <p:pic>
        <p:nvPicPr>
          <p:cNvPr id="20483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0288" y="2352675"/>
            <a:ext cx="5703887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77863" y="350838"/>
            <a:ext cx="8821737" cy="1320800"/>
          </a:xfrm>
        </p:spPr>
        <p:txBody>
          <a:bodyPr/>
          <a:lstStyle/>
          <a:p>
            <a:r>
              <a:rPr lang="ru-RU" smtClean="0"/>
              <a:t>Учебные коллективы при переводе года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677863" y="1260475"/>
            <a:ext cx="8596312" cy="3879850"/>
          </a:xfrm>
        </p:spPr>
        <p:txBody>
          <a:bodyPr/>
          <a:lstStyle/>
          <a:p>
            <a:r>
              <a:rPr lang="ru-RU" smtClean="0"/>
              <a:t>При переводе года полностью сохраняется структура учебных коллективов, создаются те ступени и этапы, которые были в приложении «Учебные коллективы» до перевода года.</a:t>
            </a:r>
          </a:p>
          <a:p>
            <a:r>
              <a:rPr lang="ru-RU" smtClean="0"/>
              <a:t>Наименьший этап создается при переводе года только при наличии детей в разделе «Предварительный приём».</a:t>
            </a:r>
          </a:p>
          <a:p>
            <a:r>
              <a:rPr lang="ru-RU" smtClean="0"/>
              <a:t>В процессе перевода года все группы, кроме разновозрастных, будут переведены на следующий этап обучения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71600" y="3657600"/>
          <a:ext cx="8128000" cy="296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</a:t>
                      </a:r>
                      <a:r>
                        <a:rPr lang="ru-RU" baseline="0" dirty="0" smtClean="0"/>
                        <a:t> до перевода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 после перевода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Первая ранняя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Вторая ранняя группа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Вторая ранняя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Первая младшая группа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Первая младшая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Вторая младшая группа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Вторая младшая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Средняя группа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Старшая группа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Подготовительная</a:t>
                      </a:r>
                      <a:r>
                        <a:rPr lang="ru-RU" baseline="0" dirty="0" smtClean="0"/>
                        <a:t> группа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Подготовительная</a:t>
                      </a:r>
                      <a:r>
                        <a:rPr lang="ru-RU" baseline="0" dirty="0" smtClean="0"/>
                        <a:t>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«Выпуск ДОУ»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9202737" cy="1320800"/>
          </a:xfrm>
        </p:spPr>
        <p:txBody>
          <a:bodyPr/>
          <a:lstStyle/>
          <a:p>
            <a:r>
              <a:rPr lang="ru-RU" smtClean="0"/>
              <a:t>Перевод детей из разновозрастных групп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 переводе года возможны следующие операции с детьми из разновозрастных групп: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Дети остаются на том же этапе обучения в той же группе. В этом случае никаких дополнительных операций выполнять не нужно.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Дети распределяются по другим группам. В этом случае необходимо расформировать группу на 2 шаге перевода года и распределить детей по группам на 5 шаге.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Часть детей из разновозрастной группы могут быть выпускниками. Эти дети на 4 шаге отмечаются как выпускники. Записи будут помещены в «Выпуск ДОУ»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Запуск приложения «Перевод года»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677863" y="1573213"/>
            <a:ext cx="8596312" cy="3881437"/>
          </a:xfrm>
        </p:spPr>
        <p:txBody>
          <a:bodyPr/>
          <a:lstStyle/>
          <a:p>
            <a:r>
              <a:rPr lang="ru-RU" smtClean="0"/>
              <a:t>Перевод года оформлен в виде отдельного приложения и запускается из окна выбора задачи</a:t>
            </a:r>
          </a:p>
        </p:txBody>
      </p:sp>
      <p:pic>
        <p:nvPicPr>
          <p:cNvPr id="2355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9375" y="2413000"/>
            <a:ext cx="53848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1. Номера и даты приказов</a:t>
            </a:r>
          </a:p>
        </p:txBody>
      </p:sp>
      <p:pic>
        <p:nvPicPr>
          <p:cNvPr id="2457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93975" y="2160588"/>
            <a:ext cx="4764088" cy="3881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9994900" cy="1320800"/>
          </a:xfrm>
        </p:spPr>
        <p:txBody>
          <a:bodyPr/>
          <a:lstStyle/>
          <a:p>
            <a:r>
              <a:rPr lang="ru-RU" sz="3200" smtClean="0"/>
              <a:t>Шаг 2. Схема перевода учебных коллективов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697038"/>
            <a:ext cx="8596312" cy="38798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данном шаге можно произвести следующие действия: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Расформирование учебного коллектива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Изменение наименование учебного коллектива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Добавить учебный коллектив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560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5825" y="3313113"/>
            <a:ext cx="5848350" cy="354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Шаг 3. Повторное прохождение этапа обучения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На Шаге 3 указываются воспитанники, остающиеся «на второй год»</a:t>
            </a:r>
          </a:p>
        </p:txBody>
      </p:sp>
      <p:pic>
        <p:nvPicPr>
          <p:cNvPr id="26627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7175" y="2811463"/>
            <a:ext cx="6477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505</Words>
  <Application>Microsoft Office PowerPoint</Application>
  <PresentationFormat>Произвольный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Trebuchet MS</vt:lpstr>
      <vt:lpstr>Arial</vt:lpstr>
      <vt:lpstr>Wingdings 3</vt:lpstr>
      <vt:lpstr>Calibri</vt:lpstr>
      <vt:lpstr>Грань</vt:lpstr>
      <vt:lpstr>Грань</vt:lpstr>
      <vt:lpstr>Грань</vt:lpstr>
      <vt:lpstr>Грань</vt:lpstr>
      <vt:lpstr>ГБУ ДППО ЦПКС «Информационно-методический центр» Красногвардейского района Санкт-Петербурга</vt:lpstr>
      <vt:lpstr>Предварительный приём</vt:lpstr>
      <vt:lpstr>Создание резервной копии базы данных</vt:lpstr>
      <vt:lpstr>Учебные коллективы при переводе года</vt:lpstr>
      <vt:lpstr>Перевод детей из разновозрастных групп</vt:lpstr>
      <vt:lpstr>Запуск приложения «Перевод года»</vt:lpstr>
      <vt:lpstr>Шаг 1. Номера и даты приказов</vt:lpstr>
      <vt:lpstr>Шаг 2. Схема перевода учебных коллективов</vt:lpstr>
      <vt:lpstr>Шаг 3. Повторное прохождение этапа обучения</vt:lpstr>
      <vt:lpstr>Шаг 4. Выбор обучающихся, которые оканчивают ступень обучения</vt:lpstr>
      <vt:lpstr>Шаг 5. Расформирование учебных коллективов</vt:lpstr>
      <vt:lpstr>Шаг 6. Распределение «Предварительного приёма»</vt:lpstr>
      <vt:lpstr>Шаг 7. Перевод года</vt:lpstr>
      <vt:lpstr>Перевод года</vt:lpstr>
      <vt:lpstr>После перевода года</vt:lpstr>
      <vt:lpstr>Список литературы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ДППО ЦПКС «Информационно-методический центр» Красногвардейского района Санкт-Петербурга</dc:title>
  <dc:creator>Администратор</dc:creator>
  <cp:lastModifiedBy>client007-02</cp:lastModifiedBy>
  <cp:revision>11</cp:revision>
  <dcterms:created xsi:type="dcterms:W3CDTF">2017-04-25T06:43:15Z</dcterms:created>
  <dcterms:modified xsi:type="dcterms:W3CDTF">2022-04-06T13:46:05Z</dcterms:modified>
</cp:coreProperties>
</file>