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8" r:id="rId3"/>
    <p:sldId id="277" r:id="rId4"/>
    <p:sldId id="291" r:id="rId5"/>
    <p:sldId id="292" r:id="rId6"/>
    <p:sldId id="293" r:id="rId7"/>
    <p:sldId id="294" r:id="rId8"/>
    <p:sldId id="259" r:id="rId9"/>
    <p:sldId id="278" r:id="rId10"/>
    <p:sldId id="279" r:id="rId11"/>
    <p:sldId id="285" r:id="rId12"/>
    <p:sldId id="287" r:id="rId13"/>
    <p:sldId id="280" r:id="rId14"/>
    <p:sldId id="286" r:id="rId15"/>
    <p:sldId id="281" r:id="rId16"/>
    <p:sldId id="282" r:id="rId17"/>
    <p:sldId id="284" r:id="rId18"/>
    <p:sldId id="289" r:id="rId19"/>
    <p:sldId id="295" r:id="rId20"/>
    <p:sldId id="297" r:id="rId21"/>
    <p:sldId id="29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FCFE"/>
    <a:srgbClr val="01FF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0;&#1072;&#1075;&#1085;&#1086;&#1089;&#1090;&#1080;&#1082;&#1072;%20&#1052;&#1086;&#1079;&#1072;&#1080;&#1082;&#1072;.docx" TargetMode="External"/><Relationship Id="rId2" Type="http://schemas.openxmlformats.org/officeDocument/2006/relationships/hyperlink" Target="&#1080;&#1085;&#1076;.%20&#1082;&#1072;&#1088;&#1090;&#1072;%20&#1087;&#1086;%20&#1044;&#1077;&#1090;&#1089;&#1090;&#1074;&#1091;.doc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700808"/>
            <a:ext cx="6406480" cy="3317754"/>
          </a:xfrm>
        </p:spPr>
        <p:txBody>
          <a:bodyPr>
            <a:normAutofit/>
          </a:bodyPr>
          <a:lstStyle/>
          <a:p>
            <a:r>
              <a:rPr lang="ru-RU" dirty="0" smtClean="0"/>
              <a:t>Педагогическая диагностика (наблюдение) в свете федерального государственного образовательного стандарта дошкольного образования в практике работы ДОУ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smtClean="0"/>
              <a:t>ТРЕБОВАНИЯ К РЕЗУЛЬТАТАМ ОСВОЕНИЯ ПРОГРАММЫ (продолжение)</a:t>
            </a:r>
            <a:endParaRPr lang="ru-RU" sz="3200" smtClean="0">
              <a:solidFill>
                <a:srgbClr val="FFFF00"/>
              </a:solidFill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7. Целевые ориентиры Программы выступают основаниями преемственности дошкольного и начального общего образования. При соблюдении требований к условиям реализации Программы настоящие </a:t>
            </a:r>
            <a:r>
              <a:rPr lang="ru-RU" b="1" u="sng" smtClean="0"/>
              <a:t>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</a:t>
            </a:r>
            <a:r>
              <a:rPr lang="ru-RU" smtClean="0"/>
              <a:t>.</a:t>
            </a:r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457200"/>
            <a:ext cx="8243888" cy="2895600"/>
          </a:xfrm>
        </p:spPr>
        <p:txBody>
          <a:bodyPr lIns="45720" rIns="45720" bIns="4572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Преемственность </a:t>
            </a:r>
            <a:b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– это последовательная передача чего-либо от одного к другому.</a:t>
            </a:r>
            <a:b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Это переход от одной ступени образования к другой, выражающийся в сохранении и постепенном изменении содержания, форм, методов, технологий  обучения и воспитания.</a:t>
            </a: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 cstate="print">
            <a:lum bright="6000" contrast="6000"/>
          </a:blip>
          <a:srcRect/>
          <a:stretch>
            <a:fillRect/>
          </a:stretch>
        </p:blipFill>
        <p:spPr>
          <a:xfrm>
            <a:off x="762000" y="3810000"/>
            <a:ext cx="2112963" cy="2667000"/>
          </a:xfrm>
          <a:noFill/>
          <a:ln w="28440">
            <a:solidFill>
              <a:srgbClr val="000066"/>
            </a:solidFill>
          </a:ln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810000"/>
            <a:ext cx="2514600" cy="2667000"/>
          </a:xfrm>
          <a:prstGeom prst="rect">
            <a:avLst/>
          </a:prstGeom>
          <a:noFill/>
          <a:ln w="28440">
            <a:solidFill>
              <a:srgbClr val="3399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00"/>
                </a:solidFill>
                <a:latin typeface="Arial" charset="0"/>
              </a:rPr>
              <a:t>«Школьное обучение никогда не начинается с пустого места, а всегда опирается на определенную стадию развития, проделанную ребенком»</a:t>
            </a:r>
          </a:p>
          <a:p>
            <a:pPr eaLnBrk="1" hangingPunct="1"/>
            <a:endParaRPr lang="ru-RU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00000"/>
                </a:solidFill>
                <a:latin typeface="Arial" charset="0"/>
              </a:rPr>
              <a:t>                                   Л.С. Выготский</a:t>
            </a:r>
          </a:p>
        </p:txBody>
      </p:sp>
      <p:sp>
        <p:nvSpPr>
          <p:cNvPr id="18435" name="Shape 115"/>
          <p:cNvSpPr>
            <a:spLocks noChangeArrowheads="1"/>
          </p:cNvSpPr>
          <p:nvPr/>
        </p:nvSpPr>
        <p:spPr bwMode="auto">
          <a:xfrm>
            <a:off x="971600" y="3501008"/>
            <a:ext cx="3962400" cy="27432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государственный стандарт.</a:t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преемственности.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«Преемственность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рассматривается как связь, согласованность и перспективность всех компонентов системы образования: целей, задач, содержания, методов, средств, форм организации воспитания и обучения, обеспечивающих эффективное поступательное развитие ребенка».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1944687" cy="733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457200" y="228600"/>
            <a:ext cx="8243888" cy="1524000"/>
          </a:xfrm>
          <a:noFill/>
        </p:spPr>
        <p:txBody>
          <a:bodyPr wrap="square" lIns="45720" tIns="45720" rIns="4572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ru-RU" sz="2000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ru-RU" sz="2000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Общая цель дошкольного и начального школьного образования – согласованность целей и задач воспитания и обучения </a:t>
            </a:r>
          </a:p>
        </p:txBody>
      </p:sp>
      <p:graphicFrame>
        <p:nvGraphicFramePr>
          <p:cNvPr id="37905" name="Group 17"/>
          <p:cNvGraphicFramePr>
            <a:graphicFrameLocks noGrp="1"/>
          </p:cNvGraphicFramePr>
          <p:nvPr>
            <p:ph type="subTitle" idx="4294967295"/>
            <p:extLst>
              <p:ext uri="{D42A27DB-BD31-4B8C-83A1-F6EECF244321}">
                <p14:modId xmlns:p14="http://schemas.microsoft.com/office/powerpoint/2010/main" xmlns="" val="2324053231"/>
              </p:ext>
            </p:extLst>
          </p:nvPr>
        </p:nvGraphicFramePr>
        <p:xfrm>
          <a:off x="381000" y="2133600"/>
          <a:ext cx="8305800" cy="3741738"/>
        </p:xfrm>
        <a:graphic>
          <a:graphicData uri="http://schemas.openxmlformats.org/drawingml/2006/table">
            <a:tbl>
              <a:tblPr/>
              <a:tblGrid>
                <a:gridCol w="4095750"/>
                <a:gridCol w="421005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Цель ДОУ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Цель школы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9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Общее развитие ребенка в соответствии с потенциальными возможностями и спецификой детства, как самоценного периода жизни человека.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Формирование предпосылок учебной деятельности.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Продолжать общее развитие детей с учетом возможностей, специфики школьной жизни.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Освоение важнейших учебных навыков и становление учебной деятельности (мотивация, способы общения и т.д.).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Преемственность основных направлений ООП</a:t>
            </a:r>
            <a:endParaRPr lang="ru-RU" sz="3200" dirty="0"/>
          </a:p>
        </p:txBody>
      </p:sp>
      <p:sp>
        <p:nvSpPr>
          <p:cNvPr id="17410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17411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268760"/>
            <a:ext cx="3672408" cy="50405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2040" y="1268760"/>
            <a:ext cx="3600400" cy="51125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00113" y="1484313"/>
            <a:ext cx="2808287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ОП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ДО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4163" y="1557338"/>
            <a:ext cx="28082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ООП НОО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2132856"/>
            <a:ext cx="3168352" cy="86409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3140968"/>
            <a:ext cx="3168352" cy="79208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4149080"/>
            <a:ext cx="3168352" cy="79208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5229200"/>
            <a:ext cx="3168352" cy="86409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20072" y="2132856"/>
            <a:ext cx="3168352" cy="50405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20072" y="2708920"/>
            <a:ext cx="3168352" cy="57606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20072" y="3356992"/>
            <a:ext cx="3168352" cy="50405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20072" y="3933056"/>
            <a:ext cx="3168352" cy="50405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220072" y="4509120"/>
            <a:ext cx="3168352" cy="50405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20072" y="5085184"/>
            <a:ext cx="3168352" cy="115212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50" name="TextBox 18"/>
          <p:cNvSpPr txBox="1">
            <a:spLocks noChangeArrowheads="1"/>
          </p:cNvSpPr>
          <p:nvPr/>
        </p:nvSpPr>
        <p:spPr bwMode="auto">
          <a:xfrm>
            <a:off x="755650" y="2133600"/>
            <a:ext cx="3024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Охрана и укрепление физического и психического здоровья</a:t>
            </a:r>
          </a:p>
        </p:txBody>
      </p:sp>
      <p:sp>
        <p:nvSpPr>
          <p:cNvPr id="17451" name="TextBox 19"/>
          <p:cNvSpPr txBox="1">
            <a:spLocks noChangeArrowheads="1"/>
          </p:cNvSpPr>
          <p:nvPr/>
        </p:nvSpPr>
        <p:spPr bwMode="auto">
          <a:xfrm>
            <a:off x="755650" y="3213100"/>
            <a:ext cx="3024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Сохранение и поддержка индивидуальности ребенка</a:t>
            </a:r>
          </a:p>
        </p:txBody>
      </p:sp>
      <p:sp>
        <p:nvSpPr>
          <p:cNvPr id="17452" name="TextBox 21"/>
          <p:cNvSpPr txBox="1">
            <a:spLocks noChangeArrowheads="1"/>
          </p:cNvSpPr>
          <p:nvPr/>
        </p:nvSpPr>
        <p:spPr bwMode="auto">
          <a:xfrm>
            <a:off x="755650" y="4221163"/>
            <a:ext cx="3024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Формирование общей культуры воспитанников</a:t>
            </a:r>
          </a:p>
        </p:txBody>
      </p:sp>
      <p:sp>
        <p:nvSpPr>
          <p:cNvPr id="17453" name="TextBox 22"/>
          <p:cNvSpPr txBox="1">
            <a:spLocks noChangeArrowheads="1"/>
          </p:cNvSpPr>
          <p:nvPr/>
        </p:nvSpPr>
        <p:spPr bwMode="auto">
          <a:xfrm>
            <a:off x="827088" y="5229225"/>
            <a:ext cx="3024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Обеспеченность вариативности и разнообразия содержания образовательных программ</a:t>
            </a:r>
          </a:p>
        </p:txBody>
      </p:sp>
      <p:sp>
        <p:nvSpPr>
          <p:cNvPr id="17454" name="TextBox 23"/>
          <p:cNvSpPr txBox="1">
            <a:spLocks noChangeArrowheads="1"/>
          </p:cNvSpPr>
          <p:nvPr/>
        </p:nvSpPr>
        <p:spPr bwMode="auto">
          <a:xfrm>
            <a:off x="5292725" y="2205038"/>
            <a:ext cx="3024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Формирование общей культуры</a:t>
            </a:r>
          </a:p>
        </p:txBody>
      </p:sp>
      <p:sp>
        <p:nvSpPr>
          <p:cNvPr id="17455" name="TextBox 24"/>
          <p:cNvSpPr txBox="1">
            <a:spLocks noChangeArrowheads="1"/>
          </p:cNvSpPr>
          <p:nvPr/>
        </p:nvSpPr>
        <p:spPr bwMode="auto">
          <a:xfrm>
            <a:off x="5292725" y="2781300"/>
            <a:ext cx="3024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Духовно-нравственное развитие</a:t>
            </a:r>
          </a:p>
        </p:txBody>
      </p:sp>
      <p:sp>
        <p:nvSpPr>
          <p:cNvPr id="17456" name="TextBox 25"/>
          <p:cNvSpPr txBox="1">
            <a:spLocks noChangeArrowheads="1"/>
          </p:cNvSpPr>
          <p:nvPr/>
        </p:nvSpPr>
        <p:spPr bwMode="auto">
          <a:xfrm>
            <a:off x="5292725" y="3429000"/>
            <a:ext cx="3024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Социальное развитие</a:t>
            </a:r>
          </a:p>
        </p:txBody>
      </p:sp>
      <p:sp>
        <p:nvSpPr>
          <p:cNvPr id="17457" name="TextBox 26"/>
          <p:cNvSpPr txBox="1">
            <a:spLocks noChangeArrowheads="1"/>
          </p:cNvSpPr>
          <p:nvPr/>
        </p:nvSpPr>
        <p:spPr bwMode="auto">
          <a:xfrm>
            <a:off x="5292725" y="4005263"/>
            <a:ext cx="3024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Личностное развитие</a:t>
            </a:r>
          </a:p>
        </p:txBody>
      </p:sp>
      <p:sp>
        <p:nvSpPr>
          <p:cNvPr id="17458" name="TextBox 27"/>
          <p:cNvSpPr txBox="1">
            <a:spLocks noChangeArrowheads="1"/>
          </p:cNvSpPr>
          <p:nvPr/>
        </p:nvSpPr>
        <p:spPr bwMode="auto">
          <a:xfrm>
            <a:off x="5292725" y="4581525"/>
            <a:ext cx="3024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Интеллектуальное развитие</a:t>
            </a:r>
          </a:p>
        </p:txBody>
      </p:sp>
      <p:sp>
        <p:nvSpPr>
          <p:cNvPr id="17459" name="TextBox 28"/>
          <p:cNvSpPr txBox="1">
            <a:spLocks noChangeArrowheads="1"/>
          </p:cNvSpPr>
          <p:nvPr/>
        </p:nvSpPr>
        <p:spPr bwMode="auto">
          <a:xfrm>
            <a:off x="5292725" y="5084763"/>
            <a:ext cx="30241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Создание основы для самостоятельной реализации учебной деятельности обучающихся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66032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освоения ООП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40768"/>
            <a:ext cx="2088232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00192" y="1340768"/>
            <a:ext cx="2232248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204864"/>
            <a:ext cx="2088232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717032"/>
            <a:ext cx="2088232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445224"/>
            <a:ext cx="2088232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5517232"/>
            <a:ext cx="2088232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3501008"/>
            <a:ext cx="2088232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2420888"/>
            <a:ext cx="2088232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2420888"/>
            <a:ext cx="2232248" cy="7920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3645024"/>
            <a:ext cx="266429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5373216"/>
            <a:ext cx="2304256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1188" y="1412875"/>
            <a:ext cx="18732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ДОУ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27763" y="1412875"/>
            <a:ext cx="23050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Начальная школа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5288" y="2276475"/>
            <a:ext cx="2520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5 образовательных областей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4213" y="3789362"/>
            <a:ext cx="22316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Предпосылки УУД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5516563"/>
            <a:ext cx="2016125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Целевые ориентиры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43663" y="2492375"/>
            <a:ext cx="20161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ЗУН по предметам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80112" y="3789363"/>
            <a:ext cx="31686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Регулятивные УУД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Познавательные УУД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Коммуникативные УУД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8144" y="5373688"/>
            <a:ext cx="28805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7 качеств личности (портрет выпускника начальной школы)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19475" y="2492375"/>
            <a:ext cx="2016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предметные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19475" y="3573463"/>
            <a:ext cx="201612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Метапредметные или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надпредметные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92500" y="5589588"/>
            <a:ext cx="20161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личностные</a:t>
            </a:r>
          </a:p>
        </p:txBody>
      </p:sp>
      <p:cxnSp>
        <p:nvCxnSpPr>
          <p:cNvPr id="27" name="Прямая соединительная линия 26"/>
          <p:cNvCxnSpPr>
            <a:endCxn id="16" idx="1"/>
          </p:cNvCxnSpPr>
          <p:nvPr/>
        </p:nvCxnSpPr>
        <p:spPr>
          <a:xfrm flipV="1">
            <a:off x="2627313" y="1612900"/>
            <a:ext cx="3600450" cy="15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2700338" y="2708275"/>
            <a:ext cx="71913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508625" y="2708275"/>
            <a:ext cx="79216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2700338" y="3860800"/>
            <a:ext cx="71913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508625" y="3933825"/>
            <a:ext cx="6477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2700338" y="5732463"/>
            <a:ext cx="71913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508625" y="5805488"/>
            <a:ext cx="863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427538" y="2997200"/>
            <a:ext cx="0" cy="50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4427538" y="1628775"/>
            <a:ext cx="0" cy="7921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4427538" y="4508500"/>
            <a:ext cx="0" cy="1008063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1"/>
          <p:cNvPicPr>
            <a:picLocks noChangeAspect="1" noChangeArrowheads="1"/>
          </p:cNvPicPr>
          <p:nvPr/>
        </p:nvPicPr>
        <p:blipFill>
          <a:blip r:embed="rId2" cstate="print"/>
          <a:srcRect l="12508" r="12656" b="341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3528" y="332656"/>
            <a:ext cx="8136904" cy="6192688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Педагогическая диагностика</a:t>
            </a:r>
            <a:r>
              <a:rPr lang="ru-RU" dirty="0" smtClean="0"/>
              <a:t> ‑ оценка индивидуального развития детей дошкольного возраста, связанная с оценкой эффективности педагогических действий и лежащая в основе их дальнейшего планирования.</a:t>
            </a:r>
          </a:p>
          <a:p>
            <a:r>
              <a:rPr lang="ru-RU" b="1" dirty="0" smtClean="0"/>
              <a:t>Целью</a:t>
            </a:r>
            <a:r>
              <a:rPr lang="ru-RU" dirty="0" smtClean="0"/>
              <a:t> педагогического мониторинга в ДОУ является выявление динамики развития физических, личностных, интеллектуальных качеств дошкольников.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Задачи</a:t>
            </a:r>
            <a:r>
              <a:rPr lang="ru-RU" dirty="0" smtClean="0"/>
              <a:t> педагогического мониторинга: </a:t>
            </a:r>
          </a:p>
          <a:p>
            <a:pPr marL="457200" indent="-457200">
              <a:buAutoNum type="arabicPeriod"/>
            </a:pPr>
            <a:r>
              <a:rPr lang="ru-RU" dirty="0" smtClean="0"/>
              <a:t>Выявление зоны актуального развития воспитанников, определение динамики их развития; </a:t>
            </a:r>
          </a:p>
          <a:p>
            <a:pPr marL="457200" indent="-457200">
              <a:buAutoNum type="arabicPeriod"/>
            </a:pPr>
            <a:r>
              <a:rPr lang="ru-RU" dirty="0" smtClean="0"/>
              <a:t>Установление причин, влияющих на качество организации образовательного процесса; 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Поиск эффективных технологий и методов, позволяющих скорректировать педагогический процесс; </a:t>
            </a:r>
          </a:p>
          <a:p>
            <a:pPr marL="457200" indent="-457200">
              <a:buAutoNum type="arabicPeriod"/>
            </a:pPr>
            <a:r>
              <a:rPr lang="ru-RU" dirty="0" smtClean="0"/>
              <a:t>Совершенствование условий образовательного процесса и развивающей среды детского сада с учетом полученной в процессе педагогического мониторинга информации.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69847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соответствии с ФГОС ДО педагогический мониторинг проводится для оценки индивидуального развития детей. Результаты педагогического мониторинга могут использоваться исключительно для решения следующих образовательных задач: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Оптимизации работы с группой детей.</a:t>
            </a:r>
            <a:endParaRPr lang="ru-RU" sz="2000" dirty="0"/>
          </a:p>
        </p:txBody>
      </p:sp>
      <p:sp>
        <p:nvSpPr>
          <p:cNvPr id="3" name="Rectangle 2"/>
          <p:cNvSpPr/>
          <p:nvPr/>
        </p:nvSpPr>
        <p:spPr>
          <a:xfrm>
            <a:off x="611560" y="4797152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Для сбора конкретных диагностических данных педагог использует следующие </a:t>
            </a:r>
            <a:r>
              <a:rPr lang="ru-RU" sz="2000" b="1" dirty="0" smtClean="0"/>
              <a:t>методы</a:t>
            </a:r>
            <a:r>
              <a:rPr lang="ru-RU" sz="2000" dirty="0" smtClean="0"/>
              <a:t>: метод наблюдения, проведение диагностических заданий, беседы, создание диагностических игровых, образовательных ситуаций, анализа продуктов детской деятельности.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результату освоения образовательной программы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Требования Стандарта к результатам освоения Программы представлены в виде целевых ориентиров дошкольного образования, которые представляют собой возрастные характеристики </a:t>
            </a:r>
            <a:r>
              <a:rPr lang="ru-RU" b="1" dirty="0" smtClean="0"/>
              <a:t>возможных достижений ребёнка </a:t>
            </a:r>
            <a:r>
              <a:rPr lang="ru-RU" dirty="0" smtClean="0"/>
              <a:t>на этапе завершения уровня дошкольного образования</a:t>
            </a:r>
          </a:p>
          <a:p>
            <a:r>
              <a:rPr lang="ru-RU" dirty="0" smtClean="0"/>
              <a:t>Освоение Программы не сопровождается проведением промежуточных аттестаций и итоговой аттестации воспитанников</a:t>
            </a:r>
          </a:p>
          <a:p>
            <a:r>
              <a:rPr lang="ru-RU" dirty="0" smtClean="0"/>
              <a:t>не подлежат непосредственной оценке, в том числе, в виде педагогической диагностики (мониторинга), и не являются основанием для их формального сравнения с реальными достижениями детей.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H="1" flipV="1">
            <a:off x="611560" y="240907"/>
            <a:ext cx="7200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/>
              <a:t>В  образовательной программе </a:t>
            </a:r>
            <a:r>
              <a:rPr lang="ru-RU" sz="2000" dirty="0" smtClean="0"/>
              <a:t>– система мониторинга, например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5" y="1397000"/>
          <a:ext cx="7848871" cy="640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32153"/>
                <a:gridCol w="1744110"/>
                <a:gridCol w="2333060"/>
                <a:gridCol w="1569774"/>
                <a:gridCol w="1569774"/>
              </a:tblGrid>
              <a:tr h="37581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№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Объект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Инструментарий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Период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Ответственный 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2492896"/>
            <a:ext cx="6716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/>
              <a:t>В рабочей программе </a:t>
            </a:r>
            <a:r>
              <a:rPr lang="ru-RU" sz="2000" dirty="0" smtClean="0"/>
              <a:t>– подробный инструментарий, </a:t>
            </a:r>
          </a:p>
          <a:p>
            <a:r>
              <a:rPr lang="ru-RU" sz="2000" dirty="0" smtClean="0"/>
              <a:t>конкретные критерии по возрасту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861048"/>
            <a:ext cx="835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Результаты </a:t>
            </a:r>
            <a:r>
              <a:rPr lang="ru-RU" sz="2000" b="1" dirty="0" smtClean="0"/>
              <a:t>только</a:t>
            </a:r>
            <a:r>
              <a:rPr lang="ru-RU" sz="2000" dirty="0" smtClean="0"/>
              <a:t> в </a:t>
            </a:r>
            <a:r>
              <a:rPr lang="ru-RU" sz="2000" dirty="0" smtClean="0">
                <a:hlinkClick r:id="rId2" action="ppaction://hlinkfile"/>
              </a:rPr>
              <a:t>индивидуальных</a:t>
            </a:r>
            <a:r>
              <a:rPr lang="ru-RU" sz="2000" dirty="0" smtClean="0"/>
              <a:t> картах развития ребенка, </a:t>
            </a:r>
          </a:p>
          <a:p>
            <a:r>
              <a:rPr lang="ru-RU" sz="2000" dirty="0" smtClean="0"/>
              <a:t>данные не выходят за пределы группы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085184"/>
            <a:ext cx="751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Дошкольная организация определяет </a:t>
            </a:r>
            <a:r>
              <a:rPr lang="ru-RU" dirty="0" smtClean="0">
                <a:hlinkClick r:id="rId3" action="ppaction://hlinkfile"/>
              </a:rPr>
              <a:t>как проводить диагностику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22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060848"/>
            <a:ext cx="4759150" cy="4138021"/>
          </a:xfrm>
        </p:spPr>
      </p:pic>
      <p:sp>
        <p:nvSpPr>
          <p:cNvPr id="6" name="Rectangle 5"/>
          <p:cNvSpPr/>
          <p:nvPr/>
        </p:nvSpPr>
        <p:spPr>
          <a:xfrm>
            <a:off x="251520" y="620688"/>
            <a:ext cx="8313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48072"/>
          </a:xfrm>
        </p:spPr>
        <p:txBody>
          <a:bodyPr/>
          <a:lstStyle/>
          <a:p>
            <a:r>
              <a:rPr lang="ru-RU" dirty="0" smtClean="0"/>
              <a:t>Целевые ориентиры</a:t>
            </a: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11560" y="941526"/>
            <a:ext cx="828092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подлежат непосредственной оценке;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непосредственным основанием оценки как итогового, так и промежуточного уровня развития детей;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основой объективной оценки соответствия установленным требованиям образовательной деятельности и подготовки детей;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непосредственным основанием при оценке качества образования.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Настоящие требования являются ориентирами для: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построения образовательной политики на соответствующих уровнях с учетом целей дошкольного образования, общих для всего образовательного пространства Российской Федерации;</a:t>
            </a:r>
          </a:p>
          <a:p>
            <a:r>
              <a:rPr lang="ru-RU" dirty="0" smtClean="0"/>
              <a:t>решения задач:</a:t>
            </a:r>
          </a:p>
          <a:p>
            <a:pPr>
              <a:buNone/>
            </a:pPr>
            <a:r>
              <a:rPr lang="ru-RU" dirty="0" smtClean="0"/>
              <a:t>формирования Программы;</a:t>
            </a:r>
          </a:p>
          <a:p>
            <a:pPr>
              <a:buNone/>
            </a:pPr>
            <a:r>
              <a:rPr lang="ru-RU" dirty="0" smtClean="0"/>
              <a:t>анализа профессиональной деятельности;</a:t>
            </a:r>
          </a:p>
          <a:p>
            <a:pPr>
              <a:buNone/>
            </a:pPr>
            <a:r>
              <a:rPr lang="ru-RU" dirty="0" smtClean="0"/>
              <a:t>взаимодействия с семьями;</a:t>
            </a:r>
          </a:p>
          <a:p>
            <a:r>
              <a:rPr lang="ru-RU" dirty="0" smtClean="0"/>
              <a:t>изучения характеристик образования детей в возрасте от 2 месяцев до 8 лет;</a:t>
            </a:r>
          </a:p>
          <a:p>
            <a:r>
              <a:rPr lang="ru-RU" dirty="0" smtClean="0"/>
              <a:t>информирования родителей (законных представителей) и общественности относительно целей дошкольного образования, общих для всего образовательного пространства Российской Федерации.</a:t>
            </a:r>
          </a:p>
          <a:p>
            <a:pPr fontAlgn="base" hangingPunct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417638"/>
          </a:xfrm>
        </p:spPr>
        <p:txBody>
          <a:bodyPr>
            <a:normAutofit/>
          </a:bodyPr>
          <a:lstStyle/>
          <a:p>
            <a:r>
              <a:rPr lang="ru-RU" sz="2700" dirty="0" smtClean="0"/>
              <a:t>Целевые ориентиры не могут служить непосредственным основанием при решении управленческих задач, включая: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аттестацию педагогических кадров;</a:t>
            </a:r>
          </a:p>
          <a:p>
            <a:r>
              <a:rPr lang="ru-RU" dirty="0" smtClean="0"/>
              <a:t>оценку качества образования;</a:t>
            </a:r>
          </a:p>
          <a:p>
            <a:r>
              <a:rPr lang="ru-RU" dirty="0" smtClean="0"/>
              <a:t>оценку как итогового, так и промежуточного уровня развития детей, в том числе в рамках мониторинга (в том числе 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r>
              <a:rPr lang="ru-RU" dirty="0" smtClean="0"/>
              <a:t>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r>
              <a:rPr lang="ru-RU" dirty="0" smtClean="0"/>
              <a:t>распределение стимулирующего фонда оплаты труда работников Организации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96944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 началу дошкольного возраста (к 3 годам)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075240" cy="5709248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x-none" dirty="0" smtClean="0"/>
              <a:t>ребенок  </a:t>
            </a:r>
            <a:r>
              <a:rPr lang="x-none" b="1" dirty="0" smtClean="0"/>
              <a:t>интересуется окружающими предметами и активно действует </a:t>
            </a:r>
            <a:r>
              <a:rPr lang="x-none" dirty="0" smtClean="0"/>
              <a:t>с ними; эмоционально вовлечен в действия с игрушками и другими предметами, </a:t>
            </a:r>
            <a:r>
              <a:rPr lang="ru-RU" dirty="0" smtClean="0"/>
              <a:t>стремится </a:t>
            </a:r>
            <a:r>
              <a:rPr lang="x-none" dirty="0" smtClean="0"/>
              <a:t>проявля</a:t>
            </a:r>
            <a:r>
              <a:rPr lang="ru-RU" dirty="0" smtClean="0"/>
              <a:t>ть</a:t>
            </a:r>
            <a:r>
              <a:rPr lang="x-none" dirty="0" smtClean="0"/>
              <a:t> настойчивость в достижении результата своих действий;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/>
              <a:t>использует специфические, </a:t>
            </a:r>
            <a:r>
              <a:rPr lang="x-none" b="1" dirty="0" smtClean="0"/>
              <a:t>культурно фиксированные  предметные </a:t>
            </a:r>
            <a:r>
              <a:rPr lang="x-none" dirty="0" smtClean="0"/>
              <a:t>действия, знает назначение бытовых предметов (ложки, расчёски, карандаша и пр.)  и умеет пользоваться ими. Владеет простейшими навыками самообслуживания; </a:t>
            </a:r>
            <a:r>
              <a:rPr lang="ru-RU" dirty="0" smtClean="0"/>
              <a:t>стремится </a:t>
            </a:r>
            <a:r>
              <a:rPr lang="x-none" dirty="0" smtClean="0"/>
              <a:t>проявля</a:t>
            </a:r>
            <a:r>
              <a:rPr lang="ru-RU" dirty="0" smtClean="0"/>
              <a:t>ть</a:t>
            </a:r>
            <a:r>
              <a:rPr lang="x-none" dirty="0" smtClean="0"/>
              <a:t> самостоятельность в бытов</a:t>
            </a:r>
            <a:r>
              <a:rPr lang="ru-RU" dirty="0" smtClean="0"/>
              <a:t>ом</a:t>
            </a:r>
            <a:r>
              <a:rPr lang="x-none" dirty="0" smtClean="0"/>
              <a:t> и игров</a:t>
            </a:r>
            <a:r>
              <a:rPr lang="ru-RU" dirty="0" smtClean="0"/>
              <a:t>ом поведении</a:t>
            </a:r>
            <a:r>
              <a:rPr lang="x-none" dirty="0" smtClean="0"/>
              <a:t>;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/>
              <a:t>владеет </a:t>
            </a:r>
            <a:r>
              <a:rPr lang="x-none" b="1" dirty="0" smtClean="0"/>
              <a:t>активной и пассивной речью</a:t>
            </a:r>
            <a:r>
              <a:rPr lang="x-none" dirty="0" smtClean="0"/>
              <a:t>, включённой в общение; может обращаться с вопросами и просьбами, понимает речь взрослых; знает названия окружающих предметов и игрушек;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x-none" b="1" dirty="0" smtClean="0"/>
              <a:t>стремится к общению </a:t>
            </a:r>
            <a:r>
              <a:rPr lang="x-none" dirty="0" smtClean="0"/>
              <a:t>со взрослыми и активно подражает им в  движениях и действиях; появляются игры, в которых </a:t>
            </a:r>
            <a:r>
              <a:rPr lang="ru-RU" dirty="0" smtClean="0"/>
              <a:t>ребенок </a:t>
            </a:r>
            <a:r>
              <a:rPr lang="x-none" dirty="0" smtClean="0"/>
              <a:t>воспроизводит действия взрослого;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/>
              <a:t>проявляет </a:t>
            </a:r>
            <a:r>
              <a:rPr lang="x-none" b="1" dirty="0" smtClean="0"/>
              <a:t>интерес к сверстникам</a:t>
            </a:r>
            <a:r>
              <a:rPr lang="x-none" dirty="0" smtClean="0"/>
              <a:t>; наблюдает за их действиями и подражает им;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/>
              <a:t>ребенок </a:t>
            </a:r>
            <a:r>
              <a:rPr lang="ru-RU" dirty="0" smtClean="0"/>
              <a:t>обладает </a:t>
            </a:r>
            <a:r>
              <a:rPr lang="ru-RU" b="1" dirty="0" smtClean="0"/>
              <a:t>интересом к</a:t>
            </a:r>
            <a:r>
              <a:rPr lang="x-none" b="1" dirty="0" smtClean="0"/>
              <a:t> стих</a:t>
            </a:r>
            <a:r>
              <a:rPr lang="ru-RU" b="1" dirty="0" smtClean="0"/>
              <a:t>ам</a:t>
            </a:r>
            <a:r>
              <a:rPr lang="x-none" b="1" dirty="0" smtClean="0"/>
              <a:t>, песн</a:t>
            </a:r>
            <a:r>
              <a:rPr lang="ru-RU" b="1" dirty="0" smtClean="0"/>
              <a:t>ям</a:t>
            </a:r>
            <a:r>
              <a:rPr lang="x-none" b="1" dirty="0" smtClean="0"/>
              <a:t> и сказк</a:t>
            </a:r>
            <a:r>
              <a:rPr lang="ru-RU" b="1" dirty="0" smtClean="0"/>
              <a:t>ам</a:t>
            </a:r>
            <a:r>
              <a:rPr lang="x-none" dirty="0" smtClean="0"/>
              <a:t>, рассматрива</a:t>
            </a:r>
            <a:r>
              <a:rPr lang="ru-RU" dirty="0" smtClean="0"/>
              <a:t>нию</a:t>
            </a:r>
            <a:r>
              <a:rPr lang="x-none" dirty="0" smtClean="0"/>
              <a:t> картинки, </a:t>
            </a:r>
            <a:r>
              <a:rPr lang="ru-RU" dirty="0" smtClean="0"/>
              <a:t>стремится </a:t>
            </a:r>
            <a:r>
              <a:rPr lang="x-none" dirty="0" smtClean="0"/>
              <a:t>двигаться под музыку; </a:t>
            </a:r>
            <a:r>
              <a:rPr lang="ru-RU" dirty="0" smtClean="0"/>
              <a:t>проявляет </a:t>
            </a:r>
            <a:r>
              <a:rPr lang="x-none" dirty="0" smtClean="0"/>
              <a:t>эмоциональный  отклик на </a:t>
            </a:r>
            <a:r>
              <a:rPr lang="ru-RU" dirty="0" smtClean="0"/>
              <a:t>различные произведения культуры и искусства</a:t>
            </a:r>
            <a:r>
              <a:rPr lang="x-none" dirty="0" smtClean="0"/>
              <a:t>;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/>
              <a:t>у ребёнка </a:t>
            </a:r>
            <a:r>
              <a:rPr lang="x-none" b="1" dirty="0" smtClean="0"/>
              <a:t>развита крупная моторика</a:t>
            </a:r>
            <a:r>
              <a:rPr lang="x-none" dirty="0" smtClean="0"/>
              <a:t>, он стремится осваивать различные виды движения (бег, лазанье, перешагивание и пр.).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0"/>
            <a:ext cx="7787208" cy="77809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Целевые ориентиры </a:t>
            </a:r>
            <a:r>
              <a:rPr lang="ru-RU" sz="2000" dirty="0" smtClean="0"/>
              <a:t>(социально-нормативные возрастные характеристики достижений ребенка)</a:t>
            </a:r>
            <a:endParaRPr lang="ru-RU" sz="2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836712"/>
            <a:ext cx="849694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/>
              <a:t>ребенок овладевает основными культурными способами деятельности, проявляет инициативу и самостоятельность </a:t>
            </a:r>
            <a:r>
              <a:rPr lang="ru-RU" dirty="0" smtClean="0"/>
              <a:t>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endParaRPr lang="ru-RU" dirty="0" smtClean="0"/>
          </a:p>
          <a:p>
            <a:r>
              <a:rPr lang="ru-RU" dirty="0" smtClean="0"/>
              <a:t>ребенок </a:t>
            </a:r>
            <a:r>
              <a:rPr lang="ru-RU" b="1" dirty="0" smtClean="0"/>
              <a:t>обладает установкой положительного отношения к миру</a:t>
            </a:r>
            <a:r>
              <a:rPr lang="ru-RU" dirty="0" smtClean="0"/>
              <a:t>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endParaRPr lang="ru-RU" dirty="0" smtClean="0"/>
          </a:p>
          <a:p>
            <a:r>
              <a:rPr lang="ru-RU" dirty="0" smtClean="0"/>
              <a:t>ребенок </a:t>
            </a:r>
            <a:r>
              <a:rPr lang="ru-RU" b="1" dirty="0" smtClean="0"/>
              <a:t>обладает развитым воображением</a:t>
            </a:r>
            <a:r>
              <a:rPr lang="ru-RU" dirty="0" smtClean="0"/>
              <a:t>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endParaRPr lang="ru-RU" dirty="0" smtClean="0"/>
          </a:p>
          <a:p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122149"/>
            <a:ext cx="849694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ребенок </a:t>
            </a:r>
            <a:r>
              <a:rPr lang="ru-RU" b="1" dirty="0" smtClean="0"/>
              <a:t>достаточно хорошо владеет устной речью</a:t>
            </a:r>
            <a:r>
              <a:rPr lang="ru-RU" dirty="0" smtClean="0"/>
              <a:t>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r>
              <a:rPr lang="ru-RU" dirty="0" smtClean="0"/>
              <a:t>у ребенка </a:t>
            </a:r>
            <a:r>
              <a:rPr lang="ru-RU" b="1" dirty="0" smtClean="0"/>
              <a:t>развита крупная и мелкая моторика</a:t>
            </a:r>
            <a:r>
              <a:rPr lang="ru-RU" dirty="0" smtClean="0"/>
              <a:t>; он подвижен, вынослив, владеет основными движениями, может контролировать свои движения и управлять ими;</a:t>
            </a:r>
          </a:p>
          <a:p>
            <a:r>
              <a:rPr lang="ru-RU" dirty="0" smtClean="0"/>
              <a:t>ребенок </a:t>
            </a:r>
            <a:r>
              <a:rPr lang="ru-RU" b="1" dirty="0" smtClean="0"/>
              <a:t>способен к волевым усилиям</a:t>
            </a:r>
            <a:r>
              <a:rPr lang="ru-RU" dirty="0" smtClean="0"/>
              <a:t>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r>
              <a:rPr lang="ru-RU" dirty="0" smtClean="0"/>
              <a:t>ребенок </a:t>
            </a:r>
            <a:r>
              <a:rPr lang="ru-RU" b="1" dirty="0" smtClean="0"/>
              <a:t>проявляет любознательность</a:t>
            </a:r>
            <a:r>
              <a:rPr lang="ru-RU" dirty="0" smtClean="0"/>
              <a:t>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</a:t>
            </a:r>
            <a:r>
              <a:rPr lang="ru-RU" b="1" dirty="0" smtClean="0"/>
              <a:t>Обладает начальными знаниями </a:t>
            </a:r>
            <a:r>
              <a:rPr lang="ru-RU" dirty="0" smtClean="0"/>
              <a:t>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</a:t>
            </a:r>
            <a:r>
              <a:rPr lang="ru-RU" b="1" dirty="0" smtClean="0"/>
              <a:t>способен к принятию собственных решений, опираясь на свои знания и умения в различных видах деятельности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smtClean="0"/>
              <a:t>ТРЕБОВАНИЯ К РЕЗУЛЬТАТАМ ОСВОЕНИЯ ПРОГРАММЫ (продолжение)</a:t>
            </a:r>
            <a:endParaRPr lang="ru-RU" sz="3200" smtClean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Все </a:t>
            </a:r>
            <a:r>
              <a:rPr lang="ru-RU" b="1" u="sng" dirty="0" smtClean="0"/>
              <a:t>перечисленные</a:t>
            </a:r>
            <a:r>
              <a:rPr lang="ru-RU" dirty="0" smtClean="0"/>
              <a:t> выше </a:t>
            </a:r>
            <a:r>
              <a:rPr lang="ru-RU" b="1" u="sng" dirty="0" smtClean="0"/>
              <a:t>характеристики</a:t>
            </a:r>
            <a:r>
              <a:rPr lang="ru-RU" dirty="0" smtClean="0"/>
              <a:t> </a:t>
            </a:r>
            <a:r>
              <a:rPr lang="ru-RU" b="1" u="sng" dirty="0" smtClean="0"/>
              <a:t>являются необходимыми предпосылками для перехода на следующий уровень начального образования, успешной адаптации к условиям жизни в школе и требованиям учебного процесса</a:t>
            </a:r>
            <a:r>
              <a:rPr lang="ru-RU" dirty="0" smtClean="0"/>
              <a:t>; степень реального развития этих характеристик и способности ребенка их проявлять к моменту перехода на следующий уровень образования может существенно варьировать у разных детей в силу различий в условиях жизни и индивидуальных особенностях развития конкретного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1213</TotalTime>
  <Words>1396</Words>
  <Application>Microsoft Office PowerPoint</Application>
  <PresentationFormat>Экран (4:3)</PresentationFormat>
  <Paragraphs>111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Педагогическая диагностика (наблюдение) в свете федерального государственного образовательного стандарта дошкольного образования в практике работы ДОУ </vt:lpstr>
      <vt:lpstr>Требования к результату освоения образовательной программы</vt:lpstr>
      <vt:lpstr>Целевые ориентиры</vt:lpstr>
      <vt:lpstr>Настоящие требования являются ориентирами для:</vt:lpstr>
      <vt:lpstr>Целевые ориентиры не могут служить непосредственным основанием при решении управленческих задач, включая:</vt:lpstr>
      <vt:lpstr>    К началу дошкольного возраста (к 3 годам) </vt:lpstr>
      <vt:lpstr>Целевые ориентиры (социально-нормативные возрастные характеристики достижений ребенка)</vt:lpstr>
      <vt:lpstr>Слайд 8</vt:lpstr>
      <vt:lpstr>ТРЕБОВАНИЯ К РЕЗУЛЬТАТАМ ОСВОЕНИЯ ПРОГРАММЫ (продолжение)</vt:lpstr>
      <vt:lpstr>ТРЕБОВАНИЯ К РЕЗУЛЬТАТАМ ОСВОЕНИЯ ПРОГРАММЫ (продолжение)</vt:lpstr>
      <vt:lpstr>Преемственность  – это последовательная передача чего-либо от одного к другому.  Это переход от одной ступени образования к другой, выражающийся в сохранении и постепенном изменении содержания, форм, методов, технологий  обучения и воспитания.</vt:lpstr>
      <vt:lpstr>Слайд 12</vt:lpstr>
      <vt:lpstr>Федеральный государственный стандарт. Понятие преемственности.</vt:lpstr>
      <vt:lpstr> Общая цель дошкольного и начального школьного образования – согласованность целей и задач воспитания и обучения </vt:lpstr>
      <vt:lpstr>Преемственность основных направлений ООП</vt:lpstr>
      <vt:lpstr>Результаты освоения ООП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о воспитании детей раннего возраста</dc:title>
  <dc:creator>Ирина Недбайло</dc:creator>
  <cp:lastModifiedBy>НМЦ</cp:lastModifiedBy>
  <cp:revision>100</cp:revision>
  <dcterms:created xsi:type="dcterms:W3CDTF">2014-09-10T10:21:39Z</dcterms:created>
  <dcterms:modified xsi:type="dcterms:W3CDTF">2016-12-13T14:09:27Z</dcterms:modified>
</cp:coreProperties>
</file>