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60" r:id="rId1"/>
  </p:sldMasterIdLst>
  <p:sldIdLst>
    <p:sldId id="279" r:id="rId2"/>
    <p:sldId id="257" r:id="rId3"/>
    <p:sldId id="278" r:id="rId4"/>
    <p:sldId id="280" r:id="rId5"/>
    <p:sldId id="281" r:id="rId6"/>
    <p:sldId id="282" r:id="rId7"/>
    <p:sldId id="283" r:id="rId8"/>
    <p:sldId id="261" r:id="rId9"/>
    <p:sldId id="258" r:id="rId10"/>
    <p:sldId id="259" r:id="rId11"/>
    <p:sldId id="260" r:id="rId12"/>
    <p:sldId id="273" r:id="rId13"/>
    <p:sldId id="272" r:id="rId14"/>
    <p:sldId id="275" r:id="rId15"/>
    <p:sldId id="284" r:id="rId16"/>
    <p:sldId id="276" r:id="rId17"/>
    <p:sldId id="277" r:id="rId18"/>
    <p:sldId id="262" r:id="rId19"/>
    <p:sldId id="264" r:id="rId20"/>
    <p:sldId id="265" r:id="rId21"/>
    <p:sldId id="267" r:id="rId22"/>
    <p:sldId id="271" r:id="rId23"/>
    <p:sldId id="269" r:id="rId24"/>
    <p:sldId id="270" r:id="rId25"/>
    <p:sldId id="285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ECADD-03ED-4394-8CAF-7E46ED7BC8F4}" type="datetimeFigureOut">
              <a:rPr lang="ru-RU"/>
              <a:pPr>
                <a:defRPr/>
              </a:pPr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81C73-96DE-4940-B3E1-6D7F976F3B7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2373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30D73-26D7-45C9-B371-0F3D183FAE44}" type="datetimeFigureOut">
              <a:rPr lang="ru-RU"/>
              <a:pPr>
                <a:defRPr/>
              </a:pPr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8D672-0ACA-42F0-BFF1-5A1943D2AFA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9599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40D6A-71DC-47B7-AA92-36DA8C199B48}" type="datetimeFigureOut">
              <a:rPr lang="ru-RU"/>
              <a:pPr>
                <a:defRPr/>
              </a:pPr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5872A-A8A0-4C11-AF01-3C47E2BC8B2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2189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9991E-0D0A-4EC2-82E4-80E572479E7D}" type="datetimeFigureOut">
              <a:rPr lang="ru-RU"/>
              <a:pPr>
                <a:defRPr/>
              </a:pPr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27334-9980-4E83-9564-7B2B4964FB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001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178F5-2B9C-456F-88BC-91585E291042}" type="datetimeFigureOut">
              <a:rPr lang="ru-RU"/>
              <a:pPr>
                <a:defRPr/>
              </a:pPr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99D8F-F75D-4E13-B708-6F6914FBC4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2464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B52AF-743D-4427-83F5-3CF26972034D}" type="datetimeFigureOut">
              <a:rPr lang="ru-RU"/>
              <a:pPr>
                <a:defRPr/>
              </a:pPr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68B02-9C23-41C8-810F-E932D1FAD4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444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AC59A-B54B-4A7D-B1E3-8D1D4D639FE5}" type="datetimeFigureOut">
              <a:rPr lang="ru-RU"/>
              <a:pPr>
                <a:defRPr/>
              </a:pPr>
              <a:t>16.12.2015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A27F3-0EDE-45EB-9E35-EE527302E1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422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A9ACA-7E66-4B05-8FA3-672C1F9326B9}" type="datetimeFigureOut">
              <a:rPr lang="ru-RU"/>
              <a:pPr>
                <a:defRPr/>
              </a:pPr>
              <a:t>16.12.2015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C9317-6D07-4403-899B-14D6C147B3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177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25116-75B9-4EE9-88DC-6B97E6C44811}" type="datetimeFigureOut">
              <a:rPr lang="ru-RU"/>
              <a:pPr>
                <a:defRPr/>
              </a:pPr>
              <a:t>16.12.2015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B52D9-F7C0-4001-8264-EC6D7621AC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151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D50F8-07C3-4311-B012-00A9E3B0014A}" type="datetimeFigureOut">
              <a:rPr lang="ru-RU"/>
              <a:pPr>
                <a:defRPr/>
              </a:pPr>
              <a:t>16.12.2015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C6E31-8DD9-417B-BCEF-30C558AD01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1429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F396A-2976-43AE-92B6-DA9C741C0A9E}" type="datetimeFigureOut">
              <a:rPr lang="ru-RU"/>
              <a:pPr>
                <a:defRPr/>
              </a:pPr>
              <a:t>16.12.2015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F9D87-1AFC-4936-9A6B-5918AD4755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479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47C3D-3FB6-442B-950F-8AA83357C394}" type="datetimeFigureOut">
              <a:rPr lang="ru-RU"/>
              <a:pPr>
                <a:defRPr/>
              </a:pPr>
              <a:t>16.12.2015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6B53F-B893-4F6D-82A5-DF566EC127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4923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6B2EAA-7EF8-4FA8-A61D-AF6C90CDC21B}" type="datetimeFigureOut">
              <a:rPr lang="ru-RU"/>
              <a:pPr>
                <a:defRPr/>
              </a:pPr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FF7BE6-AAA4-42AC-B568-01CCA6839613}" type="slidenum">
              <a:rPr lang="ru-RU" altLang="ru-RU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575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garantf1://70760670.0/" TargetMode="External"/><Relationship Id="rId2" Type="http://schemas.openxmlformats.org/officeDocument/2006/relationships/hyperlink" Target="garantf1://70762366.0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#sub_1000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395288" y="1412875"/>
            <a:ext cx="8424862" cy="2659063"/>
          </a:xfrm>
        </p:spPr>
        <p:txBody>
          <a:bodyPr/>
          <a:lstStyle/>
          <a:p>
            <a:pPr eaLnBrk="1" hangingPunct="1"/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ФГОС НОО ОВЗ и ФГОС обучающихся с умственной отсталостью (интеллектуальными нарушениями</a:t>
            </a:r>
            <a:endParaRPr lang="ru-RU" alt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313" y="4286250"/>
            <a:ext cx="6400800" cy="10001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altLang="ru-RU" sz="2000" smtClean="0">
                <a:solidFill>
                  <a:srgbClr val="402000"/>
                </a:solidFill>
                <a:latin typeface="Times New Roman" panose="02020603050405020304" pitchFamily="18" charset="0"/>
              </a:rPr>
              <a:t>Яковлева Наталья Николаевна, к.п.н., доцент,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2000" smtClean="0">
                <a:solidFill>
                  <a:srgbClr val="402000"/>
                </a:solidFill>
                <a:latin typeface="Times New Roman" panose="02020603050405020304" pitchFamily="18" charset="0"/>
              </a:rPr>
              <a:t>заведующий кафедрой специальной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2000" smtClean="0">
                <a:solidFill>
                  <a:srgbClr val="402000"/>
                </a:solidFill>
                <a:latin typeface="Times New Roman" panose="02020603050405020304" pitchFamily="18" charset="0"/>
              </a:rPr>
              <a:t>(коррекционной) педагогики Санкт-Петербургской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2000" smtClean="0">
                <a:solidFill>
                  <a:srgbClr val="402000"/>
                </a:solidFill>
                <a:latin typeface="Times New Roman" panose="02020603050405020304" pitchFamily="18" charset="0"/>
              </a:rPr>
              <a:t>академии постдипломного педагогического образования, </a:t>
            </a:r>
          </a:p>
          <a:p>
            <a:pPr algn="r" eaLnBrk="1" hangingPunct="1"/>
            <a:endParaRPr lang="ru-RU" altLang="ru-RU" sz="2400" b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72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Стандарт является основой для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объективной оценки соответствия образовательной деятельности организации требованиям Стандарта, осуществления лицензирования образовательной деятельности, государственной аккредитации образовательной деятельности, государственного контроля (надзора) в сфере образования;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проведения текущей и промежуточной аттестации обучающихся; осуществления внутреннего мониторинга качества образования в организации; разработки основных профессиональных образовательных программ и дополнительных профессиональных программ, аттестации педагогических и руководящих работников организаций, осуществляющих образование обучающихся с ОВЗ.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ФГОС НОО ОВЗ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Первый вариант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Второй вариант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Третий Вариант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Четвертый вариант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Варианты ФГОС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глухих, позднооглохших, слепых, с нарушениями опорно-двигательного аппарата, развития, с расстройствами аутистического спектра, со сложными дефектами (далее - обучающиеся с ОВЗ) обучающихся – четыре варианта;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слабослышащих, слабовидящих обучающихся – три варианта;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обучающихся с тяжелыми нарушениями речи, с задержкой психического – два варианта.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Первый вариант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Предполагает, что обучающиеся получают образование, полностью соответствующее по итоговым достижениям к моменту завершения обучения, образованию сверстников, находясь в их среде и в те же сроки обучения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Второй вариант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Предполагает, что обучающиеся получат образование, сопоставимое по конечным достижениям, с образованием нормально развивающихся сверстников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пролонгированные сроки.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Глухие – 1-5 или 1-6 лет;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Слабослышащие – 1-е отделение – 1-4 года, 2-е отделение 1-5 лет;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Слепые – 1-5 лет;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Слабовидящие – 1-5 лет;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ТНР – 1-4 года или 1-5 лет;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ОДА – 1-5 лет;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ЗПР – 1-5 лет;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 -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1-5 или 1-6 лет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9604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Третий вариант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Предполагает, что обучающийся получает образование в пролонгированные сроки несопоставимое по итоговым достижениям к моменту завершения школьного обучения с образованием сверстников без ограничений здоровья.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Четвертый вариант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Предполагает, что обучающийся с умственной отсталостью (умеренной, тяжелой, глубокой, ТМНР) получает образование, которое по содержанию и итоговым достижениям не соотносится к моменту завершения школьного обучения с содержанием и итоговыми достижениями сверстников, не имеющих дополнительные ограничения по возможностям здоровья, в пролонгированные сроки.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ФГОС обучающихся с умственной отсталостью (нарушением интеллекта)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Два варианта: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первый вариант – для обучающихся с легкой умственной отсталостью;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второй вариант – для обучающихся с умеренной, тяжелой, глубокой УО и множественными нарушениями развития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Требования к структуре АООП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раздела: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целевой;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содержательный;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организационный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Приказ Министерства образования и науки РФ от 19 декабря 2014 г. </a:t>
            </a:r>
            <a:r>
              <a:rPr lang="ru-RU" b="1" dirty="0">
                <a:latin typeface="Times New Roman" pitchFamily="18" charset="0"/>
                <a:cs typeface="Times New Roman" pitchFamily="18" charset="0"/>
                <a:hlinkClick r:id="rId2"/>
              </a:rPr>
              <a:t>N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1598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"Об 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утверждении федерального государственного образовательного стандарта начального общего образования обучающихся с ограниченными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возможностями здоровья“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  <a:hlinkClick r:id="rId3"/>
              </a:rPr>
              <a:t>Приказ Министерства образования и науки РФ от 19 декабря 2014 г. </a:t>
            </a:r>
            <a:r>
              <a:rPr lang="ru-RU" b="1" dirty="0">
                <a:latin typeface="Times New Roman" pitchFamily="18" charset="0"/>
                <a:cs typeface="Times New Roman" pitchFamily="18" charset="0"/>
                <a:hlinkClick r:id="rId3"/>
              </a:rPr>
              <a:t>N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1599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/>
              </a:rPr>
              <a:t>"Об 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3"/>
              </a:rPr>
              <a:t>утверждении федерального государственного образовательного стандарта образования обучающихся с умственной отсталостью (интеллектуальными нарушениями)"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Целевой раздел (ФГОС НОО ОВЗ)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Пояснительная записка;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планируемые результаты АООП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(предметные,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и личностные)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(3, 4 варианты – предметные и личностные)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 оценки достижения планируемых результатов освоения АООП.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Целевой раздел (ФГОС УО)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Пояснительная записка;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планируемые результаты освоения обучающимися с умственной отсталостью (интеллектуальными нарушениями)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АООП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(предметные и личностные)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оценки достижения планируемых результатов освоения АООП.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Содержательный раздел (ФГОС ОВЗ)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зависимости от варианта АООП НОО - 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формирования </a:t>
            </a:r>
            <a:r>
              <a:rPr lang="ru-RU" i="1" u="sng" dirty="0">
                <a:latin typeface="Times New Roman" pitchFamily="18" charset="0"/>
                <a:cs typeface="Times New Roman" pitchFamily="18" charset="0"/>
              </a:rPr>
              <a:t>универсальных учебных действий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1-2 варианты </a:t>
            </a:r>
            <a:r>
              <a:rPr lang="ru-RU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формирования 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базовых </a:t>
            </a:r>
            <a:r>
              <a:rPr lang="ru-RU" i="1" u="sng" dirty="0">
                <a:latin typeface="Times New Roman" pitchFamily="18" charset="0"/>
                <a:cs typeface="Times New Roman" pitchFamily="18" charset="0"/>
              </a:rPr>
              <a:t>учебных 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действий 3-4 варианты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отдельных учебных предметов,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курсов коррекционно-развивающей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области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рограмма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духовно-нравственного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развития,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воспитания - </a:t>
            </a:r>
            <a:r>
              <a:rPr lang="ru-RU" sz="3300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1-2 </a:t>
            </a:r>
            <a:r>
              <a:rPr lang="ru-RU" sz="33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варианты</a:t>
            </a:r>
            <a:r>
              <a:rPr lang="ru-RU" sz="3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sz="3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нравственного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развития, воспитания </a:t>
            </a:r>
            <a:r>
              <a:rPr lang="ru-RU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3-4 </a:t>
            </a:r>
            <a:r>
              <a:rPr lang="ru-RU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варианты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формирования экологической культуры, здорового и безопасного образа жизни;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коррекционной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работы;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внеурочной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деятельности.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Содержательный раздел (ФГОС УО)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формирования базовых учебных действий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программы отдельных учебных предметов, курсов коррекционно-развивающей области;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формирования экологической культуры, здорового и безопасного образа жизни;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коррекционной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работы;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сотрудничества с родителями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вариант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внеурочной деятельности.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Организационный раздел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Учебный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план, включающий предметные и коррекционно-развивающие области, внеурочную деятельность;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систему специальных условий реализации АООП в соответствии с требованиями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Стандарта (</a:t>
            </a:r>
            <a:r>
              <a:rPr lang="ru-RU" i="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кадровым, финансовым, материально-техническим и </a:t>
            </a:r>
            <a:r>
              <a:rPr lang="ru-RU" i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иным</a:t>
            </a:r>
            <a:r>
              <a:rPr lang="ru-RU" i="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условиям)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Контактная информация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191002, Санкт-Петербург, ул. Ломоносова, 11-13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Тел.  713-34-32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Факс 713-34-32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/>
              <a:t>sites.google.com/site/</a:t>
            </a:r>
            <a:r>
              <a:rPr lang="en-US" dirty="0" err="1"/>
              <a:t>kafedrakorrekcionnojpedagogiki</a:t>
            </a:r>
            <a:r>
              <a:rPr lang="en-US" dirty="0"/>
              <a:t>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4299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Стандарт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применяется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правоотношениям, возникшим с 1 сентября 2016 года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обучение лиц, зачисленных до 1 сентября 2016 г. для обучения по адаптированным образовательным программам, осуществляется по ним до завершения обучения.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940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регулирования </a:t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НОО ОВЗ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/>
              <a:t>	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тношения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образования следующих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ограниченными возможностями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здоровья:</a:t>
            </a:r>
          </a:p>
          <a:p>
            <a:pPr algn="just"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глухих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слабослышащих,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позднооглохших; </a:t>
            </a:r>
          </a:p>
          <a:p>
            <a:pPr algn="just"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слепых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слабовидящих; </a:t>
            </a:r>
          </a:p>
          <a:p>
            <a:pPr algn="just"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тяжелыми нарушениями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речи; </a:t>
            </a:r>
          </a:p>
          <a:p>
            <a:pPr algn="just"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нарушениями опорно-двигательного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аппарата; </a:t>
            </a:r>
          </a:p>
          <a:p>
            <a:pPr algn="just"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задержкой психического развития, с расстройствами аутистического спектра,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сложными дефектами (далее - обучающиеся с ОВЗ).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9443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АООП НОО обучающихся с ОВЗ разрабатываются на основе настоящего Стандарта с учетом особенностей их психофизического развития, индивидуальных возможностей и обеспечивают коррекцию нарушений развития и их социальную адаптацию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844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регулирования </a:t>
            </a:r>
            <a:b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УО (интеллектуальными нарушениями)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 algn="just">
              <a:spcBef>
                <a:spcPts val="0"/>
              </a:spcBef>
              <a:buNone/>
            </a:pPr>
            <a:r>
              <a:rPr lang="ru-RU" i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Отношения в сфере образования следующих групп обучающихся с умственной отсталостью (интеллектуальными нарушениями): </a:t>
            </a:r>
          </a:p>
          <a:p>
            <a:pPr algn="just">
              <a:spcBef>
                <a:spcPts val="0"/>
              </a:spcBef>
            </a:pPr>
            <a:r>
              <a:rPr lang="ru-RU" sz="2800" i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легкой умственной отсталостью (интеллектуальными нарушениями); </a:t>
            </a:r>
          </a:p>
          <a:p>
            <a:pPr algn="just">
              <a:spcBef>
                <a:spcPts val="0"/>
              </a:spcBef>
            </a:pPr>
            <a:r>
              <a:rPr lang="ru-RU" sz="2800" i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умеренной, тяжелой, глубокой умственной отсталостью (интеллектуальными нарушениями), тяжелыми и множественными нарушениями развития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818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i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АООП обучающихся с УО (интеллектуальными нарушениями) разрабатывается на основе Стандарта с учетом особенностей указанных групп обучающихся с умственной отсталостью (интеллектуальными нарушениями), их психофизического развития, индивидуальных возможностей и обеспечивает коррекцию нарушений развития и их социальную адаптацию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5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Стандарт включает в себя требования 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структуре АООП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том числе к соотношению обязательной части основной общеобразовательной программы и части, формируемой участниками образовательных отношений) и их объему;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условиям реализации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АООП,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том числе кадровым, финансовым, материально-техническим и иным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условиям;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результатам освоения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АООП.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Стандарт является основой для: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примерных АООП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обучающихся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ОВЗ;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разработки и реализации АООП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обучающихся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ОВЗ;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определения требований к условиям реализации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АООП,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том числе на основе индивидуального учебного плана;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определения требований к результатам освоения АООП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обучающимися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ОВЗ;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разработки нормативов финансового обеспечения реализации АООП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нормативных затрат на оказание государственной (муниципальной) услуги в сфере начального общего образования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240</TotalTime>
  <Words>903</Words>
  <Application>Microsoft Office PowerPoint</Application>
  <PresentationFormat>Экран (4:3)</PresentationFormat>
  <Paragraphs>102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1_Тема Office</vt:lpstr>
      <vt:lpstr>ФГОС НОО ОВЗ и ФГОС обучающихся с умственной отсталостью (интеллектуальными нарушениями</vt:lpstr>
      <vt:lpstr>Презентация PowerPoint</vt:lpstr>
      <vt:lpstr>Презентация PowerPoint</vt:lpstr>
      <vt:lpstr>Предмет регулирования  ФГОС НОО ОВЗ </vt:lpstr>
      <vt:lpstr>Презентация PowerPoint</vt:lpstr>
      <vt:lpstr>Предмет регулирования  ФГОС обучающихся с УО (интеллектуальными нарушениями)</vt:lpstr>
      <vt:lpstr>Презентация PowerPoint</vt:lpstr>
      <vt:lpstr>Стандарт включает в себя требования к</vt:lpstr>
      <vt:lpstr>Стандарт является основой для: </vt:lpstr>
      <vt:lpstr>Стандарт является основой для:</vt:lpstr>
      <vt:lpstr>ФГОС НОО ОВЗ</vt:lpstr>
      <vt:lpstr>Варианты ФГОС</vt:lpstr>
      <vt:lpstr>Первый вариант</vt:lpstr>
      <vt:lpstr>Второй вариант</vt:lpstr>
      <vt:lpstr>Обучающиеся</vt:lpstr>
      <vt:lpstr>Третий вариант</vt:lpstr>
      <vt:lpstr>Четвертый вариант</vt:lpstr>
      <vt:lpstr>ФГОС обучающихся с умственной отсталостью (нарушением интеллекта)</vt:lpstr>
      <vt:lpstr>Требования к структуре АООП</vt:lpstr>
      <vt:lpstr>Целевой раздел (ФГОС НОО ОВЗ)</vt:lpstr>
      <vt:lpstr>Целевой раздел (ФГОС УО)</vt:lpstr>
      <vt:lpstr>Содержательный раздел (ФГОС ОВЗ)</vt:lpstr>
      <vt:lpstr>Содержательный раздел (ФГОС УО)</vt:lpstr>
      <vt:lpstr>Организационный раздел</vt:lpstr>
      <vt:lpstr>Презентация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ФГОС НОО ОВЗ и ФГОС обучающихся с умственной отсталостью (интеллектуальными нарушенями</dc:title>
  <dc:creator>Ulmart</dc:creator>
  <cp:lastModifiedBy>Яковлева Наталья Николаевна</cp:lastModifiedBy>
  <cp:revision>21</cp:revision>
  <dcterms:created xsi:type="dcterms:W3CDTF">2015-09-28T04:37:33Z</dcterms:created>
  <dcterms:modified xsi:type="dcterms:W3CDTF">2015-12-16T10:04:05Z</dcterms:modified>
</cp:coreProperties>
</file>