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58" r:id="rId4"/>
    <p:sldId id="263" r:id="rId5"/>
    <p:sldId id="262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122" d="100"/>
          <a:sy n="12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59A0F-3A37-40A8-BBF5-291D47D986A2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B96BB-0239-46EC-AB60-C2A96669B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5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96BB-0239-46EC-AB60-C2A96669B54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5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509353"/>
            <a:ext cx="7772400" cy="504056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Почему видео? </a:t>
            </a:r>
            <a:br>
              <a:rPr lang="ru-RU" sz="4800" dirty="0" smtClean="0">
                <a:latin typeface="Arial Black" pitchFamily="34" charset="0"/>
              </a:rPr>
            </a:br>
            <a:r>
              <a:rPr lang="ru-RU" sz="4800" dirty="0" smtClean="0">
                <a:latin typeface="Arial Black" pitchFamily="34" charset="0"/>
              </a:rPr>
              <a:t>Что оно нам дает?</a:t>
            </a:r>
            <a:endParaRPr lang="ru-RU" sz="4800" dirty="0">
              <a:latin typeface="Arial Black" pitchFamily="34" charset="0"/>
            </a:endParaRPr>
          </a:p>
        </p:txBody>
      </p:sp>
      <p:pic>
        <p:nvPicPr>
          <p:cNvPr id="1026" name="Picture 2" descr="F:\my\b5bb96e95bf90342957848d261b354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284984"/>
            <a:ext cx="3100442" cy="220441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Кинематограф и телевидение – виды искусства, которые имеют самую богатую палитру для самовыражения и воздействия на зрителя.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Кино вобрало в себя все виды искусства, которые были еще задолго до появления кинематографа:</a:t>
            </a:r>
          </a:p>
          <a:p>
            <a:pPr>
              <a:buNone/>
            </a:pPr>
            <a:r>
              <a:rPr lang="ru-RU" dirty="0" smtClean="0"/>
              <a:t>      1. Литература</a:t>
            </a:r>
          </a:p>
          <a:p>
            <a:pPr>
              <a:buNone/>
            </a:pPr>
            <a:r>
              <a:rPr lang="ru-RU" dirty="0" smtClean="0"/>
              <a:t>      2. Живопись</a:t>
            </a:r>
          </a:p>
          <a:p>
            <a:pPr>
              <a:buNone/>
            </a:pPr>
            <a:r>
              <a:rPr lang="ru-RU" dirty="0" smtClean="0"/>
              <a:t>      3. Музыка</a:t>
            </a:r>
          </a:p>
          <a:p>
            <a:pPr>
              <a:buNone/>
            </a:pPr>
            <a:r>
              <a:rPr lang="ru-RU" dirty="0" smtClean="0"/>
              <a:t>      4. Театр</a:t>
            </a:r>
          </a:p>
          <a:p>
            <a:pPr>
              <a:buNone/>
            </a:pPr>
            <a:r>
              <a:rPr lang="ru-RU" dirty="0" smtClean="0"/>
              <a:t>      5. Архитектура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2050" name="Picture 2" descr="F:\my\tumblr_nownzhZOUJ1rce5tlo1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708920"/>
            <a:ext cx="2814745" cy="36816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63072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useo Sans Cyrl 900" pitchFamily="50" charset="-52"/>
              </a:rPr>
              <a:t>Чему мы можем научиться? </a:t>
            </a:r>
            <a:endParaRPr lang="ru-RU" sz="24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useo Sans Cyrl 100" panose="02000000000000000000" pitchFamily="50" charset="-52"/>
              </a:rPr>
              <a:t>критически мыслить, анализировать. (журналистика)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структурировать. (Сценарий)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развить художественно-эстетические навыки. (Операторское искусство)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раскрывать свою личность через творчество. Создавать уникальный продукт. (Режиссура)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чувству </a:t>
            </a:r>
            <a:r>
              <a:rPr lang="ru-RU" sz="2400" dirty="0" err="1" smtClean="0">
                <a:latin typeface="Museo Sans Cyrl 100" panose="02000000000000000000" pitchFamily="50" charset="-52"/>
              </a:rPr>
              <a:t>темпо-ритма</a:t>
            </a:r>
            <a:r>
              <a:rPr lang="ru-RU" sz="2400" dirty="0" smtClean="0">
                <a:solidFill>
                  <a:schemeClr val="bg1"/>
                </a:solidFill>
                <a:latin typeface="Museo Sans Cyrl 100" panose="02000000000000000000" pitchFamily="50" charset="-52"/>
              </a:rPr>
              <a:t> </a:t>
            </a:r>
            <a:r>
              <a:rPr lang="ru-RU" sz="2400" dirty="0" smtClean="0">
                <a:latin typeface="Museo Sans Cyrl 100" panose="02000000000000000000" pitchFamily="50" charset="-52"/>
              </a:rPr>
              <a:t>(Видеомонтаж)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научится учиться. (Кино – метафора жизни)</a:t>
            </a:r>
          </a:p>
          <a:p>
            <a:r>
              <a:rPr lang="ru-RU" sz="2400" dirty="0" smtClean="0">
                <a:latin typeface="Museo Sans Cyrl 100" panose="02000000000000000000" pitchFamily="50" charset="-52"/>
              </a:rPr>
              <a:t>работать в команде. (Структура видеопроизводства)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kfltktw\Desktop\диплом по пед\диплом\картинки\6a59ab15a3e65d2561727a37a8e36f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32122" cy="74037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Museo Sans Cyrl 900" pitchFamily="50" charset="-52"/>
              </a:rPr>
              <a:t>Почему телевидение?</a:t>
            </a:r>
            <a:r>
              <a:rPr lang="ru-RU" dirty="0" smtClean="0">
                <a:latin typeface="Museo Sans Cyrl 100" pitchFamily="50" charset="-52"/>
              </a:rPr>
              <a:t/>
            </a:r>
            <a:br>
              <a:rPr lang="ru-RU" dirty="0" smtClean="0">
                <a:latin typeface="Museo Sans Cyrl 100" pitchFamily="50" charset="-52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-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Доступность телевидения</a:t>
            </a:r>
          </a:p>
          <a:p>
            <a:pPr lvl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-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Аудио — визуальная форма передачи    </a:t>
            </a:r>
          </a:p>
          <a:p>
            <a:pPr lvl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информации</a:t>
            </a:r>
          </a:p>
          <a:p>
            <a:pPr lvl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-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Личностный фактор, присутствие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seo Sans Cyrl 100" panose="02000000000000000000" pitchFamily="50" charset="-52"/>
            </a:endParaRPr>
          </a:p>
          <a:p>
            <a:pPr lvl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яркой индивидуальности, журналиста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seo Sans Cyrl 100" panose="02000000000000000000" pitchFamily="50" charset="-52"/>
            </a:endParaRPr>
          </a:p>
          <a:p>
            <a:pPr lvl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со своим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взглядом и уникальной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seo Sans Cyrl 100" panose="02000000000000000000" pitchFamily="50" charset="-52"/>
            </a:endParaRPr>
          </a:p>
          <a:p>
            <a:pPr lvl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харизмой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</a:t>
            </a:r>
          </a:p>
          <a:p>
            <a:pPr lvl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-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Эффект присутствия</a:t>
            </a:r>
          </a:p>
          <a:p>
            <a:pPr lvl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-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Удобство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9208" y="21096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900" panose="02000000000000000000" pitchFamily="50" charset="-52"/>
              </a:rPr>
              <a:t>Современная классификация жанров тележурналистики:</a:t>
            </a:r>
            <a:endParaRPr lang="en-US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useo Sans Cyrl 900" panose="02000000000000000000" pitchFamily="50" charset="-52"/>
            </a:endParaRPr>
          </a:p>
          <a:p>
            <a:pPr>
              <a:buNone/>
            </a:pPr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     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500" panose="02000000000000000000" pitchFamily="50" charset="-52"/>
              </a:rPr>
              <a:t>Информационные: </a:t>
            </a:r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useo Sans Cyrl 500" panose="02000000000000000000" pitchFamily="50" charset="-52"/>
            </a:endParaRPr>
          </a:p>
          <a:p>
            <a:pPr>
              <a:buNone/>
            </a:pP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  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информационное сообщение (заметка), интервью, репортаж, телевизионный отчет.</a:t>
            </a:r>
          </a:p>
          <a:p>
            <a:pPr>
              <a:buNone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     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500" panose="02000000000000000000" pitchFamily="50" charset="-52"/>
              </a:rPr>
              <a:t>Аналитические: </a:t>
            </a:r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useo Sans Cyrl 500" panose="02000000000000000000" pitchFamily="50" charset="-52"/>
            </a:endParaRPr>
          </a:p>
          <a:p>
            <a:pPr>
              <a:buNone/>
            </a:pP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 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корреспонденция, комментарий, беседа, обозрение, ток-шоу.</a:t>
            </a:r>
          </a:p>
          <a:p>
            <a:pPr>
              <a:buNone/>
            </a:pP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    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500" panose="02000000000000000000" pitchFamily="50" charset="-52"/>
              </a:rPr>
              <a:t>Художественно-публицистические: </a:t>
            </a:r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useo Sans Cyrl 500" panose="02000000000000000000" pitchFamily="50" charset="-52"/>
            </a:endParaRPr>
          </a:p>
          <a:p>
            <a:pPr>
              <a:buNone/>
            </a:pP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  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useo Sans Cyrl 100" panose="02000000000000000000" pitchFamily="50" charset="-52"/>
              </a:rPr>
              <a:t>очерк, эссе, зарисовка, документальный фильм.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Dkfltktw\Desktop\диплом по пед\диплом\картинки\449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508000" cy="508000"/>
          </a:xfrm>
          <a:prstGeom prst="rect">
            <a:avLst/>
          </a:prstGeom>
          <a:noFill/>
        </p:spPr>
      </p:pic>
      <p:pic>
        <p:nvPicPr>
          <p:cNvPr id="5" name="Picture 2" descr="C:\Users\Dkfltktw\Desktop\диплом по пед\диплом\картинки\449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210" y="2636912"/>
            <a:ext cx="508000" cy="508000"/>
          </a:xfrm>
          <a:prstGeom prst="rect">
            <a:avLst/>
          </a:prstGeom>
          <a:noFill/>
        </p:spPr>
      </p:pic>
      <p:pic>
        <p:nvPicPr>
          <p:cNvPr id="6" name="Picture 2" descr="C:\Users\Dkfltktw\Desktop\диплом по пед\диплом\картинки\449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140" y="3686918"/>
            <a:ext cx="508000" cy="50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4453511"/>
            <a:ext cx="849694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Рубрики для школьного видео: </a:t>
            </a:r>
            <a:r>
              <a:rPr lang="ru-RU" sz="2400" dirty="0" smtClean="0"/>
              <a:t>мастер-классы</a:t>
            </a:r>
            <a:r>
              <a:rPr lang="ru-RU" sz="2400" dirty="0" smtClean="0"/>
              <a:t>, лекции, доклады, презентации, обсуждения, круглые столы, открытые уроки, школьные мероприятия (репортаж), клипы, отчеты, школьные новости, игровые фильмы, анимация, конкурсные фильмы, социальная реклама, </a:t>
            </a:r>
            <a:r>
              <a:rPr lang="ru-RU" sz="2400" dirty="0" err="1" smtClean="0"/>
              <a:t>буктрейлер</a:t>
            </a:r>
            <a:r>
              <a:rPr lang="ru-RU" sz="2400" dirty="0" smtClean="0"/>
              <a:t>, опрос, интервью </a:t>
            </a:r>
            <a:r>
              <a:rPr lang="ru-RU" sz="2400" dirty="0"/>
              <a:t>– </a:t>
            </a:r>
            <a:r>
              <a:rPr lang="ru-RU" sz="2400" dirty="0" smtClean="0"/>
              <a:t>портрет.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900" panose="02000000000000000000" pitchFamily="50" charset="-52"/>
              </a:rPr>
              <a:t>Функции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900" panose="02000000000000000000" pitchFamily="50" charset="-52"/>
              </a:rPr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Информационная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Культурно — просветительская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Интегративная (консолидирующая, объединяющая)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Социально — педагогическая 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Образовательная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Cyrl 100" panose="02000000000000000000" pitchFamily="50" charset="-52"/>
              </a:rPr>
              <a:t>    Рекреативная</a:t>
            </a:r>
            <a:endParaRPr lang="ru-RU" dirty="0"/>
          </a:p>
        </p:txBody>
      </p:sp>
      <p:pic>
        <p:nvPicPr>
          <p:cNvPr id="4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288032" cy="288032"/>
          </a:xfrm>
          <a:prstGeom prst="rect">
            <a:avLst/>
          </a:prstGeom>
          <a:noFill/>
        </p:spPr>
      </p:pic>
      <p:pic>
        <p:nvPicPr>
          <p:cNvPr id="5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288032" cy="288032"/>
          </a:xfrm>
          <a:prstGeom prst="rect">
            <a:avLst/>
          </a:prstGeom>
          <a:noFill/>
        </p:spPr>
      </p:pic>
      <p:pic>
        <p:nvPicPr>
          <p:cNvPr id="6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288032" cy="288032"/>
          </a:xfrm>
          <a:prstGeom prst="rect">
            <a:avLst/>
          </a:prstGeom>
          <a:noFill/>
        </p:spPr>
      </p:pic>
      <p:pic>
        <p:nvPicPr>
          <p:cNvPr id="7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645024"/>
            <a:ext cx="288032" cy="288032"/>
          </a:xfrm>
          <a:prstGeom prst="rect">
            <a:avLst/>
          </a:prstGeom>
          <a:noFill/>
        </p:spPr>
      </p:pic>
      <p:pic>
        <p:nvPicPr>
          <p:cNvPr id="8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21088"/>
            <a:ext cx="288032" cy="288032"/>
          </a:xfrm>
          <a:prstGeom prst="rect">
            <a:avLst/>
          </a:prstGeom>
          <a:noFill/>
        </p:spPr>
      </p:pic>
      <p:pic>
        <p:nvPicPr>
          <p:cNvPr id="9" name="Picture 2" descr="C:\Users\Dkfltktw\Desktop\диплом по пед\диплом\картинки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869160"/>
            <a:ext cx="288032" cy="288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77072"/>
            <a:ext cx="3875356" cy="24220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useo Sans Cyrl 900" panose="02000000000000000000" pitchFamily="50" charset="-52"/>
              </a:rPr>
              <a:t>Эпоха нового телевидения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Условность жанров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Нет четкой структуры и временных ограничений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Полная свобода и личная ответственность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Еще большая персонификация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Доступность к аудитории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Интерактивность</a:t>
            </a:r>
          </a:p>
          <a:p>
            <a:pPr marL="0" indent="0">
              <a:buNone/>
            </a:pPr>
            <a:r>
              <a:rPr lang="ru-RU" dirty="0" smtClean="0">
                <a:latin typeface="Museo Sans Cyrl 100" panose="02000000000000000000" pitchFamily="50" charset="-52"/>
              </a:rPr>
              <a:t>Гиперссылки </a:t>
            </a:r>
          </a:p>
          <a:p>
            <a:endParaRPr lang="ru-RU" dirty="0"/>
          </a:p>
        </p:txBody>
      </p:sp>
      <p:pic>
        <p:nvPicPr>
          <p:cNvPr id="5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00808"/>
            <a:ext cx="432048" cy="432048"/>
          </a:xfrm>
          <a:prstGeom prst="rect">
            <a:avLst/>
          </a:prstGeom>
          <a:noFill/>
        </p:spPr>
      </p:pic>
      <p:pic>
        <p:nvPicPr>
          <p:cNvPr id="6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204864"/>
            <a:ext cx="432048" cy="432048"/>
          </a:xfrm>
          <a:prstGeom prst="rect">
            <a:avLst/>
          </a:prstGeom>
          <a:noFill/>
        </p:spPr>
      </p:pic>
      <p:pic>
        <p:nvPicPr>
          <p:cNvPr id="7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212976"/>
            <a:ext cx="432048" cy="432048"/>
          </a:xfrm>
          <a:prstGeom prst="rect">
            <a:avLst/>
          </a:prstGeom>
          <a:noFill/>
        </p:spPr>
      </p:pic>
      <p:pic>
        <p:nvPicPr>
          <p:cNvPr id="8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789040"/>
            <a:ext cx="432048" cy="432048"/>
          </a:xfrm>
          <a:prstGeom prst="rect">
            <a:avLst/>
          </a:prstGeom>
          <a:noFill/>
        </p:spPr>
      </p:pic>
      <p:pic>
        <p:nvPicPr>
          <p:cNvPr id="9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365104"/>
            <a:ext cx="432048" cy="432048"/>
          </a:xfrm>
          <a:prstGeom prst="rect">
            <a:avLst/>
          </a:prstGeom>
          <a:noFill/>
        </p:spPr>
      </p:pic>
      <p:pic>
        <p:nvPicPr>
          <p:cNvPr id="10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869160"/>
            <a:ext cx="432048" cy="432048"/>
          </a:xfrm>
          <a:prstGeom prst="rect">
            <a:avLst/>
          </a:prstGeom>
          <a:noFill/>
        </p:spPr>
      </p:pic>
      <p:pic>
        <p:nvPicPr>
          <p:cNvPr id="11" name="Picture 2" descr="C:\Users\Dkfltktw\Desktop\диплом по пед\диплом\картинки\389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445224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398" y="-171400"/>
            <a:ext cx="864096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Museo Sans Cyrl 900" panose="02000000000000000000" pitchFamily="50" charset="-52"/>
              </a:rPr>
              <a:t>Исток телевидения  - это кинематограф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280920" cy="27363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atin typeface="Museo Sans Cyrl 700" panose="02000000000000000000" pitchFamily="50" charset="-52"/>
              </a:rPr>
              <a:t>Общие признаки:</a:t>
            </a:r>
          </a:p>
          <a:p>
            <a:pPr marL="0" indent="0" algn="ctr">
              <a:buNone/>
            </a:pPr>
            <a:r>
              <a:rPr lang="ru-RU" sz="2800" dirty="0" smtClean="0">
                <a:latin typeface="Museo Sans Cyrl 100" panose="02000000000000000000" pitchFamily="50" charset="-52"/>
              </a:rPr>
              <a:t>- Драматургия</a:t>
            </a:r>
          </a:p>
          <a:p>
            <a:pPr marL="0" indent="0" algn="ctr">
              <a:buNone/>
            </a:pPr>
            <a:r>
              <a:rPr lang="ru-RU" sz="2800" dirty="0" smtClean="0">
                <a:latin typeface="Museo Sans Cyrl 100" panose="02000000000000000000" pitchFamily="50" charset="-52"/>
              </a:rPr>
              <a:t>- Операторская работа</a:t>
            </a:r>
          </a:p>
          <a:p>
            <a:pPr marL="0" indent="0" algn="ctr">
              <a:buNone/>
            </a:pPr>
            <a:r>
              <a:rPr lang="ru-RU" sz="2800" dirty="0" smtClean="0">
                <a:latin typeface="Museo Sans Cyrl 100" panose="02000000000000000000" pitchFamily="50" charset="-52"/>
              </a:rPr>
              <a:t>- Монтаж</a:t>
            </a:r>
          </a:p>
          <a:p>
            <a:pPr marL="0" indent="0" algn="ctr">
              <a:buNone/>
            </a:pPr>
            <a:r>
              <a:rPr lang="ru-RU" sz="2800" dirty="0" smtClean="0">
                <a:latin typeface="Museo Sans Cyrl 100" panose="02000000000000000000" pitchFamily="50" charset="-52"/>
              </a:rPr>
              <a:t>- Режиссерский взгляд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1297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Museo Sans Cyrl 700" panose="02000000000000000000" pitchFamily="50" charset="-52"/>
              </a:rPr>
              <a:t>Различия:</a:t>
            </a:r>
          </a:p>
          <a:p>
            <a:pPr marL="285750" indent="-285750" algn="ctr">
              <a:buFontTx/>
              <a:buChar char="-"/>
            </a:pPr>
            <a:r>
              <a:rPr lang="ru-RU" sz="2400" dirty="0" smtClean="0">
                <a:latin typeface="Museo Sans Cyrl 100" panose="02000000000000000000" pitchFamily="50" charset="-52"/>
              </a:rPr>
              <a:t>Автор – корреспондент играет ведущую роль, в отличие от кинематографа, где главный - режиссер (продюсер).</a:t>
            </a:r>
          </a:p>
          <a:p>
            <a:pPr marL="285750" indent="-285750" algn="ctr">
              <a:buFontTx/>
              <a:buChar char="-"/>
            </a:pPr>
            <a:r>
              <a:rPr lang="ru-RU" sz="2400" dirty="0" smtClean="0">
                <a:latin typeface="Museo Sans Cyrl 100" panose="02000000000000000000" pitchFamily="50" charset="-52"/>
              </a:rPr>
              <a:t> Скорость работы. ТВ работает на массового зрителя. </a:t>
            </a:r>
          </a:p>
          <a:p>
            <a:pPr marL="285750" indent="-285750" algn="ctr">
              <a:buFontTx/>
              <a:buChar char="-"/>
            </a:pPr>
            <a:r>
              <a:rPr lang="ru-RU" sz="2400" dirty="0" smtClean="0">
                <a:latin typeface="Museo Sans Cyrl 100" panose="02000000000000000000" pitchFamily="50" charset="-52"/>
              </a:rPr>
              <a:t>Актуальность.</a:t>
            </a:r>
          </a:p>
          <a:p>
            <a:pPr marL="285750" indent="-285750" algn="ctr">
              <a:buFontTx/>
              <a:buChar char="-"/>
            </a:pPr>
            <a:r>
              <a:rPr lang="ru-RU" sz="2400" dirty="0" smtClean="0">
                <a:latin typeface="Museo Sans Cyrl 100" panose="02000000000000000000" pitchFamily="50" charset="-52"/>
              </a:rPr>
              <a:t>ЧТО показывают, преобладает над тем КАК показывают. Кино более художественно – эстетический вид искусства.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8877672" cy="114300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Museo Sans Cyrl 900" pitchFamily="50" charset="-52"/>
              </a:rPr>
              <a:t>Структура видеопроизводства</a:t>
            </a:r>
            <a:endParaRPr lang="ru-RU" sz="36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340768"/>
            <a:ext cx="7488832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Museo Sans Cyrl 100" pitchFamily="50" charset="-52"/>
              </a:rPr>
              <a:t>1.Подготовительный период</a:t>
            </a:r>
          </a:p>
          <a:p>
            <a:pPr>
              <a:buNone/>
            </a:pPr>
            <a:r>
              <a:rPr lang="ru-RU" dirty="0" smtClean="0">
                <a:latin typeface="Museo Sans Cyrl 100" pitchFamily="50" charset="-52"/>
              </a:rPr>
              <a:t>2.Съемочный период</a:t>
            </a:r>
          </a:p>
          <a:p>
            <a:pPr>
              <a:buNone/>
            </a:pPr>
            <a:r>
              <a:rPr lang="ru-RU" dirty="0" smtClean="0">
                <a:latin typeface="Museo Sans Cyrl 100" pitchFamily="50" charset="-52"/>
              </a:rPr>
              <a:t>3. Монтажно-тонировочный период </a:t>
            </a:r>
          </a:p>
          <a:p>
            <a:pPr>
              <a:buNone/>
            </a:pPr>
            <a:r>
              <a:rPr lang="ru-RU" dirty="0" smtClean="0">
                <a:latin typeface="Museo Sans Cyrl 100" pitchFamily="50" charset="-52"/>
              </a:rPr>
              <a:t>(</a:t>
            </a:r>
            <a:r>
              <a:rPr lang="ru-RU" dirty="0" err="1" smtClean="0">
                <a:latin typeface="Museo Sans Cyrl 100" pitchFamily="50" charset="-52"/>
              </a:rPr>
              <a:t>Пост-продакшн</a:t>
            </a:r>
            <a:r>
              <a:rPr lang="ru-RU" dirty="0" smtClean="0">
                <a:latin typeface="Museo Sans Cyrl 100" pitchFamily="50" charset="-52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349</Words>
  <Application>Microsoft Office PowerPoint</Application>
  <PresentationFormat>Экран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Museo Sans Cyrl 100</vt:lpstr>
      <vt:lpstr>Museo Sans Cyrl 500</vt:lpstr>
      <vt:lpstr>Museo Sans Cyrl 700</vt:lpstr>
      <vt:lpstr>Museo Sans Cyrl 900</vt:lpstr>
      <vt:lpstr>Тема Office</vt:lpstr>
      <vt:lpstr>Почему видео?  Что оно нам дает?</vt:lpstr>
      <vt:lpstr>Кинематограф и телевидение – виды искусства, которые имеют самую богатую палитру для самовыражения и воздействия на зрителя.</vt:lpstr>
      <vt:lpstr>Чему мы можем научиться? </vt:lpstr>
      <vt:lpstr>Почему телевидение? </vt:lpstr>
      <vt:lpstr>Презентация PowerPoint</vt:lpstr>
      <vt:lpstr>Функции </vt:lpstr>
      <vt:lpstr>Эпоха нового телевидения</vt:lpstr>
      <vt:lpstr>Исток телевидения  - это кинематограф</vt:lpstr>
      <vt:lpstr>Структура видеопроизводства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Видеопроизводство  как способ  социально-образовательного  взаимодействия </dc:title>
  <dc:creator>Dkfltktw</dc:creator>
  <cp:lastModifiedBy>video</cp:lastModifiedBy>
  <cp:revision>32</cp:revision>
  <dcterms:created xsi:type="dcterms:W3CDTF">2016-10-05T16:14:06Z</dcterms:created>
  <dcterms:modified xsi:type="dcterms:W3CDTF">2017-09-06T11:45:45Z</dcterms:modified>
</cp:coreProperties>
</file>