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3" r:id="rId4"/>
    <p:sldId id="283" r:id="rId5"/>
    <p:sldId id="285" r:id="rId6"/>
    <p:sldId id="284" r:id="rId7"/>
    <p:sldId id="282" r:id="rId8"/>
    <p:sldId id="281" r:id="rId9"/>
    <p:sldId id="286" r:id="rId10"/>
    <p:sldId id="287" r:id="rId11"/>
    <p:sldId id="274" r:id="rId12"/>
    <p:sldId id="279" r:id="rId13"/>
    <p:sldId id="280" r:id="rId14"/>
    <p:sldId id="277" r:id="rId15"/>
    <p:sldId id="278" r:id="rId16"/>
    <p:sldId id="288" r:id="rId17"/>
    <p:sldId id="296" r:id="rId18"/>
    <p:sldId id="297" r:id="rId19"/>
    <p:sldId id="289" r:id="rId20"/>
    <p:sldId id="290" r:id="rId21"/>
    <p:sldId id="291" r:id="rId22"/>
    <p:sldId id="292" r:id="rId23"/>
    <p:sldId id="298" r:id="rId24"/>
    <p:sldId id="259" r:id="rId25"/>
    <p:sldId id="262" r:id="rId26"/>
    <p:sldId id="25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17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8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государственный образовательный стандарт дошкольного образования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6400800" cy="1566858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400" dirty="0" smtClean="0"/>
              <a:t>Подготовила </a:t>
            </a:r>
            <a:r>
              <a:rPr lang="ru-RU" sz="2400" dirty="0" smtClean="0"/>
              <a:t>преподаватель</a:t>
            </a:r>
            <a:r>
              <a:rPr lang="ru-RU" sz="2400" dirty="0" smtClean="0"/>
              <a:t> ГБУ ДППО ЦКПС  Информационно методический центр Красногвардейского района Санкт-Петербурга</a:t>
            </a:r>
            <a:endParaRPr lang="ru-RU" sz="2400" dirty="0" smtClean="0"/>
          </a:p>
          <a:p>
            <a:pPr algn="r"/>
            <a:r>
              <a:rPr lang="ru-RU" sz="2400" dirty="0" smtClean="0"/>
              <a:t> </a:t>
            </a:r>
            <a:r>
              <a:rPr lang="ru-RU" sz="2400" dirty="0" err="1" smtClean="0"/>
              <a:t>к.п.н.Туркина</a:t>
            </a:r>
            <a:r>
              <a:rPr lang="ru-RU" sz="2400" dirty="0" smtClean="0"/>
              <a:t> А.В.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вовлечения в деятельность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Что-то внести,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тоб большинство детей заинтересовалось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Что-то убрать, оставив пустое место (нет кукол, машин…)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Приходит кто-то в гости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Эффект неожиданности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Делать в присутствии детей что-то необычное с просьбой отойти и не мешать (пристально смотреть в окно…)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Специально организованная ситуация (что-то заменить…)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Воспитателю необходима помощь, он обращается с просьбой к детям.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Проектирование решений проблемной ситуации, выполнение действий, анализ результатов, подведение итогов.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Выдвижение различных вариантов, что сделать, чтобы разрешить проблему.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Ответы детей не оценивать, принимать любые, не предлагать что-то делать или не делать, а предлагать что-то сделать на выбор.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Опираться на личный опыт детей, выбирая помощников или консультантов.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процессе деятельности воспитатель всегда спрашивает детей: «Зачем, почему ты это делаешь?», чтоб ребенок осмысливал каждый шаг.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Если ребенок что-то делает не так, дать ему возможность самому понять, что именно, можно на помощь отправить более смышленого ребенка.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 спрашивать у детей: понравилось или нет. Спросить «Зачем вы все это сделали?», чтоб понять осознал ли ребенок цель.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Найти кого за что похвалить (не только за результат, но и за деятельность в процессе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области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ФГОС (5 образ. обл.)</a:t>
            </a:r>
          </a:p>
          <a:p>
            <a:r>
              <a:rPr lang="ru-RU" dirty="0" smtClean="0"/>
              <a:t>1 Социально-коммуникативное развитие, </a:t>
            </a:r>
          </a:p>
          <a:p>
            <a:r>
              <a:rPr lang="ru-RU" dirty="0" smtClean="0"/>
              <a:t>2 Познавательное развитие, </a:t>
            </a:r>
          </a:p>
          <a:p>
            <a:r>
              <a:rPr lang="ru-RU" dirty="0" smtClean="0"/>
              <a:t>3 Речевое развитие, </a:t>
            </a:r>
          </a:p>
          <a:p>
            <a:r>
              <a:rPr lang="ru-RU" dirty="0" smtClean="0"/>
              <a:t>4 Художественно эстетическое развитие, </a:t>
            </a:r>
          </a:p>
          <a:p>
            <a:r>
              <a:rPr lang="ru-RU" dirty="0" smtClean="0"/>
              <a:t>5 Физическое развитие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образовательной деятельности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 двигательная, </a:t>
            </a:r>
          </a:p>
          <a:p>
            <a:r>
              <a:rPr lang="ru-RU" dirty="0" smtClean="0"/>
              <a:t>2 игровая, </a:t>
            </a:r>
          </a:p>
          <a:p>
            <a:r>
              <a:rPr lang="ru-RU" dirty="0" smtClean="0"/>
              <a:t>3 коммуникативная, </a:t>
            </a:r>
          </a:p>
          <a:p>
            <a:r>
              <a:rPr lang="ru-RU" dirty="0" smtClean="0"/>
              <a:t>4 познавательно-исследовательская, </a:t>
            </a:r>
          </a:p>
          <a:p>
            <a:r>
              <a:rPr lang="ru-RU" dirty="0" smtClean="0"/>
              <a:t>5 восприятие художественной литературы и, фольклора, </a:t>
            </a:r>
          </a:p>
          <a:p>
            <a:r>
              <a:rPr lang="ru-RU" dirty="0" smtClean="0"/>
              <a:t>6 самообслуживание и элементарный бытовой труд, </a:t>
            </a:r>
          </a:p>
          <a:p>
            <a:r>
              <a:rPr lang="ru-RU" dirty="0" smtClean="0"/>
              <a:t>7 конструирование из различных материалов, </a:t>
            </a:r>
          </a:p>
          <a:p>
            <a:r>
              <a:rPr lang="ru-RU" dirty="0" smtClean="0"/>
              <a:t>8 изобразительная, </a:t>
            </a:r>
          </a:p>
          <a:p>
            <a:r>
              <a:rPr lang="ru-RU" dirty="0" smtClean="0"/>
              <a:t>9 музыкальная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Возрастные особенности ФГОС ДО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Образовательная деятельность зависит от возрастных и индивидуальных особенностей детей (младенческий возраст от 2мес-1год, ранний возраст 1-3 года, дошкольный 3-8 лет)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результатам освоения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Требования Стандарта к результатам освоения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2687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Программы представлены в виде целевых ориентиров дошкольного образования, которые представляют собой социальные и психологические характеристики возможных достижений ребёнка на этапе завершения уровня дошкольного образования.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Целевые ориентиры (6 пунктов) 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образования. Целевые ориентиры не подлежат непосредственной оценке. Освоение Программы не сопровождается проведением промежуточных аттестаций и итоговой аттестации воспитанников.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условиям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психолого-педагогические условия, </a:t>
            </a:r>
          </a:p>
          <a:p>
            <a:r>
              <a:rPr lang="ru-RU" dirty="0" smtClean="0"/>
              <a:t>2 кадровые условия, </a:t>
            </a:r>
          </a:p>
          <a:p>
            <a:r>
              <a:rPr lang="ru-RU" dirty="0" smtClean="0"/>
              <a:t>3 материально-технические условия, </a:t>
            </a:r>
          </a:p>
          <a:p>
            <a:r>
              <a:rPr lang="ru-RU" dirty="0" smtClean="0"/>
              <a:t>4 финансовые условия реализации программы, </a:t>
            </a:r>
          </a:p>
          <a:p>
            <a:r>
              <a:rPr lang="ru-RU" dirty="0" smtClean="0"/>
              <a:t>5 предметно-пространственная среда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8915400" cy="632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Проектирование образовательной программы в соответствие с ФГОС ДО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Образовательные программы </a:t>
            </a:r>
            <a:r>
              <a:rPr lang="ru-RU" sz="2400" b="1" dirty="0" smtClean="0"/>
              <a:t>дошкольного образования разрабатываются и утверждаются организацией, осуществляющей образовательную деятельность, </a:t>
            </a:r>
            <a:r>
              <a:rPr lang="ru-RU" sz="2400" b="1" dirty="0" smtClean="0">
                <a:solidFill>
                  <a:srgbClr val="FF0000"/>
                </a:solidFill>
              </a:rPr>
              <a:t>в соответствии с ФГОС дошкольного образования и с учетом соответствующих Примерных основных образовательных программ дошкольного образования. </a:t>
            </a:r>
          </a:p>
          <a:p>
            <a:r>
              <a:rPr lang="ru-RU" sz="2400" b="1" dirty="0" smtClean="0"/>
              <a:t>Примерные основные ОП включаются по результатам экспертизы </a:t>
            </a:r>
            <a:r>
              <a:rPr lang="ru-RU" sz="2400" b="1" dirty="0" smtClean="0">
                <a:solidFill>
                  <a:srgbClr val="FF0000"/>
                </a:solidFill>
              </a:rPr>
              <a:t>в реестр Примерных </a:t>
            </a:r>
            <a:r>
              <a:rPr lang="ru-RU" sz="2400" b="1" dirty="0" smtClean="0"/>
              <a:t>основных ОП, являющихся государственной информационной системой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Примерная основная образовательная программа дошкольного образования-одобрена решением федерального учебно-методического объединения по общему образованию (протокол от 20 мая 2015 г. № 2/15)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программы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ФГОС (3 основных разделов)</a:t>
            </a:r>
          </a:p>
          <a:p>
            <a:r>
              <a:rPr lang="ru-RU" dirty="0" smtClean="0"/>
              <a:t>1 Целевой (2 пункта), </a:t>
            </a:r>
          </a:p>
          <a:p>
            <a:r>
              <a:rPr lang="ru-RU" dirty="0" smtClean="0"/>
              <a:t>2Содержательный (5 областей), </a:t>
            </a:r>
          </a:p>
          <a:p>
            <a:r>
              <a:rPr lang="ru-RU" dirty="0" smtClean="0"/>
              <a:t>3 Организационный (5 разделов),</a:t>
            </a:r>
          </a:p>
          <a:p>
            <a:r>
              <a:rPr lang="ru-RU" dirty="0" smtClean="0"/>
              <a:t>4 Дополнительный раздел- краткая презентация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структуре образовательной программы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ФГОС обязательная ( не менее 60% от общего объема) часть формируемой участником образовательных отношений (не более 40%) дополнительный раздел, краткая презентация (ориентирована на родителей)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Рабочая программа педагога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Федеральный закон РФ от 29.12.2012 г. № 273-ФЗ «Об образовании в Российской Федерации» </a:t>
            </a:r>
          </a:p>
          <a:p>
            <a:pPr>
              <a:buNone/>
            </a:pPr>
            <a:r>
              <a:rPr lang="ru-RU" b="1" dirty="0" smtClean="0"/>
              <a:t>Ст.48 «Педагогические работники обязаны: осуществлять свою деятельность на высоком профессиональном уровне, обеспечивать в полном объеме реализацию (предмета, курса, образовательной области) </a:t>
            </a:r>
            <a:r>
              <a:rPr lang="ru-RU" b="1" dirty="0" smtClean="0">
                <a:solidFill>
                  <a:srgbClr val="C00000"/>
                </a:solidFill>
              </a:rPr>
              <a:t>в соответствии с утвержденной рабочей программой….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документы, определяющие требования </a:t>
            </a:r>
            <a:b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переходу на новые образовательные стандарты</a:t>
            </a:r>
            <a:endParaRPr lang="ru-RU" sz="2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00108"/>
            <a:ext cx="8500872" cy="5098940"/>
          </a:xfrm>
        </p:spPr>
        <p:txBody>
          <a:bodyPr>
            <a:normAutofit fontScale="25000" lnSpcReduction="20000"/>
          </a:bodyPr>
          <a:lstStyle/>
          <a:p>
            <a:endParaRPr lang="ru-RU" dirty="0" smtClean="0">
              <a:latin typeface="+mj-lt"/>
            </a:endParaRPr>
          </a:p>
          <a:p>
            <a:r>
              <a:rPr lang="ru-RU" sz="8800" dirty="0" smtClean="0">
                <a:latin typeface="+mj-lt"/>
                <a:cs typeface="Times New Roman" pitchFamily="18" charset="0"/>
              </a:rPr>
              <a:t>-Федеральный закон от 29.12.2012 № 273-ФЗ «Об образовании в Российской федерации» </a:t>
            </a:r>
          </a:p>
          <a:p>
            <a:r>
              <a:rPr lang="ru-RU" sz="8800" dirty="0" smtClean="0">
                <a:latin typeface="+mj-lt"/>
                <a:cs typeface="Times New Roman" pitchFamily="18" charset="0"/>
              </a:rPr>
              <a:t>-Федеральный государственный образовательный стандарт дошкольного образования (приказ МОиН РФ от 17.10.2013 г. № 1155) ФГОС ДО </a:t>
            </a:r>
          </a:p>
          <a:p>
            <a:r>
              <a:rPr lang="ru-RU" sz="8800" dirty="0" smtClean="0">
                <a:latin typeface="+mj-lt"/>
                <a:cs typeface="Times New Roman" pitchFamily="18" charset="0"/>
              </a:rPr>
              <a:t>-Порядок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 (приказ МОиН РФ от 30.08.2013г. № 1014) </a:t>
            </a:r>
          </a:p>
          <a:p>
            <a:r>
              <a:rPr lang="ru-RU" sz="8800" dirty="0" smtClean="0">
                <a:latin typeface="+mj-lt"/>
                <a:cs typeface="Times New Roman" pitchFamily="18" charset="0"/>
              </a:rPr>
              <a:t>-Государственный реестр Примерных образовательных программ общего образования в соответствии с ФГОС (сайт Фгосреестр) </a:t>
            </a:r>
          </a:p>
          <a:p>
            <a:r>
              <a:rPr lang="ru-RU" sz="8800" dirty="0" smtClean="0">
                <a:latin typeface="+mj-lt"/>
                <a:cs typeface="Times New Roman" pitchFamily="18" charset="0"/>
              </a:rPr>
              <a:t>-</a:t>
            </a:r>
            <a:r>
              <a:rPr lang="ru-RU" sz="8800" dirty="0"/>
              <a:t> СП 2.4.3648-20 «Санитарно-эпидемиологические требования к организациям воспитания и обучения, отдыха и оздоровления детей и молодёжи» </a:t>
            </a:r>
            <a:endParaRPr lang="ru-RU" sz="8800" dirty="0" smtClean="0"/>
          </a:p>
          <a:p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Общие требования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424672" cy="472744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Рабочая программа – обязательный педагогический документ, обеспечивает систему образовательной работы с детьми по реализации образовательной программы дошкольного образования (адаптированной образовательной программы). </a:t>
            </a:r>
          </a:p>
          <a:p>
            <a:r>
              <a:rPr lang="ru-RU" dirty="0" smtClean="0"/>
              <a:t>Разработчики рабочей программы – все педагоги ДОУ (воспитатели, музыкальные руководители, инструкторы по физ.культуре, педагоги-психологи, учителя-логопеды, учителя-дефектологи, педагоги дополнительного образования). </a:t>
            </a:r>
          </a:p>
          <a:p>
            <a:r>
              <a:rPr lang="ru-RU" dirty="0" smtClean="0"/>
              <a:t>В ДОУ разрабатывается Положение о рабочей программе </a:t>
            </a:r>
          </a:p>
          <a:p>
            <a:pPr>
              <a:buNone/>
            </a:pPr>
            <a:r>
              <a:rPr lang="ru-RU" dirty="0" smtClean="0"/>
              <a:t>(образец оформления, сроки реализации, структура рабочей программы, внесение изменений, хранение и др.)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Структура рабочей программы педагога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Титульный лист </a:t>
            </a:r>
          </a:p>
          <a:p>
            <a:r>
              <a:rPr lang="ru-RU" dirty="0" smtClean="0"/>
              <a:t>Целевой раздел </a:t>
            </a:r>
          </a:p>
          <a:p>
            <a:pPr>
              <a:buNone/>
            </a:pPr>
            <a:r>
              <a:rPr lang="ru-RU" dirty="0" smtClean="0"/>
              <a:t>(пояснительная записка; целевые ориентиры освоения воспитанниками ОП) </a:t>
            </a:r>
          </a:p>
          <a:p>
            <a:r>
              <a:rPr lang="ru-RU" dirty="0" smtClean="0"/>
              <a:t>Содержательный раздел (содержание образовательной работы, перспективное планирование, модель организаации образовательной работы, формы работы) </a:t>
            </a:r>
          </a:p>
          <a:p>
            <a:r>
              <a:rPr lang="ru-RU" dirty="0" smtClean="0"/>
              <a:t>Организационный раздел (условия реализации ОП ДО) </a:t>
            </a:r>
          </a:p>
          <a:p>
            <a:r>
              <a:rPr lang="ru-RU" dirty="0" smtClean="0"/>
              <a:t>В содержание включается учебный план, расписание (непрерывной образовательной деятельности, занятий)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Размещение рабочих программ </a:t>
            </a:r>
            <a:b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сайте ДОУ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Аннотация</a:t>
            </a:r>
            <a:r>
              <a:rPr lang="ru-RU" sz="3200" b="1" dirty="0" smtClean="0"/>
              <a:t> </a:t>
            </a:r>
            <a:r>
              <a:rPr lang="ru-RU" sz="3200" b="1" u="sng" dirty="0" smtClean="0"/>
              <a:t>к каждой </a:t>
            </a:r>
            <a:r>
              <a:rPr lang="ru-RU" sz="3200" b="1" dirty="0" smtClean="0"/>
              <a:t>рабочей программе </a:t>
            </a:r>
          </a:p>
          <a:p>
            <a:r>
              <a:rPr lang="ru-RU" sz="3200" b="1" dirty="0" smtClean="0"/>
              <a:t>Копия каждой рабочей программы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8218617" cy="634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52704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Внедряем ФГОС ДО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План-график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Самоанализ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Локальные акты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Годовой план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Работа с кадрами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Оптимизация РППС (включая участки, территорию)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Разработка образовательной программы ДО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Педагогическая диагностика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Работа с семьей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Информационное сопровождение (сайт)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 Рабочие программы педагогов</a:t>
            </a:r>
          </a:p>
          <a:p>
            <a:pPr marL="342900" indent="-342900">
              <a:buAutoNum type="arabicPeriod"/>
            </a:pPr>
            <a:endParaRPr lang="ru-RU" sz="2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1. Приведение в соответствие с ФГОС ДО </a:t>
            </a:r>
          </a:p>
          <a:p>
            <a:pPr>
              <a:buNone/>
            </a:pPr>
            <a:r>
              <a:rPr lang="ru-RU" b="1" dirty="0" smtClean="0"/>
              <a:t>документов и локальных актов учреждения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Обеспечение постоянного и доступного </a:t>
            </a:r>
          </a:p>
          <a:p>
            <a:pPr>
              <a:buNone/>
            </a:pPr>
            <a:r>
              <a:rPr lang="ru-RU" b="1" dirty="0" smtClean="0"/>
              <a:t>информационного сопровождения реализации </a:t>
            </a:r>
          </a:p>
          <a:p>
            <a:pPr>
              <a:buNone/>
            </a:pPr>
            <a:r>
              <a:rPr lang="ru-RU" b="1" dirty="0" smtClean="0"/>
              <a:t>ФГОС ДО в дошкольном учреждении </a:t>
            </a:r>
          </a:p>
          <a:p>
            <a:pPr>
              <a:buNone/>
            </a:pPr>
            <a:r>
              <a:rPr lang="ru-RU" b="1" dirty="0" smtClean="0"/>
              <a:t>3.Прохождение всеми сотрудниками обучения</a:t>
            </a:r>
          </a:p>
          <a:p>
            <a:pPr>
              <a:buNone/>
            </a:pPr>
            <a:r>
              <a:rPr lang="ru-RU" b="1" dirty="0" smtClean="0"/>
              <a:t>по  ФГОС ДО</a:t>
            </a:r>
          </a:p>
          <a:p>
            <a:pPr>
              <a:buNone/>
            </a:pPr>
            <a:r>
              <a:rPr lang="ru-RU" b="1" dirty="0" smtClean="0"/>
              <a:t>4. Обеспечение необходимой материально-</a:t>
            </a:r>
          </a:p>
          <a:p>
            <a:pPr>
              <a:buNone/>
            </a:pPr>
            <a:r>
              <a:rPr lang="ru-RU" b="1" dirty="0" smtClean="0"/>
              <a:t>технической базы ДОУ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57166"/>
            <a:ext cx="8534400" cy="10113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готовности ДОУ к реализации ФГОС ДО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Использованные в презентации материалы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100" dirty="0" smtClean="0">
                <a:latin typeface="+mj-lt"/>
              </a:rPr>
              <a:t>Егорова Т.И. методист городского методического центра</a:t>
            </a:r>
            <a:r>
              <a:rPr lang="ru-RU" sz="21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r>
              <a:rPr lang="ru-RU" sz="21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«Примерный перечень нормативно-правовых документов  федерального, регионального уровней, локальных актов образовательных организаций, регламентирующих введение и реализацию Федерального государственного образовательного стандарта дошкольного образования»</a:t>
            </a:r>
          </a:p>
          <a:p>
            <a:r>
              <a:rPr lang="ru-RU" sz="21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Лягушина</a:t>
            </a:r>
            <a:r>
              <a:rPr lang="ru-RU" sz="21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Т.А., </a:t>
            </a:r>
            <a:r>
              <a:rPr lang="ru-RU" sz="21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Бабухадия</a:t>
            </a:r>
            <a:r>
              <a:rPr lang="ru-RU" sz="21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В.В. Методист ИМЦ Красногвардейского района «</a:t>
            </a:r>
            <a:r>
              <a:rPr lang="ru-RU" sz="2100" b="1" dirty="0" err="1" smtClean="0">
                <a:latin typeface="+mj-lt"/>
                <a:cs typeface="Times New Roman" pitchFamily="18" charset="0"/>
              </a:rPr>
              <a:t>Системно-деятельностный</a:t>
            </a:r>
            <a:r>
              <a:rPr lang="ru-RU" sz="2100" b="1" dirty="0" smtClean="0">
                <a:latin typeface="+mj-lt"/>
                <a:cs typeface="Times New Roman" pitchFamily="18" charset="0"/>
              </a:rPr>
              <a:t> подход в практике работы ДОО на этапе введения ФГОС ДО»</a:t>
            </a:r>
          </a:p>
          <a:p>
            <a:r>
              <a:rPr lang="ru-RU" sz="2100" dirty="0" smtClean="0">
                <a:latin typeface="+mj-lt"/>
              </a:rPr>
              <a:t> Овечкина Т.А. методист АППО «</a:t>
            </a:r>
            <a:r>
              <a:rPr lang="ru-RU" sz="2100" b="1" dirty="0" smtClean="0">
                <a:latin typeface="+mj-lt"/>
              </a:rPr>
              <a:t>Требования к разработке образовательной программы дошкольного образования»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документа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ДО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025897"/>
          </a:xfrm>
        </p:spPr>
        <p:txBody>
          <a:bodyPr>
            <a:normAutofit/>
          </a:bodyPr>
          <a:lstStyle/>
          <a:p>
            <a:r>
              <a:rPr lang="ru-RU" dirty="0" smtClean="0"/>
              <a:t>1.Общие положения, </a:t>
            </a:r>
          </a:p>
          <a:p>
            <a:r>
              <a:rPr lang="ru-RU" dirty="0" smtClean="0"/>
              <a:t>2. Требования к структуре образовательной программы и её объему, </a:t>
            </a:r>
          </a:p>
          <a:p>
            <a:r>
              <a:rPr lang="ru-RU" dirty="0" smtClean="0"/>
              <a:t>3. Требования к условиям реализации образовательной программы, </a:t>
            </a:r>
          </a:p>
          <a:p>
            <a:r>
              <a:rPr lang="ru-RU" dirty="0" smtClean="0"/>
              <a:t>4. Требования к результатам освоения образовательной программы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ФГОС ДО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 повышение социального статуса дошкольного образования;</a:t>
            </a:r>
          </a:p>
          <a:p>
            <a:pPr>
              <a:buNone/>
            </a:pPr>
            <a:r>
              <a:rPr lang="ru-RU" dirty="0" smtClean="0"/>
              <a:t>2) 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pPr>
              <a:buNone/>
            </a:pPr>
            <a:r>
              <a:rPr lang="ru-RU" dirty="0" smtClean="0"/>
              <a:t>3)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>
              <a:buNone/>
            </a:pPr>
            <a:r>
              <a:rPr lang="ru-RU" dirty="0" smtClean="0"/>
              <a:t>4) сохранение единства образовательного пространства Российской Федерации относительно уровня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ФГОС ДО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26" y="857232"/>
            <a:ext cx="8644030" cy="58579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200" dirty="0" smtClean="0"/>
              <a:t>1) охраны и укрепления физического и психического здоровья детей, в том числе их эмоционального благополучия;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2) обеспечения равных возможностей для полноценного развития каждого ребенка в период дошкольного детства</a:t>
            </a:r>
          </a:p>
          <a:p>
            <a:pPr>
              <a:buNone/>
            </a:pPr>
            <a:r>
              <a:rPr lang="ru-RU" sz="5200" dirty="0" smtClean="0"/>
              <a:t>независимо от места жительства, пола, нации, языка, социального статуса, психофизиологических и других</a:t>
            </a:r>
          </a:p>
          <a:p>
            <a:pPr>
              <a:buNone/>
            </a:pPr>
            <a:r>
              <a:rPr lang="ru-RU" sz="5200" dirty="0" smtClean="0"/>
              <a:t>особенностей;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3) обеспечения преемственности целей, задач и содержания образования, реализуемых в рамках образовательных </a:t>
            </a:r>
          </a:p>
          <a:p>
            <a:pPr>
              <a:buNone/>
            </a:pPr>
            <a:r>
              <a:rPr lang="ru-RU" sz="5200" dirty="0" smtClean="0"/>
              <a:t>программ различных уровней (далее - преемственность основных образовательных программ дошкольного и </a:t>
            </a:r>
          </a:p>
          <a:p>
            <a:pPr>
              <a:buNone/>
            </a:pPr>
            <a:r>
              <a:rPr lang="ru-RU" sz="5200" dirty="0" smtClean="0"/>
              <a:t>начального общего образования);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4) создания благоприятных условий развития детей в соответствии с их возрастными и индивидуальными</a:t>
            </a:r>
          </a:p>
          <a:p>
            <a:pPr>
              <a:buNone/>
            </a:pPr>
            <a:r>
              <a:rPr lang="ru-RU" sz="5200" dirty="0" smtClean="0"/>
              <a:t>особенностями и склонностями, развития способностей и творческого потенциала каждого ребенка как субъекта</a:t>
            </a:r>
          </a:p>
          <a:p>
            <a:pPr>
              <a:buNone/>
            </a:pPr>
            <a:r>
              <a:rPr lang="ru-RU" sz="5200" dirty="0" smtClean="0"/>
              <a:t>отношений с самим собой, другими детьми, взрослыми и миром;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5) объединения обучения и воспитания в целостный образовательный процесс на основе духовно-нравственных и </a:t>
            </a:r>
          </a:p>
          <a:p>
            <a:pPr>
              <a:buNone/>
            </a:pPr>
            <a:r>
              <a:rPr lang="ru-RU" sz="5200" dirty="0" err="1" smtClean="0"/>
              <a:t>социокультурных</a:t>
            </a:r>
            <a:r>
              <a:rPr lang="ru-RU" sz="5200" dirty="0" smtClean="0"/>
              <a:t> ценностей и принятых в обществе правил и норм поведения в интересах человека, семьи, общества;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6) формирования общей культуры личности детей, в том числе ценностей здорового образа жизни, развития их </a:t>
            </a:r>
          </a:p>
          <a:p>
            <a:pPr>
              <a:buNone/>
            </a:pPr>
            <a:r>
              <a:rPr lang="ru-RU" sz="5200" dirty="0" smtClean="0"/>
              <a:t>социальных, нравственных, эстетических, интеллектуальных, физических качеств, инициативности, самостоятельности</a:t>
            </a:r>
          </a:p>
          <a:p>
            <a:pPr>
              <a:buNone/>
            </a:pPr>
            <a:r>
              <a:rPr lang="ru-RU" sz="5200" dirty="0" smtClean="0"/>
              <a:t>и ответственности ребенка, формирования предпосылок учебной деятельности;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7) обеспечения вариативности и разнообразия содержания Программ и организационных форм дошкольного </a:t>
            </a:r>
          </a:p>
          <a:p>
            <a:pPr>
              <a:buNone/>
            </a:pPr>
            <a:r>
              <a:rPr lang="ru-RU" sz="5200" dirty="0" smtClean="0"/>
              <a:t>образования, возможности формирования Программ различной направленности с учетом образовательных </a:t>
            </a:r>
          </a:p>
          <a:p>
            <a:pPr>
              <a:buNone/>
            </a:pPr>
            <a:r>
              <a:rPr lang="ru-RU" sz="5200" dirty="0" smtClean="0"/>
              <a:t>потребностей, способностей и состояния здоровья детей;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8) формирования </a:t>
            </a:r>
            <a:r>
              <a:rPr lang="ru-RU" sz="5200" dirty="0" err="1" smtClean="0"/>
              <a:t>социокультурной</a:t>
            </a:r>
            <a:r>
              <a:rPr lang="ru-RU" sz="5200" dirty="0" smtClean="0"/>
              <a:t> среды, соответствующей возрастным, индивидуальным, психологическим и </a:t>
            </a:r>
          </a:p>
          <a:p>
            <a:pPr>
              <a:buNone/>
            </a:pPr>
            <a:r>
              <a:rPr lang="ru-RU" sz="5200" dirty="0" smtClean="0"/>
              <a:t>физиологическим особенностям детей;</a:t>
            </a:r>
          </a:p>
          <a:p>
            <a:pPr>
              <a:buNone/>
            </a:pPr>
            <a:endParaRPr lang="ru-RU" sz="5200" dirty="0" smtClean="0"/>
          </a:p>
          <a:p>
            <a:pPr>
              <a:buNone/>
            </a:pPr>
            <a:r>
              <a:rPr lang="ru-RU" sz="5200" dirty="0" smtClean="0"/>
              <a:t>9) обеспечения психолого-педагогической поддержки семьи и повышения компетентности родителей (законных </a:t>
            </a:r>
          </a:p>
          <a:p>
            <a:pPr>
              <a:buNone/>
            </a:pPr>
            <a:r>
              <a:rPr lang="ru-RU" sz="5200" dirty="0" smtClean="0"/>
              <a:t>представителей) в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принципы ФГОС ДО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r>
              <a:rPr lang="ru-RU" dirty="0" smtClean="0"/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r>
              <a:rPr lang="ru-RU" dirty="0" smtClean="0"/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dirty="0" smtClean="0"/>
              <a:t>4) поддержка инициативы детей в различных видах деятельности;</a:t>
            </a:r>
          </a:p>
          <a:p>
            <a:r>
              <a:rPr lang="ru-RU" dirty="0" smtClean="0"/>
              <a:t>5) сотрудничество Организации с семьей;</a:t>
            </a:r>
          </a:p>
          <a:p>
            <a:r>
              <a:rPr lang="ru-RU" dirty="0" smtClean="0"/>
              <a:t>6) приобщение детей к </a:t>
            </a:r>
            <a:r>
              <a:rPr lang="ru-RU" dirty="0" err="1" smtClean="0"/>
              <a:t>социокультурным</a:t>
            </a:r>
            <a:r>
              <a:rPr lang="ru-RU" dirty="0" smtClean="0"/>
              <a:t> нормам, традициям семьи, общества и государства;</a:t>
            </a:r>
          </a:p>
          <a:p>
            <a:r>
              <a:rPr lang="ru-RU" dirty="0" smtClean="0"/>
              <a:t>7) формирование 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dirty="0" smtClean="0"/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r>
              <a:rPr lang="ru-RU" dirty="0" smtClean="0"/>
              <a:t>9) учет этнокультурной ситуации развития детей.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Теоретические основания ФГОС ДО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Системно-деятельностный</a:t>
            </a:r>
            <a:r>
              <a:rPr lang="ru-RU" dirty="0" smtClean="0"/>
              <a:t> подход-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и управление педагогом деятельностью ребенка при решении им специально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организованых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учебных задач разной сложности и проблематики, развивающие разные виды компетентностей ребенка и самого ребенка как личность. 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Л.Г.Петерсон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же изменилось с введением ФГОС ДО?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Подход к образованию дошкольников</a:t>
            </a:r>
          </a:p>
          <a:p>
            <a:r>
              <a:rPr lang="ru-RU" dirty="0" smtClean="0"/>
              <a:t>Количество образовательных областей</a:t>
            </a:r>
          </a:p>
          <a:p>
            <a:r>
              <a:rPr lang="ru-RU" dirty="0" smtClean="0"/>
              <a:t>Структура образовательной программы ДОУ</a:t>
            </a:r>
          </a:p>
          <a:p>
            <a:r>
              <a:rPr lang="ru-RU" dirty="0" smtClean="0"/>
              <a:t>Требования к образовательной программе  (ОП) ДОУ</a:t>
            </a:r>
          </a:p>
          <a:p>
            <a:r>
              <a:rPr lang="ru-RU" dirty="0" smtClean="0"/>
              <a:t>Требования к результатам освоения ОП</a:t>
            </a:r>
          </a:p>
          <a:p>
            <a:r>
              <a:rPr lang="ru-RU" dirty="0" smtClean="0"/>
              <a:t>Требования к условиям внедрения ФГОС ДО</a:t>
            </a:r>
          </a:p>
          <a:p>
            <a:r>
              <a:rPr lang="ru-RU" dirty="0" smtClean="0"/>
              <a:t>Виды детской деятельности</a:t>
            </a:r>
          </a:p>
          <a:p>
            <a:r>
              <a:rPr lang="ru-RU" dirty="0" smtClean="0"/>
              <a:t>Возрастные характеристики обучаемых</a:t>
            </a:r>
          </a:p>
          <a:p>
            <a:r>
              <a:rPr lang="ru-RU" dirty="0" smtClean="0"/>
              <a:t>Документация педагога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Системно-деятельностный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подход к образованию дошкольников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проблемной ситуации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Целевая установка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Мотивирование к деятельности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проблемной ситуации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действий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результатов деятельности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1629</Words>
  <Application>Microsoft Office PowerPoint</Application>
  <PresentationFormat>Экран (4:3)</PresentationFormat>
  <Paragraphs>190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Федеральный государственный образовательный стандарт дошкольного образования</vt:lpstr>
      <vt:lpstr>Нормативные документы, определяющие требования  к переходу на новые образовательные стандарты</vt:lpstr>
      <vt:lpstr>Структура документа ФГОС ДО</vt:lpstr>
      <vt:lpstr>Цели ФГОС ДО</vt:lpstr>
      <vt:lpstr>Задачи ФГОС ДО</vt:lpstr>
      <vt:lpstr>Основные принципы ФГОС ДО</vt:lpstr>
      <vt:lpstr>Теоретические основания ФГОС ДО</vt:lpstr>
      <vt:lpstr>Что же изменилось с введением ФГОС ДО?</vt:lpstr>
      <vt:lpstr>Системно-деятельностный подход к образованию дошкольников </vt:lpstr>
      <vt:lpstr>Процесс вовлечения в деятельность</vt:lpstr>
      <vt:lpstr> Образовательные области</vt:lpstr>
      <vt:lpstr>Виды образовательной деятельности ФГОС </vt:lpstr>
      <vt:lpstr>Возрастные особенности ФГОС ДО</vt:lpstr>
      <vt:lpstr>Требования к результатам освоения ФГОС Требования Стандарта к результатам освоения  </vt:lpstr>
      <vt:lpstr>Требования к условиям ФГОС </vt:lpstr>
      <vt:lpstr>Презентация PowerPoint</vt:lpstr>
      <vt:lpstr>Структура программы</vt:lpstr>
      <vt:lpstr>Требования к структуре образовательной программы</vt:lpstr>
      <vt:lpstr>Рабочая программа педагога</vt:lpstr>
      <vt:lpstr>Общие требования</vt:lpstr>
      <vt:lpstr>Структура рабочей программы педагога</vt:lpstr>
      <vt:lpstr>Размещение рабочих программ  на сайте ДОУ</vt:lpstr>
      <vt:lpstr>Презентация PowerPoint</vt:lpstr>
      <vt:lpstr>Внедряем ФГОС ДО</vt:lpstr>
      <vt:lpstr>Показатели готовности ДОУ к реализации ФГОС ДО</vt:lpstr>
      <vt:lpstr>Использованные в презентации материалы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дошкольного образования</dc:title>
  <dc:creator>Анна В. Туркина</dc:creator>
  <cp:lastModifiedBy>Anna</cp:lastModifiedBy>
  <cp:revision>13</cp:revision>
  <dcterms:created xsi:type="dcterms:W3CDTF">2016-09-16T07:22:31Z</dcterms:created>
  <dcterms:modified xsi:type="dcterms:W3CDTF">2021-10-04T22:38:55Z</dcterms:modified>
</cp:coreProperties>
</file>