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0" r:id="rId1"/>
  </p:sldMasterIdLst>
  <p:notesMasterIdLst>
    <p:notesMasterId r:id="rId31"/>
  </p:notesMasterIdLst>
  <p:handoutMasterIdLst>
    <p:handoutMasterId r:id="rId32"/>
  </p:handoutMasterIdLst>
  <p:sldIdLst>
    <p:sldId id="369" r:id="rId2"/>
    <p:sldId id="316" r:id="rId3"/>
    <p:sldId id="343" r:id="rId4"/>
    <p:sldId id="356" r:id="rId5"/>
    <p:sldId id="344" r:id="rId6"/>
    <p:sldId id="315" r:id="rId7"/>
    <p:sldId id="355" r:id="rId8"/>
    <p:sldId id="357" r:id="rId9"/>
    <p:sldId id="318" r:id="rId10"/>
    <p:sldId id="367" r:id="rId11"/>
    <p:sldId id="330" r:id="rId12"/>
    <p:sldId id="332" r:id="rId13"/>
    <p:sldId id="340" r:id="rId14"/>
    <p:sldId id="342" r:id="rId15"/>
    <p:sldId id="358" r:id="rId16"/>
    <p:sldId id="336" r:id="rId17"/>
    <p:sldId id="359" r:id="rId18"/>
    <p:sldId id="360" r:id="rId19"/>
    <p:sldId id="365" r:id="rId20"/>
    <p:sldId id="349" r:id="rId21"/>
    <p:sldId id="366" r:id="rId22"/>
    <p:sldId id="350" r:id="rId23"/>
    <p:sldId id="353" r:id="rId24"/>
    <p:sldId id="364" r:id="rId25"/>
    <p:sldId id="363" r:id="rId26"/>
    <p:sldId id="362" r:id="rId27"/>
    <p:sldId id="361" r:id="rId28"/>
    <p:sldId id="354" r:id="rId29"/>
    <p:sldId id="328" r:id="rId30"/>
  </p:sldIdLst>
  <p:sldSz cx="9144000" cy="6858000" type="screen4x3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>
              <a:solidFill>
                <a:srgbClr val="46AAC4"/>
              </a:solidFill>
              <a:prstDash val="solid"/>
              <a:bevel/>
            </a:ln>
          </a:left>
          <a:right>
            <a:ln w="9525" cap="flat">
              <a:solidFill>
                <a:srgbClr val="46AAC4"/>
              </a:solidFill>
              <a:prstDash val="solid"/>
              <a:bevel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4BACC6"/>
              </a:solidFill>
              <a:prstDash val="solid"/>
              <a:bevel/>
            </a:ln>
          </a:top>
          <a:bottom>
            <a:ln w="9525" cap="flat">
              <a:solidFill>
                <a:srgbClr val="46AAC4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9525" cap="flat">
              <a:solidFill>
                <a:srgbClr val="46AAC4"/>
              </a:solidFill>
              <a:prstDash val="solid"/>
              <a:bevel/>
            </a:ln>
          </a:top>
          <a:bottom>
            <a:ln w="9525" cap="flat">
              <a:solidFill>
                <a:srgbClr val="46AAC4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BACC6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213" autoAdjust="0"/>
  </p:normalViewPr>
  <p:slideViewPr>
    <p:cSldViewPr>
      <p:cViewPr varScale="1">
        <p:scale>
          <a:sx n="70" d="100"/>
          <a:sy n="70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155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8F037B-DB3B-48B1-BEFA-88F01FDA8820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2B2FFC-4298-400C-8059-E0EA465ED79A}">
      <dgm:prSet phldrT="[Текст]"/>
      <dgm:spPr/>
      <dgm:t>
        <a:bodyPr/>
        <a:lstStyle/>
        <a:p>
          <a:r>
            <a:rPr lang="ru-RU" b="1" dirty="0" smtClean="0"/>
            <a:t>Подкомиссия врачебной комиссии медицинских организаций государственной системы здравоохранения города Москвы</a:t>
          </a:r>
          <a:endParaRPr lang="ru-RU" dirty="0"/>
        </a:p>
      </dgm:t>
    </dgm:pt>
    <dgm:pt modelId="{5CFC2CEE-7244-4FC6-960F-62734299E6CA}" type="parTrans" cxnId="{671C3623-5AC3-406D-B100-243A988D3F49}">
      <dgm:prSet/>
      <dgm:spPr/>
      <dgm:t>
        <a:bodyPr/>
        <a:lstStyle/>
        <a:p>
          <a:endParaRPr lang="ru-RU"/>
        </a:p>
      </dgm:t>
    </dgm:pt>
    <dgm:pt modelId="{31FFC7F9-2CD9-44E7-BDD0-5204C93FA253}" type="sibTrans" cxnId="{671C3623-5AC3-406D-B100-243A988D3F49}">
      <dgm:prSet/>
      <dgm:spPr/>
      <dgm:t>
        <a:bodyPr/>
        <a:lstStyle/>
        <a:p>
          <a:endParaRPr lang="ru-RU"/>
        </a:p>
      </dgm:t>
    </dgm:pt>
    <dgm:pt modelId="{68F3C73B-196E-41BA-8B95-0484299C0DF2}">
      <dgm:prSet phldrT="[Текст]"/>
      <dgm:spPr/>
      <dgm:t>
        <a:bodyPr/>
        <a:lstStyle/>
        <a:p>
          <a:r>
            <a:rPr lang="ru-RU" b="1" dirty="0" smtClean="0"/>
            <a:t>ЦПМПК города Москвы</a:t>
          </a:r>
          <a:endParaRPr lang="ru-RU" dirty="0"/>
        </a:p>
      </dgm:t>
    </dgm:pt>
    <dgm:pt modelId="{31B5748C-72CA-4894-A2CE-24005FA1BDF7}" type="parTrans" cxnId="{65ED7361-4584-4243-B17D-4D61198A2DE7}">
      <dgm:prSet/>
      <dgm:spPr/>
      <dgm:t>
        <a:bodyPr/>
        <a:lstStyle/>
        <a:p>
          <a:endParaRPr lang="ru-RU"/>
        </a:p>
      </dgm:t>
    </dgm:pt>
    <dgm:pt modelId="{DBAF6DCC-E5CF-47DC-89B2-60C981CE1E25}" type="sibTrans" cxnId="{65ED7361-4584-4243-B17D-4D61198A2DE7}">
      <dgm:prSet/>
      <dgm:spPr/>
      <dgm:t>
        <a:bodyPr/>
        <a:lstStyle/>
        <a:p>
          <a:endParaRPr lang="ru-RU"/>
        </a:p>
      </dgm:t>
    </dgm:pt>
    <dgm:pt modelId="{2734461B-75A6-4A71-B9BF-037DC45E91C5}">
      <dgm:prSet phldrT="[Текст]"/>
      <dgm:spPr/>
      <dgm:t>
        <a:bodyPr/>
        <a:lstStyle/>
        <a:p>
          <a:r>
            <a:rPr lang="ru-RU" b="1" dirty="0" smtClean="0"/>
            <a:t>Межведомственная конфликтная комиссия ЦПМПК города Москвы</a:t>
          </a:r>
          <a:endParaRPr lang="ru-RU" dirty="0"/>
        </a:p>
      </dgm:t>
    </dgm:pt>
    <dgm:pt modelId="{B3F5EE90-A226-4753-B58A-C623E27EAC39}" type="parTrans" cxnId="{D6B74D1C-496B-4727-8A38-7D238DA2722C}">
      <dgm:prSet/>
      <dgm:spPr/>
      <dgm:t>
        <a:bodyPr/>
        <a:lstStyle/>
        <a:p>
          <a:endParaRPr lang="ru-RU"/>
        </a:p>
      </dgm:t>
    </dgm:pt>
    <dgm:pt modelId="{778ABBDF-37EB-4EA1-B66E-2EA6D2F1282C}" type="sibTrans" cxnId="{D6B74D1C-496B-4727-8A38-7D238DA2722C}">
      <dgm:prSet/>
      <dgm:spPr/>
      <dgm:t>
        <a:bodyPr/>
        <a:lstStyle/>
        <a:p>
          <a:endParaRPr lang="ru-RU"/>
        </a:p>
      </dgm:t>
    </dgm:pt>
    <dgm:pt modelId="{C255ACF9-71BC-4CAE-A697-B7B2F3F83397}" type="pres">
      <dgm:prSet presAssocID="{1B8F037B-DB3B-48B1-BEFA-88F01FDA882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543678-597B-4A35-B02C-E72DB11A4E2C}" type="pres">
      <dgm:prSet presAssocID="{012B2FFC-4298-400C-8059-E0EA465ED79A}" presName="node" presStyleLbl="node1" presStyleIdx="0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98B6AE07-E5E8-4ACF-8AA6-539925762359}" type="pres">
      <dgm:prSet presAssocID="{31FFC7F9-2CD9-44E7-BDD0-5204C93FA253}" presName="sibTrans" presStyleCnt="0"/>
      <dgm:spPr/>
    </dgm:pt>
    <dgm:pt modelId="{C1625E07-2BEA-4819-A555-95A9A8BA20B6}" type="pres">
      <dgm:prSet presAssocID="{68F3C73B-196E-41BA-8B95-0484299C0DF2}" presName="node" presStyleLbl="node1" presStyleIdx="1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09913BE-B8A6-461D-B853-974920B141F9}" type="pres">
      <dgm:prSet presAssocID="{DBAF6DCC-E5CF-47DC-89B2-60C981CE1E25}" presName="sibTrans" presStyleCnt="0"/>
      <dgm:spPr/>
    </dgm:pt>
    <dgm:pt modelId="{43607D65-0376-40BE-9BB1-FCC840267C9C}" type="pres">
      <dgm:prSet presAssocID="{2734461B-75A6-4A71-B9BF-037DC45E91C5}" presName="node" presStyleLbl="node1" presStyleIdx="2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D6B74D1C-496B-4727-8A38-7D238DA2722C}" srcId="{1B8F037B-DB3B-48B1-BEFA-88F01FDA8820}" destId="{2734461B-75A6-4A71-B9BF-037DC45E91C5}" srcOrd="2" destOrd="0" parTransId="{B3F5EE90-A226-4753-B58A-C623E27EAC39}" sibTransId="{778ABBDF-37EB-4EA1-B66E-2EA6D2F1282C}"/>
    <dgm:cxn modelId="{B78AD637-49F5-4B9E-9711-2FE93F41DC4E}" type="presOf" srcId="{1B8F037B-DB3B-48B1-BEFA-88F01FDA8820}" destId="{C255ACF9-71BC-4CAE-A697-B7B2F3F83397}" srcOrd="0" destOrd="0" presId="urn:microsoft.com/office/officeart/2005/8/layout/default#1"/>
    <dgm:cxn modelId="{671C3623-5AC3-406D-B100-243A988D3F49}" srcId="{1B8F037B-DB3B-48B1-BEFA-88F01FDA8820}" destId="{012B2FFC-4298-400C-8059-E0EA465ED79A}" srcOrd="0" destOrd="0" parTransId="{5CFC2CEE-7244-4FC6-960F-62734299E6CA}" sibTransId="{31FFC7F9-2CD9-44E7-BDD0-5204C93FA253}"/>
    <dgm:cxn modelId="{5D95CAC6-B156-43D1-94AE-856AB5EDD832}" type="presOf" srcId="{2734461B-75A6-4A71-B9BF-037DC45E91C5}" destId="{43607D65-0376-40BE-9BB1-FCC840267C9C}" srcOrd="0" destOrd="0" presId="urn:microsoft.com/office/officeart/2005/8/layout/default#1"/>
    <dgm:cxn modelId="{65ED7361-4584-4243-B17D-4D61198A2DE7}" srcId="{1B8F037B-DB3B-48B1-BEFA-88F01FDA8820}" destId="{68F3C73B-196E-41BA-8B95-0484299C0DF2}" srcOrd="1" destOrd="0" parTransId="{31B5748C-72CA-4894-A2CE-24005FA1BDF7}" sibTransId="{DBAF6DCC-E5CF-47DC-89B2-60C981CE1E25}"/>
    <dgm:cxn modelId="{6790F81C-187C-46EE-BE3D-B167AF4E6873}" type="presOf" srcId="{012B2FFC-4298-400C-8059-E0EA465ED79A}" destId="{97543678-597B-4A35-B02C-E72DB11A4E2C}" srcOrd="0" destOrd="0" presId="urn:microsoft.com/office/officeart/2005/8/layout/default#1"/>
    <dgm:cxn modelId="{C5F128FF-51F6-42D0-BB15-8F986768D913}" type="presOf" srcId="{68F3C73B-196E-41BA-8B95-0484299C0DF2}" destId="{C1625E07-2BEA-4819-A555-95A9A8BA20B6}" srcOrd="0" destOrd="0" presId="urn:microsoft.com/office/officeart/2005/8/layout/default#1"/>
    <dgm:cxn modelId="{43758530-BD87-4C17-B2B7-452DEB244CBC}" type="presParOf" srcId="{C255ACF9-71BC-4CAE-A697-B7B2F3F83397}" destId="{97543678-597B-4A35-B02C-E72DB11A4E2C}" srcOrd="0" destOrd="0" presId="urn:microsoft.com/office/officeart/2005/8/layout/default#1"/>
    <dgm:cxn modelId="{AC920730-D291-4E0E-8E35-3209C0D380AE}" type="presParOf" srcId="{C255ACF9-71BC-4CAE-A697-B7B2F3F83397}" destId="{98B6AE07-E5E8-4ACF-8AA6-539925762359}" srcOrd="1" destOrd="0" presId="urn:microsoft.com/office/officeart/2005/8/layout/default#1"/>
    <dgm:cxn modelId="{94F343BD-0FA2-48F1-A594-1F2A613B9665}" type="presParOf" srcId="{C255ACF9-71BC-4CAE-A697-B7B2F3F83397}" destId="{C1625E07-2BEA-4819-A555-95A9A8BA20B6}" srcOrd="2" destOrd="0" presId="urn:microsoft.com/office/officeart/2005/8/layout/default#1"/>
    <dgm:cxn modelId="{3BD86F30-91A6-4F04-B303-CE24C168CC76}" type="presParOf" srcId="{C255ACF9-71BC-4CAE-A697-B7B2F3F83397}" destId="{009913BE-B8A6-461D-B853-974920B141F9}" srcOrd="3" destOrd="0" presId="urn:microsoft.com/office/officeart/2005/8/layout/default#1"/>
    <dgm:cxn modelId="{213CBF83-B600-4835-A3FE-A556FBF08178}" type="presParOf" srcId="{C255ACF9-71BC-4CAE-A697-B7B2F3F83397}" destId="{43607D65-0376-40BE-9BB1-FCC840267C9C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CF4772-89E4-4D70-BC4D-6A3ACD3E9A9C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8A7D70-C59A-4DA4-A228-2D3A58D164BE}">
      <dgm:prSet phldrT="[Текст]" custT="1"/>
      <dgm:spPr/>
      <dgm:t>
        <a:bodyPr/>
        <a:lstStyle/>
        <a:p>
          <a:r>
            <a:rPr lang="ru-RU" sz="1600" b="1" dirty="0" smtClean="0"/>
            <a:t>Единый алгоритм предоставления услуги</a:t>
          </a:r>
          <a:endParaRPr lang="ru-RU" sz="1600" dirty="0"/>
        </a:p>
      </dgm:t>
    </dgm:pt>
    <dgm:pt modelId="{BD1BA98D-3DF9-4D34-A522-D719A310DDB2}" type="parTrans" cxnId="{B852D8FC-9AF6-422F-A0F2-CA61FDBC6F11}">
      <dgm:prSet/>
      <dgm:spPr/>
      <dgm:t>
        <a:bodyPr/>
        <a:lstStyle/>
        <a:p>
          <a:endParaRPr lang="ru-RU" sz="4400"/>
        </a:p>
      </dgm:t>
    </dgm:pt>
    <dgm:pt modelId="{16920313-26E9-45A9-9F02-8E5BA16D3502}" type="sibTrans" cxnId="{B852D8FC-9AF6-422F-A0F2-CA61FDBC6F11}">
      <dgm:prSet/>
      <dgm:spPr/>
      <dgm:t>
        <a:bodyPr/>
        <a:lstStyle/>
        <a:p>
          <a:endParaRPr lang="ru-RU" sz="4400"/>
        </a:p>
      </dgm:t>
    </dgm:pt>
    <dgm:pt modelId="{72FD962F-65A5-4F94-A0DF-18BF41D61B16}">
      <dgm:prSet phldrT="[Текст]" custT="1"/>
      <dgm:spPr/>
      <dgm:t>
        <a:bodyPr/>
        <a:lstStyle/>
        <a:p>
          <a:r>
            <a:rPr lang="ru-RU" sz="1400" b="1" dirty="0" smtClean="0"/>
            <a:t>Рекомендации по  созданию специальных </a:t>
          </a:r>
          <a:br>
            <a:rPr lang="ru-RU" sz="1400" b="1" dirty="0" smtClean="0"/>
          </a:br>
          <a:r>
            <a:rPr lang="ru-RU" sz="1400" b="1" dirty="0" smtClean="0"/>
            <a:t>условий  обучения  </a:t>
          </a:r>
          <a:br>
            <a:rPr lang="ru-RU" sz="1400" b="1" dirty="0" smtClean="0"/>
          </a:br>
          <a:r>
            <a:rPr lang="ru-RU" sz="1400" b="1" dirty="0" smtClean="0"/>
            <a:t>и  воспитания в ОО</a:t>
          </a:r>
          <a:endParaRPr lang="ru-RU" sz="1400" dirty="0"/>
        </a:p>
      </dgm:t>
    </dgm:pt>
    <dgm:pt modelId="{C53BC8E0-879F-4396-AEC7-F46E9EA9C60A}" type="parTrans" cxnId="{828532A8-020F-4F62-9FC7-E0C210EDD8B6}">
      <dgm:prSet/>
      <dgm:spPr>
        <a:ln w="57150">
          <a:solidFill>
            <a:schemeClr val="accent1"/>
          </a:solidFill>
        </a:ln>
      </dgm:spPr>
      <dgm:t>
        <a:bodyPr/>
        <a:lstStyle/>
        <a:p>
          <a:endParaRPr lang="ru-RU" sz="4400"/>
        </a:p>
      </dgm:t>
    </dgm:pt>
    <dgm:pt modelId="{8A3BD906-23F6-4896-BAC5-A63AABD6400A}" type="sibTrans" cxnId="{828532A8-020F-4F62-9FC7-E0C210EDD8B6}">
      <dgm:prSet/>
      <dgm:spPr/>
      <dgm:t>
        <a:bodyPr/>
        <a:lstStyle/>
        <a:p>
          <a:endParaRPr lang="ru-RU" sz="4400"/>
        </a:p>
      </dgm:t>
    </dgm:pt>
    <dgm:pt modelId="{62E62BAA-C7D3-4DC9-A533-8B9A4584B90C}">
      <dgm:prSet phldrT="[Текст]" custT="1"/>
      <dgm:spPr/>
      <dgm:t>
        <a:bodyPr/>
        <a:lstStyle/>
        <a:p>
          <a:r>
            <a:rPr lang="ru-RU" sz="1400" b="1" dirty="0" smtClean="0"/>
            <a:t>Рекомендации по  созданию специальных </a:t>
          </a:r>
          <a:br>
            <a:rPr lang="ru-RU" sz="1400" b="1" dirty="0" smtClean="0"/>
          </a:br>
          <a:r>
            <a:rPr lang="ru-RU" sz="1400" b="1" dirty="0" smtClean="0"/>
            <a:t>условий  сдачи  ГИА</a:t>
          </a:r>
          <a:endParaRPr lang="ru-RU" sz="1400" dirty="0"/>
        </a:p>
      </dgm:t>
    </dgm:pt>
    <dgm:pt modelId="{09FBFED0-7FE5-46F9-897A-61CE947003D4}" type="parTrans" cxnId="{25FECB9D-C9BE-44F4-9AD5-C93F10CEB7CF}">
      <dgm:prSet/>
      <dgm:spPr>
        <a:ln w="57150">
          <a:solidFill>
            <a:schemeClr val="accent1"/>
          </a:solidFill>
        </a:ln>
      </dgm:spPr>
      <dgm:t>
        <a:bodyPr/>
        <a:lstStyle/>
        <a:p>
          <a:endParaRPr lang="ru-RU" sz="4400"/>
        </a:p>
      </dgm:t>
    </dgm:pt>
    <dgm:pt modelId="{48879812-C4FC-4332-AB8D-124551AA54C4}" type="sibTrans" cxnId="{25FECB9D-C9BE-44F4-9AD5-C93F10CEB7CF}">
      <dgm:prSet/>
      <dgm:spPr/>
      <dgm:t>
        <a:bodyPr/>
        <a:lstStyle/>
        <a:p>
          <a:endParaRPr lang="ru-RU" sz="4400"/>
        </a:p>
      </dgm:t>
    </dgm:pt>
    <dgm:pt modelId="{8C4B7475-6F12-4D19-8845-741D56FA2F0B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b="1" dirty="0" smtClean="0"/>
            <a:t>Оказание  консультативной  помощи  родителям  (законным  представителям)  детей, </a:t>
          </a:r>
          <a:br>
            <a:rPr lang="ru-RU" sz="1400" b="1" dirty="0" smtClean="0"/>
          </a:br>
          <a:r>
            <a:rPr lang="ru-RU" sz="1400" b="1" dirty="0" smtClean="0"/>
            <a:t>специалистам ОО и других организаций</a:t>
          </a:r>
          <a:endParaRPr lang="ru-RU" sz="1400" dirty="0"/>
        </a:p>
      </dgm:t>
    </dgm:pt>
    <dgm:pt modelId="{373442FB-24FE-44AB-A372-EDF161BD11F6}" type="parTrans" cxnId="{F42F0B29-92A2-4C35-959B-88292EE22458}">
      <dgm:prSet/>
      <dgm:spPr/>
      <dgm:t>
        <a:bodyPr/>
        <a:lstStyle/>
        <a:p>
          <a:endParaRPr lang="ru-RU" sz="4400"/>
        </a:p>
      </dgm:t>
    </dgm:pt>
    <dgm:pt modelId="{13B38F7D-B1CE-4DE3-9587-D4DD0C473491}" type="sibTrans" cxnId="{F42F0B29-92A2-4C35-959B-88292EE22458}">
      <dgm:prSet/>
      <dgm:spPr/>
      <dgm:t>
        <a:bodyPr/>
        <a:lstStyle/>
        <a:p>
          <a:endParaRPr lang="ru-RU" sz="4400"/>
        </a:p>
      </dgm:t>
    </dgm:pt>
    <dgm:pt modelId="{F13046BC-0724-4DDC-A818-C8DA21641429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b="1" dirty="0" smtClean="0"/>
            <a:t>Организационно-методическое сопровождение оказания психолого-педагогической помощи</a:t>
          </a:r>
          <a:endParaRPr lang="ru-RU" sz="1400" dirty="0"/>
        </a:p>
      </dgm:t>
    </dgm:pt>
    <dgm:pt modelId="{5BB338BA-7004-463C-84DB-57CBCB333BD8}" type="parTrans" cxnId="{78868D81-98A5-499B-A480-EDCC3D6E1BBD}">
      <dgm:prSet/>
      <dgm:spPr/>
      <dgm:t>
        <a:bodyPr/>
        <a:lstStyle/>
        <a:p>
          <a:endParaRPr lang="ru-RU" sz="4400"/>
        </a:p>
      </dgm:t>
    </dgm:pt>
    <dgm:pt modelId="{C7E29ECA-CBB1-43E7-A68E-9C136D57267F}" type="sibTrans" cxnId="{78868D81-98A5-499B-A480-EDCC3D6E1BBD}">
      <dgm:prSet/>
      <dgm:spPr/>
      <dgm:t>
        <a:bodyPr/>
        <a:lstStyle/>
        <a:p>
          <a:endParaRPr lang="ru-RU" sz="4400"/>
        </a:p>
      </dgm:t>
    </dgm:pt>
    <dgm:pt modelId="{94285451-45D1-41FC-8251-C1CC5427EC64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b="1" dirty="0" smtClean="0"/>
            <a:t>Разработка базовых и вариативных пакетов программ психолого-педагогического сопровождения</a:t>
          </a:r>
          <a:endParaRPr lang="ru-RU" sz="1400" dirty="0"/>
        </a:p>
      </dgm:t>
    </dgm:pt>
    <dgm:pt modelId="{4FB37A27-0D0A-4CD8-881C-D87BD658EBA6}" type="parTrans" cxnId="{1872ECF6-5BC1-4035-9819-70B76D823581}">
      <dgm:prSet/>
      <dgm:spPr/>
      <dgm:t>
        <a:bodyPr/>
        <a:lstStyle/>
        <a:p>
          <a:endParaRPr lang="ru-RU" sz="4400"/>
        </a:p>
      </dgm:t>
    </dgm:pt>
    <dgm:pt modelId="{5DEB47DA-0405-4044-B0CA-F2CF39BA0320}" type="sibTrans" cxnId="{1872ECF6-5BC1-4035-9819-70B76D823581}">
      <dgm:prSet/>
      <dgm:spPr/>
      <dgm:t>
        <a:bodyPr/>
        <a:lstStyle/>
        <a:p>
          <a:endParaRPr lang="ru-RU" sz="4400"/>
        </a:p>
      </dgm:t>
    </dgm:pt>
    <dgm:pt modelId="{FCD7D6F1-30A2-4B66-BC99-39C158032F4D}">
      <dgm:prSet phldrT="[Текст]" custT="1"/>
      <dgm:spPr/>
      <dgm:t>
        <a:bodyPr/>
        <a:lstStyle/>
        <a:p>
          <a:r>
            <a:rPr lang="ru-RU" sz="1400" b="1" dirty="0" smtClean="0"/>
            <a:t>Мониторинг учета рекомендаций комиссии (подтверждение, уточнение, </a:t>
          </a:r>
          <a:br>
            <a:rPr lang="ru-RU" sz="1400" b="1" dirty="0" smtClean="0"/>
          </a:br>
          <a:r>
            <a:rPr lang="ru-RU" sz="1400" b="1" dirty="0" smtClean="0"/>
            <a:t>изменение  образовательного маршрута)</a:t>
          </a:r>
          <a:endParaRPr lang="ru-RU" sz="1400" dirty="0"/>
        </a:p>
      </dgm:t>
    </dgm:pt>
    <dgm:pt modelId="{40B3E813-B1E6-4A01-A47A-055CA3B2CB4A}" type="parTrans" cxnId="{7D5864E2-76CD-4CC0-AC12-613E028E16F4}">
      <dgm:prSet/>
      <dgm:spPr>
        <a:solidFill>
          <a:schemeClr val="accent1"/>
        </a:solidFill>
        <a:ln w="57150">
          <a:solidFill>
            <a:schemeClr val="accent1"/>
          </a:solidFill>
        </a:ln>
      </dgm:spPr>
      <dgm:t>
        <a:bodyPr/>
        <a:lstStyle/>
        <a:p>
          <a:endParaRPr lang="ru-RU" sz="4400"/>
        </a:p>
      </dgm:t>
    </dgm:pt>
    <dgm:pt modelId="{E3521118-4A73-43C7-A1F1-164CF72C7247}" type="sibTrans" cxnId="{7D5864E2-76CD-4CC0-AC12-613E028E16F4}">
      <dgm:prSet/>
      <dgm:spPr/>
      <dgm:t>
        <a:bodyPr/>
        <a:lstStyle/>
        <a:p>
          <a:endParaRPr lang="ru-RU" sz="4400"/>
        </a:p>
      </dgm:t>
    </dgm:pt>
    <dgm:pt modelId="{26731DC1-7830-4D0B-92DF-1260466BC4B8}" type="pres">
      <dgm:prSet presAssocID="{1ECF4772-89E4-4D70-BC4D-6A3ACD3E9A9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E370B76-7AB7-46BB-89D3-F0DB9355B32C}" type="pres">
      <dgm:prSet presAssocID="{D48A7D70-C59A-4DA4-A228-2D3A58D164BE}" presName="hierRoot1" presStyleCnt="0">
        <dgm:presLayoutVars>
          <dgm:hierBranch val="init"/>
        </dgm:presLayoutVars>
      </dgm:prSet>
      <dgm:spPr/>
    </dgm:pt>
    <dgm:pt modelId="{BD696ED7-92EC-4C81-A874-752813414315}" type="pres">
      <dgm:prSet presAssocID="{D48A7D70-C59A-4DA4-A228-2D3A58D164BE}" presName="rootComposite1" presStyleCnt="0"/>
      <dgm:spPr/>
    </dgm:pt>
    <dgm:pt modelId="{B70C5066-8536-42E5-9C21-6DF725F864E4}" type="pres">
      <dgm:prSet presAssocID="{D48A7D70-C59A-4DA4-A228-2D3A58D164BE}" presName="rootText1" presStyleLbl="node0" presStyleIdx="0" presStyleCnt="4" custScaleX="335610" custScaleY="837876" custLinFactX="-100000" custLinFactY="-38964" custLinFactNeighborX="-177061" custLinFactNeighborY="-1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C9FE7DF1-E8DC-473F-BB12-FE9DD8A036A4}" type="pres">
      <dgm:prSet presAssocID="{D48A7D70-C59A-4DA4-A228-2D3A58D164B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AE68632-89EA-45BD-9151-FCDBDD8B034C}" type="pres">
      <dgm:prSet presAssocID="{D48A7D70-C59A-4DA4-A228-2D3A58D164BE}" presName="hierChild2" presStyleCnt="0"/>
      <dgm:spPr/>
    </dgm:pt>
    <dgm:pt modelId="{8F557EF4-0DB6-445A-94F3-9E1D0A4B6643}" type="pres">
      <dgm:prSet presAssocID="{C53BC8E0-879F-4396-AEC7-F46E9EA9C60A}" presName="Name37" presStyleLbl="parChTrans1D2" presStyleIdx="0" presStyleCnt="3"/>
      <dgm:spPr/>
      <dgm:t>
        <a:bodyPr/>
        <a:lstStyle/>
        <a:p>
          <a:endParaRPr lang="ru-RU"/>
        </a:p>
      </dgm:t>
    </dgm:pt>
    <dgm:pt modelId="{8C840F5F-2AD8-47EA-9A2E-A5814F7A6079}" type="pres">
      <dgm:prSet presAssocID="{72FD962F-65A5-4F94-A0DF-18BF41D61B16}" presName="hierRoot2" presStyleCnt="0">
        <dgm:presLayoutVars>
          <dgm:hierBranch val="init"/>
        </dgm:presLayoutVars>
      </dgm:prSet>
      <dgm:spPr/>
    </dgm:pt>
    <dgm:pt modelId="{48065B04-CE20-4844-80CF-42C9953539AA}" type="pres">
      <dgm:prSet presAssocID="{72FD962F-65A5-4F94-A0DF-18BF41D61B16}" presName="rootComposite" presStyleCnt="0"/>
      <dgm:spPr/>
    </dgm:pt>
    <dgm:pt modelId="{FCEE60FE-0D52-4874-8CF1-3EDECF5CF1FB}" type="pres">
      <dgm:prSet presAssocID="{72FD962F-65A5-4F94-A0DF-18BF41D61B16}" presName="rootText" presStyleLbl="node2" presStyleIdx="0" presStyleCnt="3" custScaleX="346203" custScaleY="685181" custLinFactNeighborX="41079" custLinFactNeighborY="-25053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7502EC9-A753-4EAA-B968-EF293E5FB5AC}" type="pres">
      <dgm:prSet presAssocID="{72FD962F-65A5-4F94-A0DF-18BF41D61B16}" presName="rootConnector" presStyleLbl="node2" presStyleIdx="0" presStyleCnt="3"/>
      <dgm:spPr/>
      <dgm:t>
        <a:bodyPr/>
        <a:lstStyle/>
        <a:p>
          <a:endParaRPr lang="ru-RU"/>
        </a:p>
      </dgm:t>
    </dgm:pt>
    <dgm:pt modelId="{179A4C97-2E75-45E2-8E7C-5DE44E423002}" type="pres">
      <dgm:prSet presAssocID="{72FD962F-65A5-4F94-A0DF-18BF41D61B16}" presName="hierChild4" presStyleCnt="0"/>
      <dgm:spPr/>
    </dgm:pt>
    <dgm:pt modelId="{89CF0DE3-4035-4A92-AE44-14A391F8D5E0}" type="pres">
      <dgm:prSet presAssocID="{72FD962F-65A5-4F94-A0DF-18BF41D61B16}" presName="hierChild5" presStyleCnt="0"/>
      <dgm:spPr/>
    </dgm:pt>
    <dgm:pt modelId="{04D0797A-EC7A-45C7-89FA-9B1B3788D13B}" type="pres">
      <dgm:prSet presAssocID="{40B3E813-B1E6-4A01-A47A-055CA3B2CB4A}" presName="Name37" presStyleLbl="parChTrans1D2" presStyleIdx="1" presStyleCnt="3"/>
      <dgm:spPr/>
      <dgm:t>
        <a:bodyPr/>
        <a:lstStyle/>
        <a:p>
          <a:endParaRPr lang="ru-RU"/>
        </a:p>
      </dgm:t>
    </dgm:pt>
    <dgm:pt modelId="{B2A4BC76-F111-4265-BD45-35D36BA68CA2}" type="pres">
      <dgm:prSet presAssocID="{FCD7D6F1-30A2-4B66-BC99-39C158032F4D}" presName="hierRoot2" presStyleCnt="0">
        <dgm:presLayoutVars>
          <dgm:hierBranch val="init"/>
        </dgm:presLayoutVars>
      </dgm:prSet>
      <dgm:spPr/>
    </dgm:pt>
    <dgm:pt modelId="{C7BE4630-9CE8-405C-84BE-9D4A73360062}" type="pres">
      <dgm:prSet presAssocID="{FCD7D6F1-30A2-4B66-BC99-39C158032F4D}" presName="rootComposite" presStyleCnt="0"/>
      <dgm:spPr/>
    </dgm:pt>
    <dgm:pt modelId="{90C70EF7-EA11-40BB-86B9-9C8835DBB833}" type="pres">
      <dgm:prSet presAssocID="{FCD7D6F1-30A2-4B66-BC99-39C158032F4D}" presName="rootText" presStyleLbl="node2" presStyleIdx="1" presStyleCnt="3" custScaleX="346203" custScaleY="685181" custLinFactNeighborX="91740" custLinFactNeighborY="-25053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CAEFEC04-BE26-4180-B6B2-CC2344144C4D}" type="pres">
      <dgm:prSet presAssocID="{FCD7D6F1-30A2-4B66-BC99-39C158032F4D}" presName="rootConnector" presStyleLbl="node2" presStyleIdx="1" presStyleCnt="3"/>
      <dgm:spPr/>
      <dgm:t>
        <a:bodyPr/>
        <a:lstStyle/>
        <a:p>
          <a:endParaRPr lang="ru-RU"/>
        </a:p>
      </dgm:t>
    </dgm:pt>
    <dgm:pt modelId="{889691F4-BBEF-49FF-8A0C-098AFD342CB7}" type="pres">
      <dgm:prSet presAssocID="{FCD7D6F1-30A2-4B66-BC99-39C158032F4D}" presName="hierChild4" presStyleCnt="0"/>
      <dgm:spPr/>
    </dgm:pt>
    <dgm:pt modelId="{55704C31-4DB6-4008-B54A-04E0CB1528F2}" type="pres">
      <dgm:prSet presAssocID="{FCD7D6F1-30A2-4B66-BC99-39C158032F4D}" presName="hierChild5" presStyleCnt="0"/>
      <dgm:spPr/>
    </dgm:pt>
    <dgm:pt modelId="{F97EFA6C-5EC8-4149-81E0-061C8ADECA3C}" type="pres">
      <dgm:prSet presAssocID="{09FBFED0-7FE5-46F9-897A-61CE947003D4}" presName="Name37" presStyleLbl="parChTrans1D2" presStyleIdx="2" presStyleCnt="3"/>
      <dgm:spPr/>
      <dgm:t>
        <a:bodyPr/>
        <a:lstStyle/>
        <a:p>
          <a:endParaRPr lang="ru-RU"/>
        </a:p>
      </dgm:t>
    </dgm:pt>
    <dgm:pt modelId="{B0C9EB75-D0B6-46A8-811D-C2C186A28F6F}" type="pres">
      <dgm:prSet presAssocID="{62E62BAA-C7D3-4DC9-A533-8B9A4584B90C}" presName="hierRoot2" presStyleCnt="0">
        <dgm:presLayoutVars>
          <dgm:hierBranch val="init"/>
        </dgm:presLayoutVars>
      </dgm:prSet>
      <dgm:spPr/>
    </dgm:pt>
    <dgm:pt modelId="{99B73102-ADF4-40F7-BC87-697681FA2268}" type="pres">
      <dgm:prSet presAssocID="{62E62BAA-C7D3-4DC9-A533-8B9A4584B90C}" presName="rootComposite" presStyleCnt="0"/>
      <dgm:spPr/>
    </dgm:pt>
    <dgm:pt modelId="{9618F05F-6AFC-47C6-8E2E-081F7C66EB44}" type="pres">
      <dgm:prSet presAssocID="{62E62BAA-C7D3-4DC9-A533-8B9A4584B90C}" presName="rootText" presStyleLbl="node2" presStyleIdx="2" presStyleCnt="3" custScaleX="346203" custScaleY="685181" custLinFactX="46340" custLinFactNeighborX="100000" custLinFactNeighborY="-25053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B079B0A9-7DE8-4688-BE4E-84D6C330872F}" type="pres">
      <dgm:prSet presAssocID="{62E62BAA-C7D3-4DC9-A533-8B9A4584B90C}" presName="rootConnector" presStyleLbl="node2" presStyleIdx="2" presStyleCnt="3"/>
      <dgm:spPr/>
      <dgm:t>
        <a:bodyPr/>
        <a:lstStyle/>
        <a:p>
          <a:endParaRPr lang="ru-RU"/>
        </a:p>
      </dgm:t>
    </dgm:pt>
    <dgm:pt modelId="{0378A96B-B598-4BE5-995B-C941AACAE683}" type="pres">
      <dgm:prSet presAssocID="{62E62BAA-C7D3-4DC9-A533-8B9A4584B90C}" presName="hierChild4" presStyleCnt="0"/>
      <dgm:spPr/>
    </dgm:pt>
    <dgm:pt modelId="{1051B3D6-B515-46F0-AE77-04302B7351B0}" type="pres">
      <dgm:prSet presAssocID="{62E62BAA-C7D3-4DC9-A533-8B9A4584B90C}" presName="hierChild5" presStyleCnt="0"/>
      <dgm:spPr/>
    </dgm:pt>
    <dgm:pt modelId="{E4A3EBC6-DD7A-4B63-B451-DBFD9744332D}" type="pres">
      <dgm:prSet presAssocID="{D48A7D70-C59A-4DA4-A228-2D3A58D164BE}" presName="hierChild3" presStyleCnt="0"/>
      <dgm:spPr/>
    </dgm:pt>
    <dgm:pt modelId="{4E664F2F-178D-4DA0-8B41-0386EACE880D}" type="pres">
      <dgm:prSet presAssocID="{8C4B7475-6F12-4D19-8845-741D56FA2F0B}" presName="hierRoot1" presStyleCnt="0">
        <dgm:presLayoutVars>
          <dgm:hierBranch val="init"/>
        </dgm:presLayoutVars>
      </dgm:prSet>
      <dgm:spPr/>
    </dgm:pt>
    <dgm:pt modelId="{F8ED7855-4882-4A76-BCC3-1BF8582D0AC5}" type="pres">
      <dgm:prSet presAssocID="{8C4B7475-6F12-4D19-8845-741D56FA2F0B}" presName="rootComposite1" presStyleCnt="0"/>
      <dgm:spPr/>
    </dgm:pt>
    <dgm:pt modelId="{8C988F7F-5C3E-457D-9933-CFC695BC18C0}" type="pres">
      <dgm:prSet presAssocID="{8C4B7475-6F12-4D19-8845-741D56FA2F0B}" presName="rootText1" presStyleLbl="node0" presStyleIdx="1" presStyleCnt="4" custScaleX="335610" custScaleY="837876" custLinFactX="-100000" custLinFactY="-38964" custLinFactNeighborX="-125459" custLinFactNeighborY="-1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AD8C61A7-B615-400F-9431-B9D2A9EE93FD}" type="pres">
      <dgm:prSet presAssocID="{8C4B7475-6F12-4D19-8845-741D56FA2F0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58135CB-4061-424E-9006-F5CE985020E2}" type="pres">
      <dgm:prSet presAssocID="{8C4B7475-6F12-4D19-8845-741D56FA2F0B}" presName="hierChild2" presStyleCnt="0"/>
      <dgm:spPr/>
    </dgm:pt>
    <dgm:pt modelId="{B183C35D-DA79-41B1-89AC-06838238C60A}" type="pres">
      <dgm:prSet presAssocID="{8C4B7475-6F12-4D19-8845-741D56FA2F0B}" presName="hierChild3" presStyleCnt="0"/>
      <dgm:spPr/>
    </dgm:pt>
    <dgm:pt modelId="{F46EC34C-236D-4CE9-B738-494874F8ACFC}" type="pres">
      <dgm:prSet presAssocID="{F13046BC-0724-4DDC-A818-C8DA21641429}" presName="hierRoot1" presStyleCnt="0">
        <dgm:presLayoutVars>
          <dgm:hierBranch val="init"/>
        </dgm:presLayoutVars>
      </dgm:prSet>
      <dgm:spPr/>
    </dgm:pt>
    <dgm:pt modelId="{2AED5883-7CEC-4D9B-8D93-ADA696B5CEC0}" type="pres">
      <dgm:prSet presAssocID="{F13046BC-0724-4DDC-A818-C8DA21641429}" presName="rootComposite1" presStyleCnt="0"/>
      <dgm:spPr/>
    </dgm:pt>
    <dgm:pt modelId="{984167C6-AAFE-4834-BB97-A1185D50B594}" type="pres">
      <dgm:prSet presAssocID="{F13046BC-0724-4DDC-A818-C8DA21641429}" presName="rootText1" presStyleLbl="node0" presStyleIdx="2" presStyleCnt="4" custScaleX="335610" custScaleY="837876" custLinFactX="-80464" custLinFactY="-38964" custLinFactNeighborX="-100000" custLinFactNeighborY="-1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E3160D0-EA2C-4BDA-9546-E39353563082}" type="pres">
      <dgm:prSet presAssocID="{F13046BC-0724-4DDC-A818-C8DA2164142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7128E60-98F5-4EB4-AE3D-704200C95D0A}" type="pres">
      <dgm:prSet presAssocID="{F13046BC-0724-4DDC-A818-C8DA21641429}" presName="hierChild2" presStyleCnt="0"/>
      <dgm:spPr/>
    </dgm:pt>
    <dgm:pt modelId="{17AB2013-733B-4576-BE7E-AD4F5F8613F5}" type="pres">
      <dgm:prSet presAssocID="{F13046BC-0724-4DDC-A818-C8DA21641429}" presName="hierChild3" presStyleCnt="0"/>
      <dgm:spPr/>
    </dgm:pt>
    <dgm:pt modelId="{DB65FBC1-C72C-4E78-8F3D-49762E7DA154}" type="pres">
      <dgm:prSet presAssocID="{94285451-45D1-41FC-8251-C1CC5427EC64}" presName="hierRoot1" presStyleCnt="0">
        <dgm:presLayoutVars>
          <dgm:hierBranch val="init"/>
        </dgm:presLayoutVars>
      </dgm:prSet>
      <dgm:spPr/>
    </dgm:pt>
    <dgm:pt modelId="{EC8C6B4B-F39C-4926-9D86-A1D33EDB0C10}" type="pres">
      <dgm:prSet presAssocID="{94285451-45D1-41FC-8251-C1CC5427EC64}" presName="rootComposite1" presStyleCnt="0"/>
      <dgm:spPr/>
    </dgm:pt>
    <dgm:pt modelId="{7EECCCE5-78B7-429F-B9F4-BE1D7977EB7D}" type="pres">
      <dgm:prSet presAssocID="{94285451-45D1-41FC-8251-C1CC5427EC64}" presName="rootText1" presStyleLbl="node0" presStyleIdx="3" presStyleCnt="4" custScaleX="335610" custScaleY="837876" custLinFactX="-26820" custLinFactY="-38964" custLinFactNeighborX="-100000" custLinFactNeighborY="-1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55FA435A-1D9F-4361-96D4-BF1A53C56F42}" type="pres">
      <dgm:prSet presAssocID="{94285451-45D1-41FC-8251-C1CC5427EC6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C751CCF-25D4-4C17-B070-CF29A9D85470}" type="pres">
      <dgm:prSet presAssocID="{94285451-45D1-41FC-8251-C1CC5427EC64}" presName="hierChild2" presStyleCnt="0"/>
      <dgm:spPr/>
    </dgm:pt>
    <dgm:pt modelId="{C3D34886-5E65-43A8-B2C6-AECB853C9737}" type="pres">
      <dgm:prSet presAssocID="{94285451-45D1-41FC-8251-C1CC5427EC64}" presName="hierChild3" presStyleCnt="0"/>
      <dgm:spPr/>
    </dgm:pt>
  </dgm:ptLst>
  <dgm:cxnLst>
    <dgm:cxn modelId="{42B55C2E-3810-45F3-A857-88611AB20E76}" type="presOf" srcId="{72FD962F-65A5-4F94-A0DF-18BF41D61B16}" destId="{D7502EC9-A753-4EAA-B968-EF293E5FB5AC}" srcOrd="1" destOrd="0" presId="urn:microsoft.com/office/officeart/2005/8/layout/orgChart1"/>
    <dgm:cxn modelId="{B852D8FC-9AF6-422F-A0F2-CA61FDBC6F11}" srcId="{1ECF4772-89E4-4D70-BC4D-6A3ACD3E9A9C}" destId="{D48A7D70-C59A-4DA4-A228-2D3A58D164BE}" srcOrd="0" destOrd="0" parTransId="{BD1BA98D-3DF9-4D34-A522-D719A310DDB2}" sibTransId="{16920313-26E9-45A9-9F02-8E5BA16D3502}"/>
    <dgm:cxn modelId="{B02D963B-7C22-4E93-AB6B-5594A6862687}" type="presOf" srcId="{C53BC8E0-879F-4396-AEC7-F46E9EA9C60A}" destId="{8F557EF4-0DB6-445A-94F3-9E1D0A4B6643}" srcOrd="0" destOrd="0" presId="urn:microsoft.com/office/officeart/2005/8/layout/orgChart1"/>
    <dgm:cxn modelId="{6327AB26-BC17-422D-B3C2-1536638D65C4}" type="presOf" srcId="{62E62BAA-C7D3-4DC9-A533-8B9A4584B90C}" destId="{9618F05F-6AFC-47C6-8E2E-081F7C66EB44}" srcOrd="0" destOrd="0" presId="urn:microsoft.com/office/officeart/2005/8/layout/orgChart1"/>
    <dgm:cxn modelId="{29A28653-4A85-461C-8D8B-2CCA256F2EFF}" type="presOf" srcId="{40B3E813-B1E6-4A01-A47A-055CA3B2CB4A}" destId="{04D0797A-EC7A-45C7-89FA-9B1B3788D13B}" srcOrd="0" destOrd="0" presId="urn:microsoft.com/office/officeart/2005/8/layout/orgChart1"/>
    <dgm:cxn modelId="{52226247-D5DE-49B7-852B-F8A85AEFBE42}" type="presOf" srcId="{62E62BAA-C7D3-4DC9-A533-8B9A4584B90C}" destId="{B079B0A9-7DE8-4688-BE4E-84D6C330872F}" srcOrd="1" destOrd="0" presId="urn:microsoft.com/office/officeart/2005/8/layout/orgChart1"/>
    <dgm:cxn modelId="{8D6B6106-36EC-4565-B259-77D0253D3EB1}" type="presOf" srcId="{FCD7D6F1-30A2-4B66-BC99-39C158032F4D}" destId="{CAEFEC04-BE26-4180-B6B2-CC2344144C4D}" srcOrd="1" destOrd="0" presId="urn:microsoft.com/office/officeart/2005/8/layout/orgChart1"/>
    <dgm:cxn modelId="{8E7153FD-0FFB-4DFF-9FCC-B4CE0130C3E4}" type="presOf" srcId="{8C4B7475-6F12-4D19-8845-741D56FA2F0B}" destId="{AD8C61A7-B615-400F-9431-B9D2A9EE93FD}" srcOrd="1" destOrd="0" presId="urn:microsoft.com/office/officeart/2005/8/layout/orgChart1"/>
    <dgm:cxn modelId="{8FFE85F5-8C47-411F-81F5-5DD436B5693D}" type="presOf" srcId="{D48A7D70-C59A-4DA4-A228-2D3A58D164BE}" destId="{B70C5066-8536-42E5-9C21-6DF725F864E4}" srcOrd="0" destOrd="0" presId="urn:microsoft.com/office/officeart/2005/8/layout/orgChart1"/>
    <dgm:cxn modelId="{BACDC29D-DB1C-4731-88FA-C57CB58B95D8}" type="presOf" srcId="{8C4B7475-6F12-4D19-8845-741D56FA2F0B}" destId="{8C988F7F-5C3E-457D-9933-CFC695BC18C0}" srcOrd="0" destOrd="0" presId="urn:microsoft.com/office/officeart/2005/8/layout/orgChart1"/>
    <dgm:cxn modelId="{1872ECF6-5BC1-4035-9819-70B76D823581}" srcId="{1ECF4772-89E4-4D70-BC4D-6A3ACD3E9A9C}" destId="{94285451-45D1-41FC-8251-C1CC5427EC64}" srcOrd="3" destOrd="0" parTransId="{4FB37A27-0D0A-4CD8-881C-D87BD658EBA6}" sibTransId="{5DEB47DA-0405-4044-B0CA-F2CF39BA0320}"/>
    <dgm:cxn modelId="{2001D39B-2976-4A41-A8EF-CD1B8706F732}" type="presOf" srcId="{09FBFED0-7FE5-46F9-897A-61CE947003D4}" destId="{F97EFA6C-5EC8-4149-81E0-061C8ADECA3C}" srcOrd="0" destOrd="0" presId="urn:microsoft.com/office/officeart/2005/8/layout/orgChart1"/>
    <dgm:cxn modelId="{78868D81-98A5-499B-A480-EDCC3D6E1BBD}" srcId="{1ECF4772-89E4-4D70-BC4D-6A3ACD3E9A9C}" destId="{F13046BC-0724-4DDC-A818-C8DA21641429}" srcOrd="2" destOrd="0" parTransId="{5BB338BA-7004-463C-84DB-57CBCB333BD8}" sibTransId="{C7E29ECA-CBB1-43E7-A68E-9C136D57267F}"/>
    <dgm:cxn modelId="{C4B2ADBB-3FED-412C-B55A-355A4AA45C71}" type="presOf" srcId="{1ECF4772-89E4-4D70-BC4D-6A3ACD3E9A9C}" destId="{26731DC1-7830-4D0B-92DF-1260466BC4B8}" srcOrd="0" destOrd="0" presId="urn:microsoft.com/office/officeart/2005/8/layout/orgChart1"/>
    <dgm:cxn modelId="{D5274982-BFCD-4107-AD4E-B7308EF4484D}" type="presOf" srcId="{F13046BC-0724-4DDC-A818-C8DA21641429}" destId="{984167C6-AAFE-4834-BB97-A1185D50B594}" srcOrd="0" destOrd="0" presId="urn:microsoft.com/office/officeart/2005/8/layout/orgChart1"/>
    <dgm:cxn modelId="{C6225E3E-585F-48B8-8CD2-D77C91CA77FB}" type="presOf" srcId="{94285451-45D1-41FC-8251-C1CC5427EC64}" destId="{7EECCCE5-78B7-429F-B9F4-BE1D7977EB7D}" srcOrd="0" destOrd="0" presId="urn:microsoft.com/office/officeart/2005/8/layout/orgChart1"/>
    <dgm:cxn modelId="{F42F0B29-92A2-4C35-959B-88292EE22458}" srcId="{1ECF4772-89E4-4D70-BC4D-6A3ACD3E9A9C}" destId="{8C4B7475-6F12-4D19-8845-741D56FA2F0B}" srcOrd="1" destOrd="0" parTransId="{373442FB-24FE-44AB-A372-EDF161BD11F6}" sibTransId="{13B38F7D-B1CE-4DE3-9587-D4DD0C473491}"/>
    <dgm:cxn modelId="{47EE40C2-1F37-4260-8577-9FE566441210}" type="presOf" srcId="{FCD7D6F1-30A2-4B66-BC99-39C158032F4D}" destId="{90C70EF7-EA11-40BB-86B9-9C8835DBB833}" srcOrd="0" destOrd="0" presId="urn:microsoft.com/office/officeart/2005/8/layout/orgChart1"/>
    <dgm:cxn modelId="{8A0C6786-D954-43C7-8412-C4CFAED6FB73}" type="presOf" srcId="{F13046BC-0724-4DDC-A818-C8DA21641429}" destId="{8E3160D0-EA2C-4BDA-9546-E39353563082}" srcOrd="1" destOrd="0" presId="urn:microsoft.com/office/officeart/2005/8/layout/orgChart1"/>
    <dgm:cxn modelId="{EB3A03D9-3D6C-456E-9D28-A54BA2E5A5F9}" type="presOf" srcId="{94285451-45D1-41FC-8251-C1CC5427EC64}" destId="{55FA435A-1D9F-4361-96D4-BF1A53C56F42}" srcOrd="1" destOrd="0" presId="urn:microsoft.com/office/officeart/2005/8/layout/orgChart1"/>
    <dgm:cxn modelId="{828532A8-020F-4F62-9FC7-E0C210EDD8B6}" srcId="{D48A7D70-C59A-4DA4-A228-2D3A58D164BE}" destId="{72FD962F-65A5-4F94-A0DF-18BF41D61B16}" srcOrd="0" destOrd="0" parTransId="{C53BC8E0-879F-4396-AEC7-F46E9EA9C60A}" sibTransId="{8A3BD906-23F6-4896-BAC5-A63AABD6400A}"/>
    <dgm:cxn modelId="{05D39628-ACD6-4933-A4C8-E3E11CC86345}" type="presOf" srcId="{D48A7D70-C59A-4DA4-A228-2D3A58D164BE}" destId="{C9FE7DF1-E8DC-473F-BB12-FE9DD8A036A4}" srcOrd="1" destOrd="0" presId="urn:microsoft.com/office/officeart/2005/8/layout/orgChart1"/>
    <dgm:cxn modelId="{7D5864E2-76CD-4CC0-AC12-613E028E16F4}" srcId="{D48A7D70-C59A-4DA4-A228-2D3A58D164BE}" destId="{FCD7D6F1-30A2-4B66-BC99-39C158032F4D}" srcOrd="1" destOrd="0" parTransId="{40B3E813-B1E6-4A01-A47A-055CA3B2CB4A}" sibTransId="{E3521118-4A73-43C7-A1F1-164CF72C7247}"/>
    <dgm:cxn modelId="{25FECB9D-C9BE-44F4-9AD5-C93F10CEB7CF}" srcId="{D48A7D70-C59A-4DA4-A228-2D3A58D164BE}" destId="{62E62BAA-C7D3-4DC9-A533-8B9A4584B90C}" srcOrd="2" destOrd="0" parTransId="{09FBFED0-7FE5-46F9-897A-61CE947003D4}" sibTransId="{48879812-C4FC-4332-AB8D-124551AA54C4}"/>
    <dgm:cxn modelId="{44355D73-1842-417C-9540-B5360E6712F6}" type="presOf" srcId="{72FD962F-65A5-4F94-A0DF-18BF41D61B16}" destId="{FCEE60FE-0D52-4874-8CF1-3EDECF5CF1FB}" srcOrd="0" destOrd="0" presId="urn:microsoft.com/office/officeart/2005/8/layout/orgChart1"/>
    <dgm:cxn modelId="{A15C8164-8C80-47CD-B5FC-334833BF0CB4}" type="presParOf" srcId="{26731DC1-7830-4D0B-92DF-1260466BC4B8}" destId="{3E370B76-7AB7-46BB-89D3-F0DB9355B32C}" srcOrd="0" destOrd="0" presId="urn:microsoft.com/office/officeart/2005/8/layout/orgChart1"/>
    <dgm:cxn modelId="{D51E367B-231F-4BE0-B360-2B3780561C10}" type="presParOf" srcId="{3E370B76-7AB7-46BB-89D3-F0DB9355B32C}" destId="{BD696ED7-92EC-4C81-A874-752813414315}" srcOrd="0" destOrd="0" presId="urn:microsoft.com/office/officeart/2005/8/layout/orgChart1"/>
    <dgm:cxn modelId="{110BCFB6-2487-442F-AF4D-6B5E0A615F47}" type="presParOf" srcId="{BD696ED7-92EC-4C81-A874-752813414315}" destId="{B70C5066-8536-42E5-9C21-6DF725F864E4}" srcOrd="0" destOrd="0" presId="urn:microsoft.com/office/officeart/2005/8/layout/orgChart1"/>
    <dgm:cxn modelId="{F59B8D6E-E099-489A-9F21-1D07D8B57907}" type="presParOf" srcId="{BD696ED7-92EC-4C81-A874-752813414315}" destId="{C9FE7DF1-E8DC-473F-BB12-FE9DD8A036A4}" srcOrd="1" destOrd="0" presId="urn:microsoft.com/office/officeart/2005/8/layout/orgChart1"/>
    <dgm:cxn modelId="{06489539-F9BC-4B65-9E1D-45E31E6C5CF8}" type="presParOf" srcId="{3E370B76-7AB7-46BB-89D3-F0DB9355B32C}" destId="{4AE68632-89EA-45BD-9151-FCDBDD8B034C}" srcOrd="1" destOrd="0" presId="urn:microsoft.com/office/officeart/2005/8/layout/orgChart1"/>
    <dgm:cxn modelId="{32D7677E-2CCC-48EE-B37B-38C2181F642B}" type="presParOf" srcId="{4AE68632-89EA-45BD-9151-FCDBDD8B034C}" destId="{8F557EF4-0DB6-445A-94F3-9E1D0A4B6643}" srcOrd="0" destOrd="0" presId="urn:microsoft.com/office/officeart/2005/8/layout/orgChart1"/>
    <dgm:cxn modelId="{FE97ECEF-4EAB-4255-87AE-60F6DBA56FDF}" type="presParOf" srcId="{4AE68632-89EA-45BD-9151-FCDBDD8B034C}" destId="{8C840F5F-2AD8-47EA-9A2E-A5814F7A6079}" srcOrd="1" destOrd="0" presId="urn:microsoft.com/office/officeart/2005/8/layout/orgChart1"/>
    <dgm:cxn modelId="{3F676D40-6992-4E43-96FE-794EAB5B3349}" type="presParOf" srcId="{8C840F5F-2AD8-47EA-9A2E-A5814F7A6079}" destId="{48065B04-CE20-4844-80CF-42C9953539AA}" srcOrd="0" destOrd="0" presId="urn:microsoft.com/office/officeart/2005/8/layout/orgChart1"/>
    <dgm:cxn modelId="{168975BB-E1ED-4E93-B354-251591BAB14E}" type="presParOf" srcId="{48065B04-CE20-4844-80CF-42C9953539AA}" destId="{FCEE60FE-0D52-4874-8CF1-3EDECF5CF1FB}" srcOrd="0" destOrd="0" presId="urn:microsoft.com/office/officeart/2005/8/layout/orgChart1"/>
    <dgm:cxn modelId="{502926AC-4DF0-4053-9E65-3487D3455458}" type="presParOf" srcId="{48065B04-CE20-4844-80CF-42C9953539AA}" destId="{D7502EC9-A753-4EAA-B968-EF293E5FB5AC}" srcOrd="1" destOrd="0" presId="urn:microsoft.com/office/officeart/2005/8/layout/orgChart1"/>
    <dgm:cxn modelId="{CCBE63ED-9DBD-466D-93FC-46DF015E97F8}" type="presParOf" srcId="{8C840F5F-2AD8-47EA-9A2E-A5814F7A6079}" destId="{179A4C97-2E75-45E2-8E7C-5DE44E423002}" srcOrd="1" destOrd="0" presId="urn:microsoft.com/office/officeart/2005/8/layout/orgChart1"/>
    <dgm:cxn modelId="{0AF175EA-D483-44B7-9430-1845D354BA83}" type="presParOf" srcId="{8C840F5F-2AD8-47EA-9A2E-A5814F7A6079}" destId="{89CF0DE3-4035-4A92-AE44-14A391F8D5E0}" srcOrd="2" destOrd="0" presId="urn:microsoft.com/office/officeart/2005/8/layout/orgChart1"/>
    <dgm:cxn modelId="{ACB45D86-5468-4BA0-B115-4ACAB0DA5034}" type="presParOf" srcId="{4AE68632-89EA-45BD-9151-FCDBDD8B034C}" destId="{04D0797A-EC7A-45C7-89FA-9B1B3788D13B}" srcOrd="2" destOrd="0" presId="urn:microsoft.com/office/officeart/2005/8/layout/orgChart1"/>
    <dgm:cxn modelId="{CE7D350A-741C-4FA4-B44B-14EF569766E1}" type="presParOf" srcId="{4AE68632-89EA-45BD-9151-FCDBDD8B034C}" destId="{B2A4BC76-F111-4265-BD45-35D36BA68CA2}" srcOrd="3" destOrd="0" presId="urn:microsoft.com/office/officeart/2005/8/layout/orgChart1"/>
    <dgm:cxn modelId="{9A7EAAAC-0B8E-4C97-8BC6-1B720E076A60}" type="presParOf" srcId="{B2A4BC76-F111-4265-BD45-35D36BA68CA2}" destId="{C7BE4630-9CE8-405C-84BE-9D4A73360062}" srcOrd="0" destOrd="0" presId="urn:microsoft.com/office/officeart/2005/8/layout/orgChart1"/>
    <dgm:cxn modelId="{71647787-EBE5-4228-8EB1-1141B61C4721}" type="presParOf" srcId="{C7BE4630-9CE8-405C-84BE-9D4A73360062}" destId="{90C70EF7-EA11-40BB-86B9-9C8835DBB833}" srcOrd="0" destOrd="0" presId="urn:microsoft.com/office/officeart/2005/8/layout/orgChart1"/>
    <dgm:cxn modelId="{3F9EC031-7483-42D0-904A-2EFE67D7621A}" type="presParOf" srcId="{C7BE4630-9CE8-405C-84BE-9D4A73360062}" destId="{CAEFEC04-BE26-4180-B6B2-CC2344144C4D}" srcOrd="1" destOrd="0" presId="urn:microsoft.com/office/officeart/2005/8/layout/orgChart1"/>
    <dgm:cxn modelId="{76352CA3-BC50-420A-8808-639DC875B282}" type="presParOf" srcId="{B2A4BC76-F111-4265-BD45-35D36BA68CA2}" destId="{889691F4-BBEF-49FF-8A0C-098AFD342CB7}" srcOrd="1" destOrd="0" presId="urn:microsoft.com/office/officeart/2005/8/layout/orgChart1"/>
    <dgm:cxn modelId="{25363F25-B8E4-4006-BDA1-C37B37DB4912}" type="presParOf" srcId="{B2A4BC76-F111-4265-BD45-35D36BA68CA2}" destId="{55704C31-4DB6-4008-B54A-04E0CB1528F2}" srcOrd="2" destOrd="0" presId="urn:microsoft.com/office/officeart/2005/8/layout/orgChart1"/>
    <dgm:cxn modelId="{FDB824EC-DF8E-497D-816B-C5885F6179C1}" type="presParOf" srcId="{4AE68632-89EA-45BD-9151-FCDBDD8B034C}" destId="{F97EFA6C-5EC8-4149-81E0-061C8ADECA3C}" srcOrd="4" destOrd="0" presId="urn:microsoft.com/office/officeart/2005/8/layout/orgChart1"/>
    <dgm:cxn modelId="{56FCA3F1-1238-4AAB-8647-7EC8933B304F}" type="presParOf" srcId="{4AE68632-89EA-45BD-9151-FCDBDD8B034C}" destId="{B0C9EB75-D0B6-46A8-811D-C2C186A28F6F}" srcOrd="5" destOrd="0" presId="urn:microsoft.com/office/officeart/2005/8/layout/orgChart1"/>
    <dgm:cxn modelId="{71A046E0-361B-41AF-8466-C0301C4F3B83}" type="presParOf" srcId="{B0C9EB75-D0B6-46A8-811D-C2C186A28F6F}" destId="{99B73102-ADF4-40F7-BC87-697681FA2268}" srcOrd="0" destOrd="0" presId="urn:microsoft.com/office/officeart/2005/8/layout/orgChart1"/>
    <dgm:cxn modelId="{F89E79EF-B51A-4232-9547-31E2137EFD0E}" type="presParOf" srcId="{99B73102-ADF4-40F7-BC87-697681FA2268}" destId="{9618F05F-6AFC-47C6-8E2E-081F7C66EB44}" srcOrd="0" destOrd="0" presId="urn:microsoft.com/office/officeart/2005/8/layout/orgChart1"/>
    <dgm:cxn modelId="{6F564672-0C98-4000-BAAB-0754B917F9DD}" type="presParOf" srcId="{99B73102-ADF4-40F7-BC87-697681FA2268}" destId="{B079B0A9-7DE8-4688-BE4E-84D6C330872F}" srcOrd="1" destOrd="0" presId="urn:microsoft.com/office/officeart/2005/8/layout/orgChart1"/>
    <dgm:cxn modelId="{C3DBDFFD-8BCD-4375-88BA-8ABB4735F569}" type="presParOf" srcId="{B0C9EB75-D0B6-46A8-811D-C2C186A28F6F}" destId="{0378A96B-B598-4BE5-995B-C941AACAE683}" srcOrd="1" destOrd="0" presId="urn:microsoft.com/office/officeart/2005/8/layout/orgChart1"/>
    <dgm:cxn modelId="{F65AD510-5254-456B-BB3A-C659284ED5A2}" type="presParOf" srcId="{B0C9EB75-D0B6-46A8-811D-C2C186A28F6F}" destId="{1051B3D6-B515-46F0-AE77-04302B7351B0}" srcOrd="2" destOrd="0" presId="urn:microsoft.com/office/officeart/2005/8/layout/orgChart1"/>
    <dgm:cxn modelId="{0425D09A-9C23-4440-AD8E-506F3337B702}" type="presParOf" srcId="{3E370B76-7AB7-46BB-89D3-F0DB9355B32C}" destId="{E4A3EBC6-DD7A-4B63-B451-DBFD9744332D}" srcOrd="2" destOrd="0" presId="urn:microsoft.com/office/officeart/2005/8/layout/orgChart1"/>
    <dgm:cxn modelId="{4053FA7D-9B04-4469-9691-5EB635D14F6D}" type="presParOf" srcId="{26731DC1-7830-4D0B-92DF-1260466BC4B8}" destId="{4E664F2F-178D-4DA0-8B41-0386EACE880D}" srcOrd="1" destOrd="0" presId="urn:microsoft.com/office/officeart/2005/8/layout/orgChart1"/>
    <dgm:cxn modelId="{33984A97-3479-4FF6-95A7-46E41CD0216E}" type="presParOf" srcId="{4E664F2F-178D-4DA0-8B41-0386EACE880D}" destId="{F8ED7855-4882-4A76-BCC3-1BF8582D0AC5}" srcOrd="0" destOrd="0" presId="urn:microsoft.com/office/officeart/2005/8/layout/orgChart1"/>
    <dgm:cxn modelId="{A5109129-5189-4532-8C40-AF598785C610}" type="presParOf" srcId="{F8ED7855-4882-4A76-BCC3-1BF8582D0AC5}" destId="{8C988F7F-5C3E-457D-9933-CFC695BC18C0}" srcOrd="0" destOrd="0" presId="urn:microsoft.com/office/officeart/2005/8/layout/orgChart1"/>
    <dgm:cxn modelId="{47F06BB0-599F-48D6-B0B2-77847164B70E}" type="presParOf" srcId="{F8ED7855-4882-4A76-BCC3-1BF8582D0AC5}" destId="{AD8C61A7-B615-400F-9431-B9D2A9EE93FD}" srcOrd="1" destOrd="0" presId="urn:microsoft.com/office/officeart/2005/8/layout/orgChart1"/>
    <dgm:cxn modelId="{1ED066CD-259B-4DCF-B5B7-328785F31C22}" type="presParOf" srcId="{4E664F2F-178D-4DA0-8B41-0386EACE880D}" destId="{A58135CB-4061-424E-9006-F5CE985020E2}" srcOrd="1" destOrd="0" presId="urn:microsoft.com/office/officeart/2005/8/layout/orgChart1"/>
    <dgm:cxn modelId="{06F9BEC9-27D4-4E7D-B2D0-43D306A51016}" type="presParOf" srcId="{4E664F2F-178D-4DA0-8B41-0386EACE880D}" destId="{B183C35D-DA79-41B1-89AC-06838238C60A}" srcOrd="2" destOrd="0" presId="urn:microsoft.com/office/officeart/2005/8/layout/orgChart1"/>
    <dgm:cxn modelId="{1DAD2713-BD27-4B66-890F-A1E5544D876E}" type="presParOf" srcId="{26731DC1-7830-4D0B-92DF-1260466BC4B8}" destId="{F46EC34C-236D-4CE9-B738-494874F8ACFC}" srcOrd="2" destOrd="0" presId="urn:microsoft.com/office/officeart/2005/8/layout/orgChart1"/>
    <dgm:cxn modelId="{DAF115D0-A726-4F92-BF8D-45B9C49BAD4E}" type="presParOf" srcId="{F46EC34C-236D-4CE9-B738-494874F8ACFC}" destId="{2AED5883-7CEC-4D9B-8D93-ADA696B5CEC0}" srcOrd="0" destOrd="0" presId="urn:microsoft.com/office/officeart/2005/8/layout/orgChart1"/>
    <dgm:cxn modelId="{D28967D5-92A3-4DB4-A2B8-A707C6455BCD}" type="presParOf" srcId="{2AED5883-7CEC-4D9B-8D93-ADA696B5CEC0}" destId="{984167C6-AAFE-4834-BB97-A1185D50B594}" srcOrd="0" destOrd="0" presId="urn:microsoft.com/office/officeart/2005/8/layout/orgChart1"/>
    <dgm:cxn modelId="{D216DDF3-976F-4DC7-BB36-CD1F1EA1F186}" type="presParOf" srcId="{2AED5883-7CEC-4D9B-8D93-ADA696B5CEC0}" destId="{8E3160D0-EA2C-4BDA-9546-E39353563082}" srcOrd="1" destOrd="0" presId="urn:microsoft.com/office/officeart/2005/8/layout/orgChart1"/>
    <dgm:cxn modelId="{681DEE74-1E98-48ED-9DC8-C5CCD804956C}" type="presParOf" srcId="{F46EC34C-236D-4CE9-B738-494874F8ACFC}" destId="{07128E60-98F5-4EB4-AE3D-704200C95D0A}" srcOrd="1" destOrd="0" presId="urn:microsoft.com/office/officeart/2005/8/layout/orgChart1"/>
    <dgm:cxn modelId="{B755C1F9-9F53-4048-A8F9-462D949FDEA4}" type="presParOf" srcId="{F46EC34C-236D-4CE9-B738-494874F8ACFC}" destId="{17AB2013-733B-4576-BE7E-AD4F5F8613F5}" srcOrd="2" destOrd="0" presId="urn:microsoft.com/office/officeart/2005/8/layout/orgChart1"/>
    <dgm:cxn modelId="{82595D32-CF1E-450F-A775-CE1AAB5E0810}" type="presParOf" srcId="{26731DC1-7830-4D0B-92DF-1260466BC4B8}" destId="{DB65FBC1-C72C-4E78-8F3D-49762E7DA154}" srcOrd="3" destOrd="0" presId="urn:microsoft.com/office/officeart/2005/8/layout/orgChart1"/>
    <dgm:cxn modelId="{D364D932-D6A8-4BD7-A1E8-5806CF83EF75}" type="presParOf" srcId="{DB65FBC1-C72C-4E78-8F3D-49762E7DA154}" destId="{EC8C6B4B-F39C-4926-9D86-A1D33EDB0C10}" srcOrd="0" destOrd="0" presId="urn:microsoft.com/office/officeart/2005/8/layout/orgChart1"/>
    <dgm:cxn modelId="{A1AA1E10-16FE-4B37-8C6A-697FF6D3BB85}" type="presParOf" srcId="{EC8C6B4B-F39C-4926-9D86-A1D33EDB0C10}" destId="{7EECCCE5-78B7-429F-B9F4-BE1D7977EB7D}" srcOrd="0" destOrd="0" presId="urn:microsoft.com/office/officeart/2005/8/layout/orgChart1"/>
    <dgm:cxn modelId="{F55495B8-3E1B-45E9-8D71-3EAD1D88BA48}" type="presParOf" srcId="{EC8C6B4B-F39C-4926-9D86-A1D33EDB0C10}" destId="{55FA435A-1D9F-4361-96D4-BF1A53C56F42}" srcOrd="1" destOrd="0" presId="urn:microsoft.com/office/officeart/2005/8/layout/orgChart1"/>
    <dgm:cxn modelId="{53EFF035-9CEA-454E-AC96-4696EC06F4FE}" type="presParOf" srcId="{DB65FBC1-C72C-4E78-8F3D-49762E7DA154}" destId="{AC751CCF-25D4-4C17-B070-CF29A9D85470}" srcOrd="1" destOrd="0" presId="urn:microsoft.com/office/officeart/2005/8/layout/orgChart1"/>
    <dgm:cxn modelId="{DF4BCA1F-62AA-4507-B58F-6AC8A2CAEC79}" type="presParOf" srcId="{DB65FBC1-C72C-4E78-8F3D-49762E7DA154}" destId="{C3D34886-5E65-43A8-B2C6-AECB853C973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16918C-82AF-4F09-AF30-6A7010714AD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94AA59-D2D9-4296-AF32-0A5443F86EAC}">
      <dgm:prSet phldrT="[Текст]" custT="1"/>
      <dgm:spPr/>
      <dgm:t>
        <a:bodyPr/>
        <a:lstStyle/>
        <a:p>
          <a:r>
            <a:rPr lang="ru-RU" sz="2800" b="1" dirty="0" smtClean="0">
              <a:latin typeface="+mn-lt"/>
              <a:cs typeface="Times New Roman" panose="02020603050405020304" pitchFamily="18" charset="0"/>
            </a:rPr>
            <a:t>Заключение ЦПМПК </a:t>
          </a:r>
          <a:br>
            <a:rPr lang="ru-RU" sz="2800" b="1" dirty="0" smtClean="0">
              <a:latin typeface="+mn-lt"/>
              <a:cs typeface="Times New Roman" panose="02020603050405020304" pitchFamily="18" charset="0"/>
            </a:rPr>
          </a:br>
          <a:r>
            <a:rPr lang="ru-RU" sz="2800" b="1" dirty="0" smtClean="0">
              <a:latin typeface="+mn-lt"/>
              <a:cs typeface="Times New Roman" panose="02020603050405020304" pitchFamily="18" charset="0"/>
            </a:rPr>
            <a:t>г. Москвы</a:t>
          </a:r>
          <a:endParaRPr lang="ru-RU" sz="2800" b="1" dirty="0">
            <a:latin typeface="+mn-lt"/>
            <a:cs typeface="Times New Roman" panose="02020603050405020304" pitchFamily="18" charset="0"/>
          </a:endParaRPr>
        </a:p>
      </dgm:t>
    </dgm:pt>
    <dgm:pt modelId="{8872DE5F-634B-4ABF-B184-B5D476511566}" type="parTrans" cxnId="{E409FEEB-D9A7-45EC-BC9E-2DA1FB3C5662}">
      <dgm:prSet/>
      <dgm:spPr/>
      <dgm:t>
        <a:bodyPr/>
        <a:lstStyle/>
        <a:p>
          <a:endParaRPr lang="ru-RU"/>
        </a:p>
      </dgm:t>
    </dgm:pt>
    <dgm:pt modelId="{014EE984-55C1-4C23-A66F-7C6005A14302}" type="sibTrans" cxnId="{E409FEEB-D9A7-45EC-BC9E-2DA1FB3C5662}">
      <dgm:prSet/>
      <dgm:spPr/>
      <dgm:t>
        <a:bodyPr/>
        <a:lstStyle/>
        <a:p>
          <a:endParaRPr lang="ru-RU"/>
        </a:p>
      </dgm:t>
    </dgm:pt>
    <dgm:pt modelId="{19186332-B8F0-4AE2-9125-C155448951A5}">
      <dgm:prSet phldrT="[Текст]" custT="1"/>
      <dgm:spPr/>
      <dgm:t>
        <a:bodyPr/>
        <a:lstStyle/>
        <a:p>
          <a:r>
            <a:rPr lang="ru-RU" sz="1400" b="1" dirty="0" smtClean="0"/>
            <a:t>м</a:t>
          </a:r>
          <a:r>
            <a:rPr lang="ru-RU" sz="1200" b="1" i="1" dirty="0" smtClean="0"/>
            <a:t>едицинское заключение о состоянии здоровья и рекомендаций по организации образовательного процесса для лиц с ограниченными возможностями здоровья </a:t>
          </a:r>
          <a:r>
            <a:rPr lang="ru-RU" sz="1200" b="0" i="0" dirty="0" smtClean="0"/>
            <a:t>(подкомиссия врачебной комиссии)</a:t>
          </a:r>
          <a:endParaRPr lang="ru-RU" sz="1200" b="0" i="0" dirty="0"/>
        </a:p>
      </dgm:t>
    </dgm:pt>
    <dgm:pt modelId="{5822928D-4724-4D4C-94F1-AD2CA1F1B7C0}" type="parTrans" cxnId="{9A26AC88-50C6-4A2A-80FC-CD7E70A8CFE6}">
      <dgm:prSet/>
      <dgm:spPr/>
      <dgm:t>
        <a:bodyPr/>
        <a:lstStyle/>
        <a:p>
          <a:endParaRPr lang="ru-RU"/>
        </a:p>
      </dgm:t>
    </dgm:pt>
    <dgm:pt modelId="{2132EA51-60E6-47DA-9124-7E22D0249414}" type="sibTrans" cxnId="{9A26AC88-50C6-4A2A-80FC-CD7E70A8CFE6}">
      <dgm:prSet/>
      <dgm:spPr/>
      <dgm:t>
        <a:bodyPr/>
        <a:lstStyle/>
        <a:p>
          <a:endParaRPr lang="ru-RU"/>
        </a:p>
      </dgm:t>
    </dgm:pt>
    <dgm:pt modelId="{9A81E950-DD25-4E63-A2A5-AE754EDACF8E}">
      <dgm:prSet phldrT="[Текст]" custT="1"/>
      <dgm:spPr/>
      <dgm:t>
        <a:bodyPr/>
        <a:lstStyle/>
        <a:p>
          <a:r>
            <a:rPr lang="ru-RU" sz="1400" b="1" i="1" dirty="0" smtClean="0"/>
            <a:t>Специальные условия обучения и воспитания</a:t>
          </a:r>
          <a:endParaRPr lang="ru-RU" sz="1400" b="1" i="1" dirty="0"/>
        </a:p>
      </dgm:t>
    </dgm:pt>
    <dgm:pt modelId="{D189E86E-AF30-481F-B0BF-C88C2918F262}" type="parTrans" cxnId="{436DCA4C-D172-4DB6-AB19-A366BBF4A3B0}">
      <dgm:prSet/>
      <dgm:spPr/>
      <dgm:t>
        <a:bodyPr/>
        <a:lstStyle/>
        <a:p>
          <a:endParaRPr lang="ru-RU"/>
        </a:p>
      </dgm:t>
    </dgm:pt>
    <dgm:pt modelId="{DBE63110-C49B-4C4D-B69F-FC2E2229DF26}" type="sibTrans" cxnId="{436DCA4C-D172-4DB6-AB19-A366BBF4A3B0}">
      <dgm:prSet/>
      <dgm:spPr/>
      <dgm:t>
        <a:bodyPr/>
        <a:lstStyle/>
        <a:p>
          <a:endParaRPr lang="ru-RU"/>
        </a:p>
      </dgm:t>
    </dgm:pt>
    <dgm:pt modelId="{B9E8F116-404B-48CD-A765-9A2B232E715E}">
      <dgm:prSet phldrT="[Текст]" custT="1"/>
      <dgm:spPr/>
      <dgm:t>
        <a:bodyPr/>
        <a:lstStyle/>
        <a:p>
          <a:r>
            <a:rPr lang="ru-RU" sz="1400" b="1" i="1" dirty="0" smtClean="0"/>
            <a:t>Справка МСЭ, индивидуальная программа реабилитации </a:t>
          </a:r>
          <a:br>
            <a:rPr lang="ru-RU" sz="1400" b="1" i="1" dirty="0" smtClean="0"/>
          </a:br>
          <a:r>
            <a:rPr lang="ru-RU" sz="1400" b="1" i="1" dirty="0" smtClean="0"/>
            <a:t>ребенка-инвалида</a:t>
          </a:r>
          <a:endParaRPr lang="ru-RU" sz="1400" b="1" i="1" dirty="0"/>
        </a:p>
      </dgm:t>
    </dgm:pt>
    <dgm:pt modelId="{4B8066A4-60A4-451D-BA64-D5A9AD0CA732}" type="parTrans" cxnId="{9213A2DE-FC0C-4D30-AC4B-1730A87DC568}">
      <dgm:prSet/>
      <dgm:spPr/>
      <dgm:t>
        <a:bodyPr/>
        <a:lstStyle/>
        <a:p>
          <a:endParaRPr lang="ru-RU"/>
        </a:p>
      </dgm:t>
    </dgm:pt>
    <dgm:pt modelId="{3724C95C-D635-466A-AC78-27737EFC815A}" type="sibTrans" cxnId="{9213A2DE-FC0C-4D30-AC4B-1730A87DC568}">
      <dgm:prSet/>
      <dgm:spPr/>
      <dgm:t>
        <a:bodyPr/>
        <a:lstStyle/>
        <a:p>
          <a:endParaRPr lang="ru-RU"/>
        </a:p>
      </dgm:t>
    </dgm:pt>
    <dgm:pt modelId="{3CFF5FFC-2350-4E0F-80C4-4E7665203FA2}" type="pres">
      <dgm:prSet presAssocID="{9316918C-82AF-4F09-AF30-6A7010714AD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ACC4BDC-6A5E-4090-9CB8-CC5410402291}" type="pres">
      <dgm:prSet presAssocID="{B294AA59-D2D9-4296-AF32-0A5443F86EAC}" presName="hierRoot1" presStyleCnt="0"/>
      <dgm:spPr/>
      <dgm:t>
        <a:bodyPr/>
        <a:lstStyle/>
        <a:p>
          <a:endParaRPr lang="ru-RU"/>
        </a:p>
      </dgm:t>
    </dgm:pt>
    <dgm:pt modelId="{7279E4AF-EA5C-411D-A5E2-C476ABDEC962}" type="pres">
      <dgm:prSet presAssocID="{B294AA59-D2D9-4296-AF32-0A5443F86EAC}" presName="composite" presStyleCnt="0"/>
      <dgm:spPr/>
      <dgm:t>
        <a:bodyPr/>
        <a:lstStyle/>
        <a:p>
          <a:endParaRPr lang="ru-RU"/>
        </a:p>
      </dgm:t>
    </dgm:pt>
    <dgm:pt modelId="{12F99375-C65F-4ACD-8482-583488F00733}" type="pres">
      <dgm:prSet presAssocID="{B294AA59-D2D9-4296-AF32-0A5443F86EAC}" presName="background" presStyleLbl="node0" presStyleIdx="0" presStyleCnt="1"/>
      <dgm:spPr/>
      <dgm:t>
        <a:bodyPr/>
        <a:lstStyle/>
        <a:p>
          <a:endParaRPr lang="ru-RU"/>
        </a:p>
      </dgm:t>
    </dgm:pt>
    <dgm:pt modelId="{2FFB3098-4B18-45A9-82E5-28F430BA632D}" type="pres">
      <dgm:prSet presAssocID="{B294AA59-D2D9-4296-AF32-0A5443F86EAC}" presName="text" presStyleLbl="fgAcc0" presStyleIdx="0" presStyleCnt="1" custScaleX="318869" custScaleY="53791" custLinFactNeighborX="-967" custLinFactNeighborY="-392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11E795-7DFE-42EA-9D91-6255C528F7D7}" type="pres">
      <dgm:prSet presAssocID="{B294AA59-D2D9-4296-AF32-0A5443F86EAC}" presName="hierChild2" presStyleCnt="0"/>
      <dgm:spPr/>
      <dgm:t>
        <a:bodyPr/>
        <a:lstStyle/>
        <a:p>
          <a:endParaRPr lang="ru-RU"/>
        </a:p>
      </dgm:t>
    </dgm:pt>
    <dgm:pt modelId="{B3788D55-F41F-4D32-AD30-73C6AB03C6A8}" type="pres">
      <dgm:prSet presAssocID="{5822928D-4724-4D4C-94F1-AD2CA1F1B7C0}" presName="Name10" presStyleLbl="parChTrans1D2" presStyleIdx="0" presStyleCnt="2"/>
      <dgm:spPr/>
      <dgm:t>
        <a:bodyPr/>
        <a:lstStyle/>
        <a:p>
          <a:endParaRPr lang="ru-RU"/>
        </a:p>
      </dgm:t>
    </dgm:pt>
    <dgm:pt modelId="{58C966DD-5424-49C2-B3BC-689742C345CB}" type="pres">
      <dgm:prSet presAssocID="{19186332-B8F0-4AE2-9125-C155448951A5}" presName="hierRoot2" presStyleCnt="0"/>
      <dgm:spPr/>
      <dgm:t>
        <a:bodyPr/>
        <a:lstStyle/>
        <a:p>
          <a:endParaRPr lang="ru-RU"/>
        </a:p>
      </dgm:t>
    </dgm:pt>
    <dgm:pt modelId="{C8692297-701A-40A7-BB90-B9555F3285B5}" type="pres">
      <dgm:prSet presAssocID="{19186332-B8F0-4AE2-9125-C155448951A5}" presName="composite2" presStyleCnt="0"/>
      <dgm:spPr/>
      <dgm:t>
        <a:bodyPr/>
        <a:lstStyle/>
        <a:p>
          <a:endParaRPr lang="ru-RU"/>
        </a:p>
      </dgm:t>
    </dgm:pt>
    <dgm:pt modelId="{59A6245F-8E46-41D3-9EA2-48B6D31E9D2B}" type="pres">
      <dgm:prSet presAssocID="{19186332-B8F0-4AE2-9125-C155448951A5}" presName="background2" presStyleLbl="node2" presStyleIdx="0" presStyleCnt="2"/>
      <dgm:spPr/>
      <dgm:t>
        <a:bodyPr/>
        <a:lstStyle/>
        <a:p>
          <a:endParaRPr lang="ru-RU"/>
        </a:p>
      </dgm:t>
    </dgm:pt>
    <dgm:pt modelId="{177B667B-EAF5-476F-81D2-E4109649C4C4}" type="pres">
      <dgm:prSet presAssocID="{19186332-B8F0-4AE2-9125-C155448951A5}" presName="text2" presStyleLbl="fgAcc2" presStyleIdx="0" presStyleCnt="2" custScaleX="131205" custLinFactNeighborX="5126" custLinFactNeighborY="13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7EFF5A-A601-44B5-A663-573891384247}" type="pres">
      <dgm:prSet presAssocID="{19186332-B8F0-4AE2-9125-C155448951A5}" presName="hierChild3" presStyleCnt="0"/>
      <dgm:spPr/>
      <dgm:t>
        <a:bodyPr/>
        <a:lstStyle/>
        <a:p>
          <a:endParaRPr lang="ru-RU"/>
        </a:p>
      </dgm:t>
    </dgm:pt>
    <dgm:pt modelId="{39F173EB-4F15-4046-B882-6F8F5877122C}" type="pres">
      <dgm:prSet presAssocID="{4B8066A4-60A4-451D-BA64-D5A9AD0CA732}" presName="Name10" presStyleLbl="parChTrans1D2" presStyleIdx="1" presStyleCnt="2"/>
      <dgm:spPr/>
      <dgm:t>
        <a:bodyPr/>
        <a:lstStyle/>
        <a:p>
          <a:endParaRPr lang="ru-RU"/>
        </a:p>
      </dgm:t>
    </dgm:pt>
    <dgm:pt modelId="{82A98BFB-BFDA-4FC8-AF37-FCEED89F5077}" type="pres">
      <dgm:prSet presAssocID="{B9E8F116-404B-48CD-A765-9A2B232E715E}" presName="hierRoot2" presStyleCnt="0"/>
      <dgm:spPr/>
      <dgm:t>
        <a:bodyPr/>
        <a:lstStyle/>
        <a:p>
          <a:endParaRPr lang="ru-RU"/>
        </a:p>
      </dgm:t>
    </dgm:pt>
    <dgm:pt modelId="{5865253F-947C-4819-955C-CE1503432C22}" type="pres">
      <dgm:prSet presAssocID="{B9E8F116-404B-48CD-A765-9A2B232E715E}" presName="composite2" presStyleCnt="0"/>
      <dgm:spPr/>
      <dgm:t>
        <a:bodyPr/>
        <a:lstStyle/>
        <a:p>
          <a:endParaRPr lang="ru-RU"/>
        </a:p>
      </dgm:t>
    </dgm:pt>
    <dgm:pt modelId="{1EA4DA99-E16E-4E85-B927-48268317B890}" type="pres">
      <dgm:prSet presAssocID="{B9E8F116-404B-48CD-A765-9A2B232E715E}" presName="background2" presStyleLbl="node2" presStyleIdx="1" presStyleCnt="2"/>
      <dgm:spPr/>
      <dgm:t>
        <a:bodyPr/>
        <a:lstStyle/>
        <a:p>
          <a:endParaRPr lang="ru-RU"/>
        </a:p>
      </dgm:t>
    </dgm:pt>
    <dgm:pt modelId="{DE300952-A57D-4CD0-A85F-A66549768C82}" type="pres">
      <dgm:prSet presAssocID="{B9E8F116-404B-48CD-A765-9A2B232E715E}" presName="text2" presStyleLbl="fgAcc2" presStyleIdx="1" presStyleCnt="2" custScaleX="131205" custLinFactNeighborY="13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9DC041-2B4C-4C00-99AA-E44898F94453}" type="pres">
      <dgm:prSet presAssocID="{B9E8F116-404B-48CD-A765-9A2B232E715E}" presName="hierChild3" presStyleCnt="0"/>
      <dgm:spPr/>
      <dgm:t>
        <a:bodyPr/>
        <a:lstStyle/>
        <a:p>
          <a:endParaRPr lang="ru-RU"/>
        </a:p>
      </dgm:t>
    </dgm:pt>
    <dgm:pt modelId="{86CA64A0-F88D-44A6-BDA9-47CE10A08FFC}" type="pres">
      <dgm:prSet presAssocID="{D189E86E-AF30-481F-B0BF-C88C2918F262}" presName="Name17" presStyleLbl="parChTrans1D3" presStyleIdx="0" presStyleCnt="1"/>
      <dgm:spPr/>
      <dgm:t>
        <a:bodyPr/>
        <a:lstStyle/>
        <a:p>
          <a:endParaRPr lang="ru-RU"/>
        </a:p>
      </dgm:t>
    </dgm:pt>
    <dgm:pt modelId="{54784E03-AA0A-4B4D-91F1-ED8265A37B65}" type="pres">
      <dgm:prSet presAssocID="{9A81E950-DD25-4E63-A2A5-AE754EDACF8E}" presName="hierRoot3" presStyleCnt="0"/>
      <dgm:spPr/>
      <dgm:t>
        <a:bodyPr/>
        <a:lstStyle/>
        <a:p>
          <a:endParaRPr lang="ru-RU"/>
        </a:p>
      </dgm:t>
    </dgm:pt>
    <dgm:pt modelId="{667C5CAE-2845-4D5A-A03A-14D7770593FC}" type="pres">
      <dgm:prSet presAssocID="{9A81E950-DD25-4E63-A2A5-AE754EDACF8E}" presName="composite3" presStyleCnt="0"/>
      <dgm:spPr/>
      <dgm:t>
        <a:bodyPr/>
        <a:lstStyle/>
        <a:p>
          <a:endParaRPr lang="ru-RU"/>
        </a:p>
      </dgm:t>
    </dgm:pt>
    <dgm:pt modelId="{8CEDFDA6-F636-431F-B5C2-14312FB572FD}" type="pres">
      <dgm:prSet presAssocID="{9A81E950-DD25-4E63-A2A5-AE754EDACF8E}" presName="background3" presStyleLbl="node3" presStyleIdx="0" presStyleCnt="1"/>
      <dgm:spPr/>
      <dgm:t>
        <a:bodyPr/>
        <a:lstStyle/>
        <a:p>
          <a:endParaRPr lang="ru-RU"/>
        </a:p>
      </dgm:t>
    </dgm:pt>
    <dgm:pt modelId="{71175F48-30B7-49F8-BB24-9564113F19A2}" type="pres">
      <dgm:prSet presAssocID="{9A81E950-DD25-4E63-A2A5-AE754EDACF8E}" presName="text3" presStyleLbl="fgAcc3" presStyleIdx="0" presStyleCnt="1" custLinFactNeighborX="-70370" custLinFactNeighborY="-56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5D47A0-585A-4A9A-BD89-8F7C76FD48DB}" type="pres">
      <dgm:prSet presAssocID="{9A81E950-DD25-4E63-A2A5-AE754EDACF8E}" presName="hierChild4" presStyleCnt="0"/>
      <dgm:spPr/>
      <dgm:t>
        <a:bodyPr/>
        <a:lstStyle/>
        <a:p>
          <a:endParaRPr lang="ru-RU"/>
        </a:p>
      </dgm:t>
    </dgm:pt>
  </dgm:ptLst>
  <dgm:cxnLst>
    <dgm:cxn modelId="{9A26AC88-50C6-4A2A-80FC-CD7E70A8CFE6}" srcId="{B294AA59-D2D9-4296-AF32-0A5443F86EAC}" destId="{19186332-B8F0-4AE2-9125-C155448951A5}" srcOrd="0" destOrd="0" parTransId="{5822928D-4724-4D4C-94F1-AD2CA1F1B7C0}" sibTransId="{2132EA51-60E6-47DA-9124-7E22D0249414}"/>
    <dgm:cxn modelId="{436DCA4C-D172-4DB6-AB19-A366BBF4A3B0}" srcId="{B9E8F116-404B-48CD-A765-9A2B232E715E}" destId="{9A81E950-DD25-4E63-A2A5-AE754EDACF8E}" srcOrd="0" destOrd="0" parTransId="{D189E86E-AF30-481F-B0BF-C88C2918F262}" sibTransId="{DBE63110-C49B-4C4D-B69F-FC2E2229DF26}"/>
    <dgm:cxn modelId="{294B5AAE-918C-4002-83AB-0EE23A1D78E3}" type="presOf" srcId="{5822928D-4724-4D4C-94F1-AD2CA1F1B7C0}" destId="{B3788D55-F41F-4D32-AD30-73C6AB03C6A8}" srcOrd="0" destOrd="0" presId="urn:microsoft.com/office/officeart/2005/8/layout/hierarchy1"/>
    <dgm:cxn modelId="{BBA7BD71-F76D-491D-9A0F-3BFFF785C7FF}" type="presOf" srcId="{19186332-B8F0-4AE2-9125-C155448951A5}" destId="{177B667B-EAF5-476F-81D2-E4109649C4C4}" srcOrd="0" destOrd="0" presId="urn:microsoft.com/office/officeart/2005/8/layout/hierarchy1"/>
    <dgm:cxn modelId="{F5321FFA-31F4-411B-BC38-32943EDF623B}" type="presOf" srcId="{9316918C-82AF-4F09-AF30-6A7010714AD6}" destId="{3CFF5FFC-2350-4E0F-80C4-4E7665203FA2}" srcOrd="0" destOrd="0" presId="urn:microsoft.com/office/officeart/2005/8/layout/hierarchy1"/>
    <dgm:cxn modelId="{9213A2DE-FC0C-4D30-AC4B-1730A87DC568}" srcId="{B294AA59-D2D9-4296-AF32-0A5443F86EAC}" destId="{B9E8F116-404B-48CD-A765-9A2B232E715E}" srcOrd="1" destOrd="0" parTransId="{4B8066A4-60A4-451D-BA64-D5A9AD0CA732}" sibTransId="{3724C95C-D635-466A-AC78-27737EFC815A}"/>
    <dgm:cxn modelId="{E409FEEB-D9A7-45EC-BC9E-2DA1FB3C5662}" srcId="{9316918C-82AF-4F09-AF30-6A7010714AD6}" destId="{B294AA59-D2D9-4296-AF32-0A5443F86EAC}" srcOrd="0" destOrd="0" parTransId="{8872DE5F-634B-4ABF-B184-B5D476511566}" sibTransId="{014EE984-55C1-4C23-A66F-7C6005A14302}"/>
    <dgm:cxn modelId="{864623F9-C0DF-4541-AFB5-7191FB108FBE}" type="presOf" srcId="{B9E8F116-404B-48CD-A765-9A2B232E715E}" destId="{DE300952-A57D-4CD0-A85F-A66549768C82}" srcOrd="0" destOrd="0" presId="urn:microsoft.com/office/officeart/2005/8/layout/hierarchy1"/>
    <dgm:cxn modelId="{EAF2CC0D-7579-4BB6-BECD-54483555AF77}" type="presOf" srcId="{B294AA59-D2D9-4296-AF32-0A5443F86EAC}" destId="{2FFB3098-4B18-45A9-82E5-28F430BA632D}" srcOrd="0" destOrd="0" presId="urn:microsoft.com/office/officeart/2005/8/layout/hierarchy1"/>
    <dgm:cxn modelId="{E3A03D54-F58C-4F05-AE3B-0FD67CEA05A6}" type="presOf" srcId="{4B8066A4-60A4-451D-BA64-D5A9AD0CA732}" destId="{39F173EB-4F15-4046-B882-6F8F5877122C}" srcOrd="0" destOrd="0" presId="urn:microsoft.com/office/officeart/2005/8/layout/hierarchy1"/>
    <dgm:cxn modelId="{17CCEF7D-F08B-4A13-8663-4E345B606D08}" type="presOf" srcId="{9A81E950-DD25-4E63-A2A5-AE754EDACF8E}" destId="{71175F48-30B7-49F8-BB24-9564113F19A2}" srcOrd="0" destOrd="0" presId="urn:microsoft.com/office/officeart/2005/8/layout/hierarchy1"/>
    <dgm:cxn modelId="{809FE0E3-F4AD-4F8E-9069-0D8B8B7A77D2}" type="presOf" srcId="{D189E86E-AF30-481F-B0BF-C88C2918F262}" destId="{86CA64A0-F88D-44A6-BDA9-47CE10A08FFC}" srcOrd="0" destOrd="0" presId="urn:microsoft.com/office/officeart/2005/8/layout/hierarchy1"/>
    <dgm:cxn modelId="{B4A3D1B8-37BC-41F0-86A6-63C8EA36B58A}" type="presParOf" srcId="{3CFF5FFC-2350-4E0F-80C4-4E7665203FA2}" destId="{9ACC4BDC-6A5E-4090-9CB8-CC5410402291}" srcOrd="0" destOrd="0" presId="urn:microsoft.com/office/officeart/2005/8/layout/hierarchy1"/>
    <dgm:cxn modelId="{6BBE99C3-5F5D-4362-81A3-48CC4D168129}" type="presParOf" srcId="{9ACC4BDC-6A5E-4090-9CB8-CC5410402291}" destId="{7279E4AF-EA5C-411D-A5E2-C476ABDEC962}" srcOrd="0" destOrd="0" presId="urn:microsoft.com/office/officeart/2005/8/layout/hierarchy1"/>
    <dgm:cxn modelId="{C4C31271-A600-4344-A2BF-04A790E6E973}" type="presParOf" srcId="{7279E4AF-EA5C-411D-A5E2-C476ABDEC962}" destId="{12F99375-C65F-4ACD-8482-583488F00733}" srcOrd="0" destOrd="0" presId="urn:microsoft.com/office/officeart/2005/8/layout/hierarchy1"/>
    <dgm:cxn modelId="{1D0E4E7E-FC01-48DB-98B2-80092D0336F2}" type="presParOf" srcId="{7279E4AF-EA5C-411D-A5E2-C476ABDEC962}" destId="{2FFB3098-4B18-45A9-82E5-28F430BA632D}" srcOrd="1" destOrd="0" presId="urn:microsoft.com/office/officeart/2005/8/layout/hierarchy1"/>
    <dgm:cxn modelId="{02CEAAB8-ADF7-41DD-91B8-DE3E98392907}" type="presParOf" srcId="{9ACC4BDC-6A5E-4090-9CB8-CC5410402291}" destId="{EF11E795-7DFE-42EA-9D91-6255C528F7D7}" srcOrd="1" destOrd="0" presId="urn:microsoft.com/office/officeart/2005/8/layout/hierarchy1"/>
    <dgm:cxn modelId="{6B1F613E-21C8-4BB6-8D52-4D440ACB6C8A}" type="presParOf" srcId="{EF11E795-7DFE-42EA-9D91-6255C528F7D7}" destId="{B3788D55-F41F-4D32-AD30-73C6AB03C6A8}" srcOrd="0" destOrd="0" presId="urn:microsoft.com/office/officeart/2005/8/layout/hierarchy1"/>
    <dgm:cxn modelId="{00A566FF-41DA-445F-8FD4-925EECA6E9E1}" type="presParOf" srcId="{EF11E795-7DFE-42EA-9D91-6255C528F7D7}" destId="{58C966DD-5424-49C2-B3BC-689742C345CB}" srcOrd="1" destOrd="0" presId="urn:microsoft.com/office/officeart/2005/8/layout/hierarchy1"/>
    <dgm:cxn modelId="{3D239B84-CFBE-464B-9867-5E3BC843AA1F}" type="presParOf" srcId="{58C966DD-5424-49C2-B3BC-689742C345CB}" destId="{C8692297-701A-40A7-BB90-B9555F3285B5}" srcOrd="0" destOrd="0" presId="urn:microsoft.com/office/officeart/2005/8/layout/hierarchy1"/>
    <dgm:cxn modelId="{AF5C8340-4E2C-4F6A-B67C-148A88F3E354}" type="presParOf" srcId="{C8692297-701A-40A7-BB90-B9555F3285B5}" destId="{59A6245F-8E46-41D3-9EA2-48B6D31E9D2B}" srcOrd="0" destOrd="0" presId="urn:microsoft.com/office/officeart/2005/8/layout/hierarchy1"/>
    <dgm:cxn modelId="{2E5065DE-1E3C-4BE3-B662-DD082BF6C58D}" type="presParOf" srcId="{C8692297-701A-40A7-BB90-B9555F3285B5}" destId="{177B667B-EAF5-476F-81D2-E4109649C4C4}" srcOrd="1" destOrd="0" presId="urn:microsoft.com/office/officeart/2005/8/layout/hierarchy1"/>
    <dgm:cxn modelId="{EE67D967-0759-499B-A94D-D8561428F8CE}" type="presParOf" srcId="{58C966DD-5424-49C2-B3BC-689742C345CB}" destId="{807EFF5A-A601-44B5-A663-573891384247}" srcOrd="1" destOrd="0" presId="urn:microsoft.com/office/officeart/2005/8/layout/hierarchy1"/>
    <dgm:cxn modelId="{C7635374-93AE-45F4-815A-68CE372FD4A8}" type="presParOf" srcId="{EF11E795-7DFE-42EA-9D91-6255C528F7D7}" destId="{39F173EB-4F15-4046-B882-6F8F5877122C}" srcOrd="2" destOrd="0" presId="urn:microsoft.com/office/officeart/2005/8/layout/hierarchy1"/>
    <dgm:cxn modelId="{5CFE8E30-AEB7-43F0-B8DE-49FD113B0E56}" type="presParOf" srcId="{EF11E795-7DFE-42EA-9D91-6255C528F7D7}" destId="{82A98BFB-BFDA-4FC8-AF37-FCEED89F5077}" srcOrd="3" destOrd="0" presId="urn:microsoft.com/office/officeart/2005/8/layout/hierarchy1"/>
    <dgm:cxn modelId="{BBBC756F-628B-483B-874B-BC7825074975}" type="presParOf" srcId="{82A98BFB-BFDA-4FC8-AF37-FCEED89F5077}" destId="{5865253F-947C-4819-955C-CE1503432C22}" srcOrd="0" destOrd="0" presId="urn:microsoft.com/office/officeart/2005/8/layout/hierarchy1"/>
    <dgm:cxn modelId="{3D088C7B-C9A7-44E9-B525-C2D8E7CCC505}" type="presParOf" srcId="{5865253F-947C-4819-955C-CE1503432C22}" destId="{1EA4DA99-E16E-4E85-B927-48268317B890}" srcOrd="0" destOrd="0" presId="urn:microsoft.com/office/officeart/2005/8/layout/hierarchy1"/>
    <dgm:cxn modelId="{0ACAC3B8-AB94-4E65-8909-C446CEACA982}" type="presParOf" srcId="{5865253F-947C-4819-955C-CE1503432C22}" destId="{DE300952-A57D-4CD0-A85F-A66549768C82}" srcOrd="1" destOrd="0" presId="urn:microsoft.com/office/officeart/2005/8/layout/hierarchy1"/>
    <dgm:cxn modelId="{DF5ECAC6-CACA-4F2A-BD1C-F1AC8E4003FC}" type="presParOf" srcId="{82A98BFB-BFDA-4FC8-AF37-FCEED89F5077}" destId="{8B9DC041-2B4C-4C00-99AA-E44898F94453}" srcOrd="1" destOrd="0" presId="urn:microsoft.com/office/officeart/2005/8/layout/hierarchy1"/>
    <dgm:cxn modelId="{FABBFDC5-CF3B-4FF4-945E-86095C8099A6}" type="presParOf" srcId="{8B9DC041-2B4C-4C00-99AA-E44898F94453}" destId="{86CA64A0-F88D-44A6-BDA9-47CE10A08FFC}" srcOrd="0" destOrd="0" presId="urn:microsoft.com/office/officeart/2005/8/layout/hierarchy1"/>
    <dgm:cxn modelId="{F32FE4C0-52AA-4AA4-99BB-88E8B55C5ED0}" type="presParOf" srcId="{8B9DC041-2B4C-4C00-99AA-E44898F94453}" destId="{54784E03-AA0A-4B4D-91F1-ED8265A37B65}" srcOrd="1" destOrd="0" presId="urn:microsoft.com/office/officeart/2005/8/layout/hierarchy1"/>
    <dgm:cxn modelId="{A33448C1-49C0-4C77-BFD0-56E92F8B8BBC}" type="presParOf" srcId="{54784E03-AA0A-4B4D-91F1-ED8265A37B65}" destId="{667C5CAE-2845-4D5A-A03A-14D7770593FC}" srcOrd="0" destOrd="0" presId="urn:microsoft.com/office/officeart/2005/8/layout/hierarchy1"/>
    <dgm:cxn modelId="{9128FCBB-DBAE-46FD-986F-EA5F48E4B64D}" type="presParOf" srcId="{667C5CAE-2845-4D5A-A03A-14D7770593FC}" destId="{8CEDFDA6-F636-431F-B5C2-14312FB572FD}" srcOrd="0" destOrd="0" presId="urn:microsoft.com/office/officeart/2005/8/layout/hierarchy1"/>
    <dgm:cxn modelId="{9F172CE4-60E2-4497-AE7C-29249B98009C}" type="presParOf" srcId="{667C5CAE-2845-4D5A-A03A-14D7770593FC}" destId="{71175F48-30B7-49F8-BB24-9564113F19A2}" srcOrd="1" destOrd="0" presId="urn:microsoft.com/office/officeart/2005/8/layout/hierarchy1"/>
    <dgm:cxn modelId="{56905A93-8D4A-4CEC-A38B-78A501CEAF37}" type="presParOf" srcId="{54784E03-AA0A-4B4D-91F1-ED8265A37B65}" destId="{205D47A0-585A-4A9A-BD89-8F7C76FD48D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6EC6A-CFE3-465B-AD44-17AB59D37374}" type="datetimeFigureOut">
              <a:rPr lang="ru-RU" smtClean="0"/>
              <a:pPr/>
              <a:t>17.06.2015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65C06-4703-49DF-8CBF-F8FB7AC006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7442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xmlns="" val="177497804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(дошкольного, начального общего, основного общего, </a:t>
            </a:r>
          </a:p>
          <a:p>
            <a:r>
              <a:rPr lang="ru-RU" sz="2400" b="1" i="1" dirty="0" smtClean="0"/>
              <a:t>среднего общего, профессиональной подготовки, профессионального образования</a:t>
            </a:r>
            <a:r>
              <a:rPr lang="ru-RU" sz="2400" b="1" dirty="0" smtClean="0"/>
              <a:t>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33941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A025-B038-4C04-9C53-EF355EFCAAAC}" type="datetime1">
              <a:rPr lang="ru-RU" smtClean="0"/>
              <a:pPr/>
              <a:t>17.06.2015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0095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E5D3-E968-4B79-92B4-72CA24F39E75}" type="datetime1">
              <a:rPr lang="ru-RU" smtClean="0"/>
              <a:pPr/>
              <a:t>17.06.2015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723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5D74A-2336-4233-A750-3E5E2BD420BD}" type="datetime1">
              <a:rPr lang="ru-RU" smtClean="0"/>
              <a:pPr/>
              <a:t>17.06.2015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3697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E114-FFC8-4FD7-A226-F81177BD20D4}" type="datetime1">
              <a:rPr lang="ru-RU" smtClean="0"/>
              <a:pPr/>
              <a:t>17.06.2015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6993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17C0-FA26-4155-9E80-C2BF3CF5850C}" type="datetime1">
              <a:rPr lang="ru-RU" smtClean="0"/>
              <a:pPr/>
              <a:t>17.06.2015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5455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9EACE-5FD1-456E-90DC-4F5655DE0A7C}" type="datetime1">
              <a:rPr lang="ru-RU" smtClean="0"/>
              <a:pPr/>
              <a:t>17.06.2015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2170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7602-5FC4-48D4-BF86-D79409B075AE}" type="datetime1">
              <a:rPr lang="ru-RU" smtClean="0"/>
              <a:pPr/>
              <a:t>17.06.2015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008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37948-9837-482A-8AF8-BEDE165BD233}" type="datetime1">
              <a:rPr lang="ru-RU" smtClean="0"/>
              <a:pPr/>
              <a:t>17.06.2015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7856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9B7CF-62CC-46B8-A985-F78420F73110}" type="datetime1">
              <a:rPr lang="ru-RU" smtClean="0"/>
              <a:pPr/>
              <a:t>17.06.2015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1497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8456-EDC4-4B2A-9445-B3F631FE160F}" type="datetime1">
              <a:rPr lang="ru-RU" smtClean="0"/>
              <a:pPr/>
              <a:t>17.06.2015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8227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EB17-BB68-43F2-8BD7-53065955D1E8}" type="datetime1">
              <a:rPr lang="ru-RU" smtClean="0"/>
              <a:pPr/>
              <a:t>17.06.2015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2708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564B3-68CE-49CE-8661-3708C8634A93}" type="datetime1">
              <a:rPr lang="ru-RU" smtClean="0"/>
              <a:pPr/>
              <a:t>17.06.2015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86CB4B4D-7CA3-9044-876B-883B54F8677D}" type="slidenum">
              <a:rPr lang="ru-RU" smtClean="0"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5512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218103" y="1124744"/>
            <a:ext cx="6984776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/>
              <a:t>Построение деятельностной модели ПМПК для реализации вариантов адаптированных образовательных программ</a:t>
            </a:r>
            <a:endParaRPr lang="ru-RU" sz="3200" b="1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3038" y="6309320"/>
            <a:ext cx="914400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dirty="0" smtClean="0"/>
              <a:t>Москва, 2015г.</a:t>
            </a:r>
            <a:endParaRPr lang="ru-RU" sz="1800" dirty="0"/>
          </a:p>
        </p:txBody>
      </p:sp>
      <p:pic>
        <p:nvPicPr>
          <p:cNvPr id="8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1907704" y="3789040"/>
            <a:ext cx="6984776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b="1" i="1" dirty="0"/>
              <a:t>О.Г. </a:t>
            </a:r>
            <a:r>
              <a:rPr lang="ru-RU" sz="1800" b="1" i="1" dirty="0" err="1" smtClean="0"/>
              <a:t>Дониченко</a:t>
            </a:r>
            <a:r>
              <a:rPr lang="ru-RU" sz="1800" b="1" i="1" dirty="0" smtClean="0"/>
              <a:t>,</a:t>
            </a:r>
            <a:endParaRPr lang="ru-RU" sz="1800" b="1" i="1" dirty="0"/>
          </a:p>
          <a:p>
            <a:pPr algn="r"/>
            <a:r>
              <a:rPr lang="ru-RU" sz="1800" b="1" i="1" dirty="0" smtClean="0"/>
              <a:t>директор ГБОУ ОЦПМСС ЦОУО </a:t>
            </a:r>
            <a:r>
              <a:rPr lang="ru-RU" sz="1800" b="1" i="1" dirty="0" err="1" smtClean="0"/>
              <a:t>ДОгМ</a:t>
            </a:r>
            <a:endParaRPr lang="ru-RU" sz="1800" b="1" i="1" dirty="0" smtClean="0"/>
          </a:p>
          <a:p>
            <a:pPr algn="r"/>
            <a:endParaRPr lang="ru-RU" sz="1800" b="1" i="1" dirty="0"/>
          </a:p>
          <a:p>
            <a:pPr algn="r"/>
            <a:r>
              <a:rPr lang="ru-RU" sz="1800" b="1" i="1" dirty="0"/>
              <a:t>А.А. </a:t>
            </a:r>
            <a:r>
              <a:rPr lang="ru-RU" sz="1800" b="1" i="1" dirty="0" smtClean="0"/>
              <a:t>Еремина,</a:t>
            </a:r>
            <a:endParaRPr lang="ru-RU" sz="1800" b="1" i="1" dirty="0"/>
          </a:p>
          <a:p>
            <a:pPr algn="r"/>
            <a:r>
              <a:rPr lang="ru-RU" sz="1800" b="1" i="1" dirty="0" smtClean="0"/>
              <a:t>учитель-дефектолог, </a:t>
            </a:r>
            <a:r>
              <a:rPr lang="ru-RU" sz="1800" b="1" i="1" dirty="0" err="1" smtClean="0"/>
              <a:t>к.п.н</a:t>
            </a:r>
            <a:r>
              <a:rPr lang="ru-RU" sz="1800" b="1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004318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2129160" y="1831153"/>
            <a:ext cx="4320479" cy="92333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/>
            </a:lvl1pPr>
          </a:lstStyle>
          <a:p>
            <a:pPr lvl="0" algn="ctr">
              <a:defRPr sz="1800"/>
            </a:pPr>
            <a:r>
              <a:rPr lang="ru-RU" sz="1800" b="1" dirty="0" smtClean="0"/>
              <a:t>Обучающиеся, испытывающие трудности в освоении основной образовательной программы</a:t>
            </a:r>
            <a:endParaRPr sz="1800" b="1" dirty="0"/>
          </a:p>
        </p:txBody>
      </p:sp>
      <p:sp>
        <p:nvSpPr>
          <p:cNvPr id="71" name="Shape 71"/>
          <p:cNvSpPr/>
          <p:nvPr/>
        </p:nvSpPr>
        <p:spPr>
          <a:xfrm>
            <a:off x="1330500" y="3040235"/>
            <a:ext cx="6429420" cy="55399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/>
            </a:lvl1pPr>
          </a:lstStyle>
          <a:p>
            <a:pPr lvl="0" algn="just">
              <a:defRPr sz="1800"/>
            </a:pPr>
            <a:r>
              <a:rPr lang="ru-RU" sz="1500" b="1" dirty="0" smtClean="0"/>
              <a:t>Психолого-педагогический консилиум ОО или Ц</a:t>
            </a:r>
            <a:r>
              <a:rPr sz="1500" b="1" dirty="0" smtClean="0"/>
              <a:t>ПМПК</a:t>
            </a:r>
            <a:r>
              <a:rPr lang="ru-RU" sz="1500" b="1" dirty="0" smtClean="0"/>
              <a:t> г. Москвы </a:t>
            </a:r>
            <a:r>
              <a:rPr sz="1500" smtClean="0"/>
              <a:t> (</a:t>
            </a:r>
            <a:r>
              <a:rPr lang="ru-RU" sz="1500" dirty="0" smtClean="0"/>
              <a:t>заявление родителей (законных представителей)</a:t>
            </a:r>
            <a:endParaRPr lang="ru-RU" sz="1500" dirty="0"/>
          </a:p>
        </p:txBody>
      </p:sp>
      <p:sp>
        <p:nvSpPr>
          <p:cNvPr id="72" name="Shape 72"/>
          <p:cNvSpPr/>
          <p:nvPr/>
        </p:nvSpPr>
        <p:spPr>
          <a:xfrm>
            <a:off x="4188020" y="2754483"/>
            <a:ext cx="1" cy="295817"/>
          </a:xfrm>
          <a:prstGeom prst="line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74" name="Shape 74"/>
          <p:cNvSpPr/>
          <p:nvPr/>
        </p:nvSpPr>
        <p:spPr>
          <a:xfrm>
            <a:off x="1187624" y="3968929"/>
            <a:ext cx="7000924" cy="2677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190500" lvl="0" indent="-190500">
              <a:lnSpc>
                <a:spcPct val="150000"/>
              </a:lnSpc>
              <a:buSzPct val="100000"/>
              <a:buFont typeface="Arial"/>
              <a:buChar char="•"/>
            </a:pPr>
            <a:r>
              <a:rPr lang="ru-RU" sz="1600" dirty="0" smtClean="0"/>
              <a:t>Рекомендации  о</a:t>
            </a:r>
            <a:r>
              <a:rPr sz="1600" smtClean="0"/>
              <a:t> </a:t>
            </a:r>
            <a:r>
              <a:rPr lang="ru-RU" sz="1600" dirty="0" smtClean="0"/>
              <a:t>направлениях коррекционно-педагогической работы, способствующей преодолению трудностей освоении основной образовательной программы;</a:t>
            </a:r>
          </a:p>
          <a:p>
            <a:pPr marL="190500" lvl="0" indent="-190500">
              <a:lnSpc>
                <a:spcPct val="150000"/>
              </a:lnSpc>
              <a:buSzPct val="100000"/>
              <a:buFont typeface="Arial"/>
              <a:buChar char="•"/>
            </a:pPr>
            <a:r>
              <a:rPr lang="ru-RU" sz="1600" dirty="0" smtClean="0"/>
              <a:t>подтверждения </a:t>
            </a:r>
            <a:r>
              <a:rPr sz="1600" dirty="0" smtClean="0"/>
              <a:t>/уточнения</a:t>
            </a:r>
            <a:r>
              <a:rPr lang="ru-RU" sz="1600" dirty="0" smtClean="0"/>
              <a:t> </a:t>
            </a:r>
            <a:r>
              <a:rPr sz="1600" dirty="0" smtClean="0"/>
              <a:t> </a:t>
            </a:r>
            <a:r>
              <a:rPr sz="1600" dirty="0"/>
              <a:t>/</a:t>
            </a:r>
            <a:r>
              <a:rPr sz="1600" dirty="0" smtClean="0"/>
              <a:t>изменения</a:t>
            </a:r>
            <a:r>
              <a:rPr lang="ru-RU" sz="1600" dirty="0" smtClean="0"/>
              <a:t> </a:t>
            </a:r>
            <a:r>
              <a:rPr sz="1600" dirty="0" smtClean="0"/>
              <a:t> </a:t>
            </a:r>
            <a:r>
              <a:rPr sz="1600" dirty="0"/>
              <a:t>ранее </a:t>
            </a:r>
            <a:r>
              <a:rPr lang="ru-RU" sz="1600" dirty="0" smtClean="0"/>
              <a:t> </a:t>
            </a:r>
            <a:r>
              <a:rPr sz="1600" dirty="0" smtClean="0"/>
              <a:t>выданных</a:t>
            </a:r>
            <a:r>
              <a:rPr lang="ru-RU" sz="1600" dirty="0" smtClean="0"/>
              <a:t> </a:t>
            </a:r>
            <a:r>
              <a:rPr sz="1600" dirty="0" smtClean="0"/>
              <a:t> </a:t>
            </a:r>
            <a:r>
              <a:rPr sz="1600"/>
              <a:t>рекомендаций </a:t>
            </a:r>
            <a:r>
              <a:rPr lang="ru-RU" sz="1600" dirty="0" err="1" smtClean="0"/>
              <a:t>ППк</a:t>
            </a:r>
            <a:r>
              <a:rPr lang="ru-RU" sz="1600" dirty="0" smtClean="0"/>
              <a:t>;</a:t>
            </a:r>
            <a:endParaRPr sz="1600" dirty="0"/>
          </a:p>
          <a:p>
            <a:pPr marL="190500" indent="-190500">
              <a:lnSpc>
                <a:spcPct val="150000"/>
              </a:lnSpc>
              <a:buSzPct val="100000"/>
              <a:buFont typeface="Arial"/>
              <a:buChar char="•"/>
            </a:pPr>
            <a:r>
              <a:rPr lang="ru-RU" sz="1600" dirty="0" smtClean="0"/>
              <a:t>оказание  </a:t>
            </a:r>
            <a:r>
              <a:rPr sz="1600" dirty="0" smtClean="0"/>
              <a:t>консультативной </a:t>
            </a:r>
            <a:r>
              <a:rPr lang="ru-RU" sz="1600" dirty="0" smtClean="0"/>
              <a:t> </a:t>
            </a:r>
            <a:r>
              <a:rPr sz="1600" dirty="0" smtClean="0"/>
              <a:t>помощи </a:t>
            </a:r>
            <a:r>
              <a:rPr lang="ru-RU" sz="1600" dirty="0" smtClean="0"/>
              <a:t> </a:t>
            </a:r>
            <a:r>
              <a:rPr sz="1600" dirty="0" smtClean="0"/>
              <a:t>родителям  (законным </a:t>
            </a:r>
            <a:r>
              <a:rPr lang="ru-RU" sz="1600" dirty="0" smtClean="0"/>
              <a:t> </a:t>
            </a:r>
            <a:r>
              <a:rPr sz="1600" dirty="0" smtClean="0"/>
              <a:t>представителям)</a:t>
            </a:r>
            <a:r>
              <a:rPr lang="ru-RU" sz="1600" dirty="0" smtClean="0"/>
              <a:t> </a:t>
            </a:r>
            <a:r>
              <a:rPr sz="1600" dirty="0" smtClean="0"/>
              <a:t> детей, работникам ОО</a:t>
            </a:r>
            <a:endParaRPr sz="1600" dirty="0"/>
          </a:p>
        </p:txBody>
      </p:sp>
      <p:sp>
        <p:nvSpPr>
          <p:cNvPr id="7" name="Shape 70"/>
          <p:cNvSpPr/>
          <p:nvPr/>
        </p:nvSpPr>
        <p:spPr>
          <a:xfrm>
            <a:off x="5364088" y="1567825"/>
            <a:ext cx="3312368" cy="36933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/>
            </a:lvl1pPr>
          </a:lstStyle>
          <a:p>
            <a:pPr lvl="0" algn="ctr">
              <a:defRPr sz="1800"/>
            </a:pPr>
            <a:endParaRPr sz="1800" b="1" dirty="0"/>
          </a:p>
        </p:txBody>
      </p:sp>
      <p:sp>
        <p:nvSpPr>
          <p:cNvPr id="10" name="Shape 55"/>
          <p:cNvSpPr>
            <a:spLocks noGrp="1"/>
          </p:cNvSpPr>
          <p:nvPr>
            <p:ph type="title"/>
          </p:nvPr>
        </p:nvSpPr>
        <p:spPr>
          <a:xfrm>
            <a:off x="251520" y="582129"/>
            <a:ext cx="8712968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1800" b="1" dirty="0" err="1" smtClean="0"/>
              <a:t>Целевые</a:t>
            </a:r>
            <a:r>
              <a:rPr sz="1800" b="1" dirty="0" smtClean="0"/>
              <a:t> </a:t>
            </a:r>
            <a:r>
              <a:rPr sz="1800" b="1" dirty="0"/>
              <a:t>группы </a:t>
            </a:r>
            <a:r>
              <a:rPr sz="1800" b="1" dirty="0" smtClean="0"/>
              <a:t>обучающихся</a:t>
            </a:r>
            <a:endParaRPr sz="1800" b="1" dirty="0"/>
          </a:p>
        </p:txBody>
      </p:sp>
      <p:pic>
        <p:nvPicPr>
          <p:cNvPr id="9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12517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дпись 9"/>
          <p:cNvSpPr txBox="1"/>
          <p:nvPr/>
        </p:nvSpPr>
        <p:spPr>
          <a:xfrm>
            <a:off x="3821112" y="1654201"/>
            <a:ext cx="1483995" cy="40068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Ребенок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6" name="Надпись 12"/>
          <p:cNvSpPr txBox="1"/>
          <p:nvPr/>
        </p:nvSpPr>
        <p:spPr>
          <a:xfrm>
            <a:off x="1801345" y="3816789"/>
            <a:ext cx="5377011" cy="34417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Образовательная организация</a:t>
            </a:r>
            <a:endParaRPr lang="ru-RU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4752340" y="4562915"/>
            <a:ext cx="4071033" cy="1020384"/>
          </a:xfrm>
          <a:prstGeom prst="round2Same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lumMod val="75000"/>
                <a:alpha val="92000"/>
              </a:srgbClr>
            </a:solidFill>
            <a:prstDash val="solid"/>
            <a:miter lim="800000"/>
          </a:ln>
          <a:effectLst>
            <a:glow rad="228600">
              <a:srgbClr val="5B9BD5">
                <a:satMod val="175000"/>
                <a:alpha val="17000"/>
              </a:srgbClr>
            </a:glow>
            <a:outerShdw blurRad="50800" dist="304800" dir="3420000" sx="1000" sy="1000" algn="ctr" rotWithShape="0">
              <a:schemeClr val="accent1">
                <a:lumMod val="20000"/>
                <a:lumOff val="80000"/>
                <a:alpha val="27000"/>
              </a:scheme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200" b="1" dirty="0">
                <a:effectLst/>
                <a:latin typeface="Cambria"/>
                <a:ea typeface="+mn-ea"/>
                <a:cs typeface="Cambria"/>
              </a:rPr>
              <a:t>Предоставляет специальные условия образования обучающемуся с ограниченными </a:t>
            </a:r>
            <a:r>
              <a:rPr lang="en-US" sz="1200" b="1" dirty="0" smtClean="0">
                <a:effectLst/>
                <a:latin typeface="Cambria"/>
                <a:ea typeface="+mn-ea"/>
                <a:cs typeface="Cambria"/>
              </a:rPr>
              <a:t/>
            </a:r>
            <a:br>
              <a:rPr lang="en-US" sz="1200" b="1" dirty="0" smtClean="0">
                <a:effectLst/>
                <a:latin typeface="Cambria"/>
                <a:ea typeface="+mn-ea"/>
                <a:cs typeface="Cambria"/>
              </a:rPr>
            </a:br>
            <a:r>
              <a:rPr lang="ru-RU" sz="1200" b="1" dirty="0" smtClean="0">
                <a:effectLst/>
                <a:latin typeface="Cambria"/>
                <a:ea typeface="+mn-ea"/>
                <a:cs typeface="Cambria"/>
              </a:rPr>
              <a:t>возможностями </a:t>
            </a:r>
            <a:r>
              <a:rPr lang="ru-RU" sz="1200" b="1" dirty="0">
                <a:effectLst/>
                <a:latin typeface="Cambria"/>
                <a:ea typeface="+mn-ea"/>
                <a:cs typeface="Cambria"/>
              </a:rPr>
              <a:t>здоровья </a:t>
            </a:r>
            <a:r>
              <a:rPr lang="ru-RU" sz="1200" b="1" dirty="0" smtClean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Cambria"/>
                <a:ea typeface="+mn-ea"/>
                <a:cs typeface="Cambria"/>
              </a:rPr>
              <a:t>(бе</a:t>
            </a:r>
            <a:r>
              <a:rPr lang="ru-RU" sz="1200" b="1" dirty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Cambria"/>
                <a:ea typeface="+mn-ea"/>
                <a:cs typeface="Cambria"/>
              </a:rPr>
              <a:t>з </a:t>
            </a:r>
            <a:r>
              <a:rPr lang="ru-RU" sz="1200" b="1" dirty="0" smtClean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Cambria"/>
                <a:ea typeface="+mn-ea"/>
                <a:cs typeface="Cambria"/>
              </a:rPr>
              <a:t>индивидуальных </a:t>
            </a:r>
            <a:r>
              <a:rPr lang="ru-RU" sz="1200" b="1" dirty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Cambria"/>
                <a:ea typeface="+mn-ea"/>
                <a:cs typeface="Cambria"/>
              </a:rPr>
              <a:t>и </a:t>
            </a:r>
            <a:br>
              <a:rPr lang="ru-RU" sz="1200" b="1" dirty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Cambria"/>
                <a:ea typeface="+mn-ea"/>
                <a:cs typeface="Cambria"/>
              </a:rPr>
            </a:br>
            <a:r>
              <a:rPr lang="ru-RU" sz="1200" b="1" dirty="0" smtClean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Cambria"/>
                <a:ea typeface="+mn-ea"/>
                <a:cs typeface="Cambria"/>
              </a:rPr>
              <a:t>групповых коррекционных занятий)</a:t>
            </a:r>
            <a:endParaRPr lang="ru-RU" dirty="0">
              <a:solidFill>
                <a:srgbClr val="FF0000"/>
              </a:solidFill>
              <a:effectLst/>
            </a:endParaRPr>
          </a:p>
        </p:txBody>
      </p:sp>
      <p:sp>
        <p:nvSpPr>
          <p:cNvPr id="8" name="Прямоугольник с двумя скругленными соседними углами 7"/>
          <p:cNvSpPr/>
          <p:nvPr/>
        </p:nvSpPr>
        <p:spPr>
          <a:xfrm>
            <a:off x="398437" y="4573711"/>
            <a:ext cx="4142765" cy="1014162"/>
          </a:xfrm>
          <a:prstGeom prst="round2SameRect">
            <a:avLst/>
          </a:prstGeom>
          <a:solidFill>
            <a:schemeClr val="accent1">
              <a:lumMod val="20000"/>
              <a:lumOff val="80000"/>
            </a:schemeClr>
          </a:solidFill>
          <a:ln w="63500" cap="flat" cmpd="dbl" algn="ctr">
            <a:solidFill>
              <a:srgbClr val="5B9BD5">
                <a:lumMod val="75000"/>
                <a:alpha val="92000"/>
              </a:srgbClr>
            </a:solidFill>
            <a:prstDash val="solid"/>
            <a:miter lim="800000"/>
          </a:ln>
          <a:effectLst>
            <a:glow rad="228600">
              <a:srgbClr val="5B9BD5">
                <a:satMod val="175000"/>
                <a:alpha val="17000"/>
              </a:srgbClr>
            </a:glow>
            <a:outerShdw blurRad="50800" dist="304800" dir="3420000" sx="1000" sy="1000" algn="ctr" rotWithShape="0">
              <a:srgbClr val="5B9BD5">
                <a:lumMod val="20000"/>
                <a:lumOff val="80000"/>
                <a:alpha val="27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Предоставляет </a:t>
            </a:r>
            <a:r>
              <a:rPr lang="ru-RU" sz="1200" b="1" dirty="0">
                <a:effectLst/>
                <a:latin typeface="Cambria"/>
                <a:ea typeface="+mn-ea"/>
                <a:cs typeface="Cambria"/>
              </a:rPr>
              <a:t>специальные условия образования обучающемуся с ограниченными возможностями здоровья </a:t>
            </a:r>
            <a:r>
              <a:rPr lang="ru-RU" sz="1200" b="1" dirty="0" smtClean="0">
                <a:solidFill>
                  <a:srgbClr val="538135"/>
                </a:solidFill>
                <a:effectLst/>
                <a:latin typeface="Cambria"/>
                <a:ea typeface="+mn-ea"/>
                <a:cs typeface="Cambria"/>
              </a:rPr>
              <a:t>(включая индивидуальные и </a:t>
            </a:r>
            <a:br>
              <a:rPr lang="ru-RU" sz="1200" b="1" dirty="0" smtClean="0">
                <a:solidFill>
                  <a:srgbClr val="538135"/>
                </a:solidFill>
                <a:effectLst/>
                <a:latin typeface="Cambria"/>
                <a:ea typeface="+mn-ea"/>
                <a:cs typeface="Cambria"/>
              </a:rPr>
            </a:br>
            <a:r>
              <a:rPr lang="ru-RU" sz="1200" b="1" dirty="0" smtClean="0">
                <a:solidFill>
                  <a:srgbClr val="538135"/>
                </a:solidFill>
                <a:effectLst/>
                <a:latin typeface="Cambria"/>
                <a:ea typeface="+mn-ea"/>
                <a:cs typeface="Cambria"/>
              </a:rPr>
              <a:t>групповые коррекционные </a:t>
            </a:r>
            <a:r>
              <a:rPr lang="ru-RU" sz="1200" b="1" dirty="0">
                <a:solidFill>
                  <a:srgbClr val="538135"/>
                </a:solidFill>
                <a:effectLst/>
                <a:latin typeface="Cambria"/>
                <a:ea typeface="+mn-ea"/>
                <a:cs typeface="Cambria"/>
              </a:rPr>
              <a:t>занятия)</a:t>
            </a:r>
            <a:endParaRPr lang="ru-RU" dirty="0">
              <a:effectLst/>
            </a:endParaRPr>
          </a:p>
        </p:txBody>
      </p:sp>
      <p:sp>
        <p:nvSpPr>
          <p:cNvPr id="9" name="Прямоугольник с двумя скругленными соседними углами 8"/>
          <p:cNvSpPr/>
          <p:nvPr/>
        </p:nvSpPr>
        <p:spPr>
          <a:xfrm>
            <a:off x="1663700" y="6094474"/>
            <a:ext cx="5897880" cy="577259"/>
          </a:xfrm>
          <a:prstGeom prst="round2Same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>
            <a:glow rad="139700">
              <a:srgbClr val="5B9BD5">
                <a:satMod val="175000"/>
                <a:alpha val="40000"/>
              </a:srgbClr>
            </a:glo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341630" algn="ctr"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Специалисты </a:t>
            </a:r>
            <a:r>
              <a:rPr lang="ru-RU" sz="1400" b="1" dirty="0" smtClean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ППМСП–центра </a:t>
            </a:r>
            <a: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реализуют коррекционно-развивающие занятия на базе ОО</a:t>
            </a:r>
            <a:endParaRPr lang="ru-RU" dirty="0">
              <a:effectLst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5263197" y="5646904"/>
            <a:ext cx="583565" cy="414655"/>
          </a:xfrm>
          <a:prstGeom prst="downArrow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2699792" y="4146990"/>
            <a:ext cx="414020" cy="383540"/>
          </a:xfrm>
          <a:prstGeom prst="downArrow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844540" y="4153340"/>
            <a:ext cx="414020" cy="383540"/>
          </a:xfrm>
          <a:prstGeom prst="downArrow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3" name="Прямоугольник с двумя скругленными соседними углами 12"/>
          <p:cNvSpPr/>
          <p:nvPr/>
        </p:nvSpPr>
        <p:spPr>
          <a:xfrm>
            <a:off x="1921827" y="2017200"/>
            <a:ext cx="5238750" cy="506095"/>
          </a:xfrm>
          <a:prstGeom prst="round2Same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>
            <a:glow rad="139700">
              <a:srgbClr val="5B9BD5">
                <a:satMod val="175000"/>
                <a:alpha val="40000"/>
              </a:srgbClr>
            </a:glo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Проходит процедуру обследования в ЦПМПК </a:t>
            </a:r>
            <a:endParaRPr lang="ru-RU" dirty="0">
              <a:effectLst/>
            </a:endParaRPr>
          </a:p>
        </p:txBody>
      </p:sp>
      <p:sp>
        <p:nvSpPr>
          <p:cNvPr id="14" name="Надпись 9"/>
          <p:cNvSpPr txBox="1"/>
          <p:nvPr/>
        </p:nvSpPr>
        <p:spPr>
          <a:xfrm>
            <a:off x="3863657" y="2576856"/>
            <a:ext cx="1483995" cy="40068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Родитель</a:t>
            </a:r>
            <a:endParaRPr lang="ru-RU" sz="1100">
              <a:effectLst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>
                <a:effectLst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4398644" y="3546280"/>
            <a:ext cx="414020" cy="383540"/>
          </a:xfrm>
          <a:prstGeom prst="downArrow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6" name="Надпись 32"/>
          <p:cNvSpPr txBox="1"/>
          <p:nvPr/>
        </p:nvSpPr>
        <p:spPr>
          <a:xfrm>
            <a:off x="1955800" y="5693787"/>
            <a:ext cx="3599180" cy="50990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Договор с </a:t>
            </a:r>
            <a:r>
              <a:rPr lang="ru-RU" sz="1800" b="1" dirty="0" err="1" smtClean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ППМСП-центром</a:t>
            </a:r>
            <a:endParaRPr lang="ru-RU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Calibri"/>
                <a:ea typeface="Calibri"/>
                <a:cs typeface="Times New Roman"/>
              </a:rPr>
              <a:t> </a:t>
            </a:r>
            <a:endParaRPr lang="ru-RU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Прямоугольник с двумя скругленными соседними углами 16"/>
          <p:cNvSpPr/>
          <p:nvPr/>
        </p:nvSpPr>
        <p:spPr>
          <a:xfrm>
            <a:off x="1939607" y="2936045"/>
            <a:ext cx="5238750" cy="535288"/>
          </a:xfrm>
          <a:prstGeom prst="round2Same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>
            <a:glow rad="139700">
              <a:srgbClr val="5B9BD5">
                <a:satMod val="175000"/>
                <a:alpha val="40000"/>
              </a:srgbClr>
            </a:glo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Предоставляет оригинал заключения ЦПМПК г. Москвы </a:t>
            </a:r>
            <a:endParaRPr lang="ru-RU" dirty="0">
              <a:effectLst/>
            </a:endParaRPr>
          </a:p>
        </p:txBody>
      </p:sp>
      <p:pic>
        <p:nvPicPr>
          <p:cNvPr id="1026" name="Picture 2" descr="Che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8830" y="6257395"/>
            <a:ext cx="412750" cy="41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he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94985" y="5149145"/>
            <a:ext cx="412750" cy="41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Shape 192"/>
          <p:cNvSpPr>
            <a:spLocks noGrp="1"/>
          </p:cNvSpPr>
          <p:nvPr>
            <p:ph type="title"/>
          </p:nvPr>
        </p:nvSpPr>
        <p:spPr>
          <a:xfrm>
            <a:off x="251521" y="627059"/>
            <a:ext cx="8640960" cy="70609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lang="ru-RU" sz="1600" b="1" dirty="0" smtClean="0"/>
              <a:t>Порядок</a:t>
            </a:r>
            <a:r>
              <a:rPr lang="en-US" sz="1600" b="1" dirty="0" smtClean="0"/>
              <a:t> </a:t>
            </a:r>
            <a:r>
              <a:rPr lang="ru-RU" sz="1600" b="1" dirty="0" smtClean="0"/>
              <a:t>предоставления </a:t>
            </a:r>
            <a:r>
              <a:rPr lang="ru-RU" sz="1600" b="1" dirty="0"/>
              <a:t>специальных условий образования обучающимся с ограниченными возможностями </a:t>
            </a:r>
            <a:r>
              <a:rPr lang="ru-RU" sz="1600" b="1" dirty="0" smtClean="0"/>
              <a:t>здоровья, инвалидностью </a:t>
            </a:r>
            <a:r>
              <a:rPr lang="ru-RU" sz="1600" b="1" dirty="0"/>
              <a:t>в образовательных </a:t>
            </a:r>
            <a:r>
              <a:rPr lang="ru-RU" sz="1600" b="1" dirty="0" smtClean="0"/>
              <a:t>организациях</a:t>
            </a:r>
            <a:endParaRPr lang="ru-RU" sz="1600" b="1" dirty="0"/>
          </a:p>
        </p:txBody>
      </p:sp>
      <p:pic>
        <p:nvPicPr>
          <p:cNvPr id="21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12635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92"/>
          <p:cNvSpPr>
            <a:spLocks noGrp="1"/>
          </p:cNvSpPr>
          <p:nvPr>
            <p:ph type="title"/>
          </p:nvPr>
        </p:nvSpPr>
        <p:spPr>
          <a:xfrm>
            <a:off x="251520" y="815769"/>
            <a:ext cx="8752183" cy="70609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lang="ru-RU" sz="1600" b="1" dirty="0" smtClean="0"/>
              <a:t>Порядок</a:t>
            </a:r>
            <a:r>
              <a:rPr lang="en-US" sz="1600" b="1" dirty="0" smtClean="0"/>
              <a:t> </a:t>
            </a:r>
            <a:r>
              <a:rPr lang="ru-RU" sz="1600" b="1" dirty="0"/>
              <a:t>предоставления психолого-педагогической, медицинской и социальной помощи обучающимся, испытывающим трудности в освоении основных общеобразовательных программ, своем развитии и социальной адаптации</a:t>
            </a:r>
          </a:p>
        </p:txBody>
      </p:sp>
      <p:sp>
        <p:nvSpPr>
          <p:cNvPr id="13" name="Надпись 9"/>
          <p:cNvSpPr txBox="1"/>
          <p:nvPr/>
        </p:nvSpPr>
        <p:spPr>
          <a:xfrm>
            <a:off x="3779912" y="2695818"/>
            <a:ext cx="1483995" cy="45391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Ребенок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4" name="Надпись 12"/>
          <p:cNvSpPr txBox="1"/>
          <p:nvPr/>
        </p:nvSpPr>
        <p:spPr>
          <a:xfrm>
            <a:off x="899592" y="2700111"/>
            <a:ext cx="2268220" cy="560449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Образовательная организация</a:t>
            </a:r>
            <a:endParaRPr lang="ru-RU" sz="1050" dirty="0">
              <a:effectLst/>
              <a:ea typeface="Calibri"/>
              <a:cs typeface="Times New Roman"/>
            </a:endParaRPr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>
            <a:off x="4952682" y="5278964"/>
            <a:ext cx="3178810" cy="1102364"/>
          </a:xfrm>
          <a:prstGeom prst="round2Same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75000"/>
              </a:schemeClr>
            </a:solidFill>
            <a:prstDash val="solid"/>
            <a:miter lim="800000"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304800" dir="3420000" sx="1000" sy="1000" algn="ctr" rotWithShape="0">
              <a:schemeClr val="accent1">
                <a:lumMod val="20000"/>
                <a:lumOff val="80000"/>
                <a:alpha val="27000"/>
              </a:scheme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Предоставляется психолого-педагогическая и социальная помощь </a:t>
            </a:r>
            <a:r>
              <a:rPr lang="ru-RU" sz="1400" b="1" dirty="0" smtClean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в </a:t>
            </a:r>
            <a:r>
              <a:rPr lang="ru-RU" sz="1400" b="1" dirty="0" err="1" smtClean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ППМСП-центре</a:t>
            </a:r>
            <a:endParaRPr lang="ru-RU" sz="1600" dirty="0">
              <a:effectLst/>
            </a:endParaRPr>
          </a:p>
        </p:txBody>
      </p:sp>
      <p:sp>
        <p:nvSpPr>
          <p:cNvPr id="16" name="Прямоугольник с двумя скругленными соседними углами 15"/>
          <p:cNvSpPr/>
          <p:nvPr/>
        </p:nvSpPr>
        <p:spPr>
          <a:xfrm>
            <a:off x="898322" y="5290394"/>
            <a:ext cx="3251835" cy="1102364"/>
          </a:xfrm>
          <a:prstGeom prst="round2Same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75000"/>
              </a:schemeClr>
            </a:solidFill>
            <a:prstDash val="solid"/>
            <a:miter lim="800000"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304800" dir="3420000" sx="1000" sy="1000" algn="ctr" rotWithShape="0">
              <a:srgbClr val="5B9BD5">
                <a:lumMod val="20000"/>
                <a:lumOff val="80000"/>
                <a:alpha val="27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Предоставляется </a:t>
            </a:r>
            <a:b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</a:br>
            <a: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психолого-педагогическая </a:t>
            </a:r>
            <a:b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</a:br>
            <a: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и социальная помощь в образовательной организации</a:t>
            </a:r>
            <a:endParaRPr lang="ru-RU" sz="1600" dirty="0">
              <a:effectLst/>
            </a:endParaRPr>
          </a:p>
        </p:txBody>
      </p:sp>
      <p:sp>
        <p:nvSpPr>
          <p:cNvPr id="17" name="Прямоугольник с двумя скругленными соседними углами 16"/>
          <p:cNvSpPr/>
          <p:nvPr/>
        </p:nvSpPr>
        <p:spPr>
          <a:xfrm>
            <a:off x="945947" y="3573016"/>
            <a:ext cx="3200400" cy="1097612"/>
          </a:xfrm>
          <a:prstGeom prst="round2Same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75000"/>
              </a:schemeClr>
            </a:solidFill>
            <a:prstDash val="solid"/>
            <a:miter lim="800000"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Проходит процедуру обследования в </a:t>
            </a:r>
            <a:b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</a:br>
            <a:r>
              <a:rPr lang="ru-RU" sz="1400" b="1" dirty="0" err="1" smtClean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ПП-консилиуме</a:t>
            </a:r>
            <a:r>
              <a:rPr lang="ru-RU" sz="1400" b="1" dirty="0" smtClean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 </a:t>
            </a:r>
            <a: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образовательной </a:t>
            </a:r>
            <a:r>
              <a:rPr lang="ru-RU" sz="1400" b="1" dirty="0" smtClean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организации</a:t>
            </a:r>
            <a: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 </a:t>
            </a:r>
            <a:endParaRPr lang="ru-RU" sz="1600" dirty="0">
              <a:effectLst/>
            </a:endParaRPr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4929187" y="3573016"/>
            <a:ext cx="3194685" cy="1097612"/>
          </a:xfrm>
          <a:prstGeom prst="round2Same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75000"/>
              </a:schemeClr>
            </a:solidFill>
            <a:prstDash val="solid"/>
            <a:miter lim="800000"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9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 </a:t>
            </a:r>
            <a:endParaRPr lang="ru-RU" sz="1600" dirty="0">
              <a:effectLst/>
            </a:endParaRPr>
          </a:p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Проходит процедуру обследования в</a:t>
            </a:r>
            <a:b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</a:br>
            <a:r>
              <a:rPr lang="ru-RU" sz="1400" b="1" dirty="0" err="1" smtClean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ПП-консилиуме</a:t>
            </a:r>
            <a:r>
              <a:rPr lang="ru-RU" sz="1400" b="1" dirty="0" smtClean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 </a:t>
            </a:r>
            <a: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/>
            </a:r>
            <a:b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</a:br>
            <a:r>
              <a:rPr lang="ru-RU" sz="1400" b="1" dirty="0" err="1" smtClean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ППМСП-центра</a:t>
            </a:r>
            <a: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 </a:t>
            </a:r>
            <a:endParaRPr lang="ru-RU" sz="1600" dirty="0">
              <a:effectLst/>
            </a:endParaRPr>
          </a:p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 </a:t>
            </a:r>
            <a:endParaRPr lang="ru-RU" sz="1600" dirty="0">
              <a:effectLst/>
            </a:endParaRPr>
          </a:p>
        </p:txBody>
      </p:sp>
      <p:sp>
        <p:nvSpPr>
          <p:cNvPr id="19" name="Надпись 12"/>
          <p:cNvSpPr txBox="1"/>
          <p:nvPr/>
        </p:nvSpPr>
        <p:spPr>
          <a:xfrm>
            <a:off x="5849937" y="2708920"/>
            <a:ext cx="2267585" cy="55164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100" b="1" dirty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 </a:t>
            </a:r>
            <a:endParaRPr lang="ru-RU" sz="105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err="1" smtClean="0">
                <a:solidFill>
                  <a:srgbClr val="000000"/>
                </a:solidFill>
                <a:effectLst/>
                <a:latin typeface="Cambria"/>
                <a:ea typeface="+mn-ea"/>
                <a:cs typeface="Cambria"/>
              </a:rPr>
              <a:t>ППМСП-центр</a:t>
            </a:r>
            <a:endParaRPr lang="ru-RU" sz="1050" dirty="0">
              <a:effectLst/>
              <a:ea typeface="Calibri"/>
              <a:cs typeface="Times New Roman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2061642" y="4724119"/>
            <a:ext cx="890270" cy="554845"/>
          </a:xfrm>
          <a:prstGeom prst="downArrow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600"/>
          </a:p>
        </p:txBody>
      </p:sp>
      <p:sp>
        <p:nvSpPr>
          <p:cNvPr id="21" name="Стрелка вниз 20"/>
          <p:cNvSpPr/>
          <p:nvPr/>
        </p:nvSpPr>
        <p:spPr>
          <a:xfrm>
            <a:off x="6116002" y="4724119"/>
            <a:ext cx="890270" cy="554845"/>
          </a:xfrm>
          <a:prstGeom prst="downArrow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600"/>
          </a:p>
        </p:txBody>
      </p:sp>
      <p:pic>
        <p:nvPicPr>
          <p:cNvPr id="23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88592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1" y="764704"/>
            <a:ext cx="8784975" cy="864096"/>
          </a:xfrm>
        </p:spPr>
        <p:txBody>
          <a:bodyPr>
            <a:noAutofit/>
          </a:bodyPr>
          <a:lstStyle/>
          <a:p>
            <a:r>
              <a:rPr lang="ru-RU" sz="1600" b="1" dirty="0"/>
              <a:t>Специальные условия </a:t>
            </a:r>
            <a:r>
              <a:rPr lang="ru-RU" sz="1600" b="1" dirty="0" smtClean="0"/>
              <a:t>при проведении итогового сочинения (изложения),  ГИА</a:t>
            </a:r>
            <a:r>
              <a:rPr lang="ru-RU" sz="1600" b="1" dirty="0"/>
              <a:t> </a:t>
            </a:r>
            <a:r>
              <a:rPr lang="ru-RU" sz="1600" b="1" dirty="0" smtClean="0"/>
              <a:t> для  </a:t>
            </a:r>
            <a:r>
              <a:rPr lang="ru-RU" sz="1600" b="1" dirty="0"/>
              <a:t>обучающихся с </a:t>
            </a:r>
            <a:r>
              <a:rPr lang="ru-RU" sz="1600" b="1" dirty="0" smtClean="0"/>
              <a:t>ОВЗ, детей</a:t>
            </a:r>
            <a:r>
              <a:rPr lang="ru-RU" sz="1600" b="1" dirty="0"/>
              <a:t>-</a:t>
            </a:r>
            <a:r>
              <a:rPr lang="ru-RU" sz="1600" b="1" dirty="0" smtClean="0"/>
              <a:t>инвалидов, инвалидов</a:t>
            </a:r>
            <a:endParaRPr lang="ru-RU" sz="1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1916832"/>
            <a:ext cx="8640960" cy="4657473"/>
          </a:xfrm>
        </p:spPr>
        <p:txBody>
          <a:bodyPr>
            <a:noAutofit/>
          </a:bodyPr>
          <a:lstStyle/>
          <a:p>
            <a:pPr algn="just" fontAlgn="base">
              <a:lnSpc>
                <a:spcPct val="110000"/>
              </a:lnSpc>
            </a:pPr>
            <a:r>
              <a:rPr lang="ru-RU" sz="2400" dirty="0"/>
              <a:t>увеличение продолжительности </a:t>
            </a:r>
            <a:r>
              <a:rPr lang="ru-RU" sz="2400" dirty="0" smtClean="0"/>
              <a:t>на </a:t>
            </a:r>
            <a:r>
              <a:rPr lang="ru-RU" sz="2400" dirty="0"/>
              <a:t>1,5 часа; </a:t>
            </a:r>
            <a:endParaRPr lang="ru-RU" sz="2400" dirty="0" smtClean="0"/>
          </a:p>
          <a:p>
            <a:pPr algn="just" fontAlgn="base">
              <a:lnSpc>
                <a:spcPct val="110000"/>
              </a:lnSpc>
            </a:pPr>
            <a:r>
              <a:rPr lang="ru-RU" sz="2400" dirty="0" smtClean="0"/>
              <a:t>организация </a:t>
            </a:r>
            <a:r>
              <a:rPr lang="ru-RU" sz="2400" dirty="0"/>
              <a:t>питания и перерывов для проведения необходимых медико-профилактических процедур;</a:t>
            </a:r>
          </a:p>
          <a:p>
            <a:pPr algn="just" fontAlgn="base">
              <a:lnSpc>
                <a:spcPct val="110000"/>
              </a:lnSpc>
            </a:pPr>
            <a:r>
              <a:rPr lang="ru-RU" sz="2400" dirty="0"/>
              <a:t>организация беспрепятственного доступа в аудиторию, туалетные иные помещения (аудитория на первом этаже, наличие специальных кресел, др. п</a:t>
            </a:r>
            <a:r>
              <a:rPr lang="ru-RU" sz="2400" dirty="0" smtClean="0"/>
              <a:t>риспособлений)</a:t>
            </a:r>
          </a:p>
          <a:p>
            <a:pPr algn="just" fontAlgn="base">
              <a:lnSpc>
                <a:spcPct val="110000"/>
              </a:lnSpc>
            </a:pPr>
            <a:r>
              <a:rPr lang="ru-RU" sz="2400" dirty="0" smtClean="0"/>
              <a:t>предоставление </a:t>
            </a:r>
            <a:r>
              <a:rPr lang="ru-RU" sz="2400" dirty="0"/>
              <a:t>услуг ассистента (помощника);</a:t>
            </a:r>
          </a:p>
          <a:p>
            <a:pPr algn="just" fontAlgn="base">
              <a:lnSpc>
                <a:spcPct val="110000"/>
              </a:lnSpc>
            </a:pPr>
            <a:r>
              <a:rPr lang="ru-RU" sz="2400" dirty="0"/>
              <a:t>организацию экзамена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дому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(если обучающийся не может быть доставлен на ППЭ)</a:t>
            </a:r>
            <a:endParaRPr lang="ru-RU" sz="2400" dirty="0"/>
          </a:p>
        </p:txBody>
      </p:sp>
      <p:pic>
        <p:nvPicPr>
          <p:cNvPr id="5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62478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712968" cy="864096"/>
          </a:xfrm>
        </p:spPr>
        <p:txBody>
          <a:bodyPr>
            <a:noAutofit/>
          </a:bodyPr>
          <a:lstStyle/>
          <a:p>
            <a:r>
              <a:rPr lang="ru-RU" sz="1600" b="1" dirty="0"/>
              <a:t>Специальные условия при проведении итогового сочинения (изложения),  ГИА  для  обучающихся с ОВЗ, детей-инвалидов, инвалидов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88840"/>
            <a:ext cx="8784976" cy="4199126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1600" b="1" dirty="0" smtClean="0"/>
              <a:t>Использование  </a:t>
            </a:r>
            <a:r>
              <a:rPr lang="ru-RU" sz="1600" b="1" dirty="0"/>
              <a:t>технических средств </a:t>
            </a:r>
            <a:r>
              <a:rPr lang="ru-RU" sz="1600" dirty="0"/>
              <a:t>с учетом индивидуальных особенностей </a:t>
            </a:r>
            <a:r>
              <a:rPr lang="ru-RU" sz="1600" dirty="0" smtClean="0"/>
              <a:t>обучающихся:</a:t>
            </a:r>
            <a:endParaRPr lang="ru-RU" sz="1600" dirty="0"/>
          </a:p>
          <a:p>
            <a:pPr lvl="0" algn="just"/>
            <a:r>
              <a:rPr lang="ru-RU" sz="1600" b="1" i="1" dirty="0"/>
              <a:t>для слабовидящих</a:t>
            </a:r>
            <a:r>
              <a:rPr lang="ru-RU" sz="1600" dirty="0"/>
              <a:t>: предоставление экзаменационных материалов в увеличенном размере, наличие увеличительных устройств, индивидуальное равномерное освещение не менее 300 люкс;</a:t>
            </a:r>
          </a:p>
          <a:p>
            <a:pPr lvl="0" algn="just"/>
            <a:r>
              <a:rPr lang="ru-RU" sz="1600" b="1" i="1" dirty="0"/>
              <a:t>для слепых</a:t>
            </a:r>
            <a:r>
              <a:rPr lang="ru-RU" sz="1600" dirty="0"/>
              <a:t>: выполнение письменной экзаменационной работы на компьютере со специализированным программным  обеспечением для слепых,  оформление экзаменационных материалов рельефно-точечным шрифтом Брайля; специальные принадлежности для оформления ответов рельефно-точечным шрифтом </a:t>
            </a:r>
            <a:r>
              <a:rPr lang="ru-RU" sz="1600" dirty="0" smtClean="0"/>
              <a:t>Брайля;</a:t>
            </a:r>
          </a:p>
          <a:p>
            <a:pPr lvl="0" algn="just"/>
            <a:r>
              <a:rPr lang="ru-RU" sz="1600" b="1" i="1" dirty="0" smtClean="0"/>
              <a:t>для </a:t>
            </a:r>
            <a:r>
              <a:rPr lang="ru-RU" sz="1600" b="1" i="1" dirty="0"/>
              <a:t>глухих и слабослышащих:</a:t>
            </a:r>
            <a:r>
              <a:rPr lang="ru-RU" sz="1600" dirty="0"/>
              <a:t>  аудитория оборудуется звукоусиливающей аппаратурой, ассистент-</a:t>
            </a:r>
            <a:r>
              <a:rPr lang="ru-RU" sz="1600" dirty="0" err="1"/>
              <a:t>сурдопереводчик</a:t>
            </a:r>
            <a:r>
              <a:rPr lang="ru-RU" sz="1600" dirty="0"/>
              <a:t>;</a:t>
            </a:r>
          </a:p>
          <a:p>
            <a:pPr lvl="0" algn="just"/>
            <a:r>
              <a:rPr lang="ru-RU" sz="1600" b="1" i="1" dirty="0"/>
              <a:t>для лиц с тяжелыми нарушениями речи:</a:t>
            </a:r>
            <a:r>
              <a:rPr lang="ru-RU" sz="1600" dirty="0"/>
              <a:t> ГВЭ (по желанию</a:t>
            </a:r>
            <a:r>
              <a:rPr lang="ru-RU" sz="1600" dirty="0" smtClean="0"/>
              <a:t>), </a:t>
            </a:r>
            <a:r>
              <a:rPr lang="ru-RU" sz="1600" dirty="0"/>
              <a:t>проведение экзаменов по всем предметам в письменной форме;</a:t>
            </a:r>
          </a:p>
          <a:p>
            <a:pPr lvl="0" algn="just"/>
            <a:r>
              <a:rPr lang="ru-RU" sz="1600" b="1" i="1" dirty="0"/>
              <a:t>для лиц с нарушениями опорно-двигательного аппарата (с тяжелыми нарушениями функций верхних конечностей</a:t>
            </a:r>
            <a:r>
              <a:rPr lang="ru-RU" sz="1600" dirty="0"/>
              <a:t>):  выполнение задания на компьютере со специализированным программным обеспечением; ГВЭ проводится в устной форме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5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2655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91795"/>
            <a:ext cx="8856984" cy="1368152"/>
          </a:xfrm>
        </p:spPr>
        <p:txBody>
          <a:bodyPr>
            <a:noAutofit/>
          </a:bodyPr>
          <a:lstStyle/>
          <a:p>
            <a:r>
              <a:rPr lang="ru-RU" sz="1800" b="1" dirty="0"/>
              <a:t>Специальные условия для получения образования обучающимися с ограниченными возможностями здоровья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420888"/>
            <a:ext cx="8352928" cy="345638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2400" dirty="0" smtClean="0"/>
              <a:t>Образовательные программы, а том числе адаптированные образовательные /общеобразовательные,  </a:t>
            </a:r>
            <a:r>
              <a:rPr lang="ru-RU" sz="2400" dirty="0"/>
              <a:t>методы обучения </a:t>
            </a:r>
            <a:br>
              <a:rPr lang="ru-RU" sz="2400" dirty="0"/>
            </a:br>
            <a:r>
              <a:rPr lang="ru-RU" sz="2400" dirty="0" smtClean="0"/>
              <a:t>и </a:t>
            </a:r>
            <a:r>
              <a:rPr lang="ru-RU" sz="2400" dirty="0"/>
              <a:t>воспитания</a:t>
            </a:r>
          </a:p>
          <a:p>
            <a:pPr lvl="0"/>
            <a:r>
              <a:rPr lang="ru-RU" sz="2400" dirty="0" smtClean="0"/>
              <a:t>Учебники, </a:t>
            </a:r>
            <a:r>
              <a:rPr lang="ru-RU" sz="2400" dirty="0"/>
              <a:t>учебные пособия и дидактические материалы</a:t>
            </a:r>
          </a:p>
          <a:p>
            <a:pPr lvl="0"/>
            <a:r>
              <a:rPr lang="ru-RU" sz="2400" dirty="0" smtClean="0"/>
              <a:t>Технические средства </a:t>
            </a:r>
            <a:r>
              <a:rPr lang="ru-RU" sz="2400" dirty="0"/>
              <a:t>обучения коллективного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 </a:t>
            </a:r>
            <a:r>
              <a:rPr lang="ru-RU" sz="2400" dirty="0"/>
              <a:t>индивидуального пользования </a:t>
            </a:r>
          </a:p>
          <a:p>
            <a:pPr lvl="0"/>
            <a:r>
              <a:rPr lang="ru-RU" sz="2400" dirty="0" smtClean="0"/>
              <a:t>Предоставление услуг </a:t>
            </a:r>
            <a:r>
              <a:rPr lang="ru-RU" sz="2400" dirty="0"/>
              <a:t>ассистента (помощника)</a:t>
            </a:r>
          </a:p>
          <a:p>
            <a:pPr lvl="0"/>
            <a:r>
              <a:rPr lang="ru-RU" sz="2400" dirty="0" smtClean="0"/>
              <a:t>Проведение коррекционных </a:t>
            </a:r>
            <a:r>
              <a:rPr lang="ru-RU" sz="2400" dirty="0"/>
              <a:t>занятий</a:t>
            </a:r>
          </a:p>
          <a:p>
            <a:pPr lvl="0"/>
            <a:r>
              <a:rPr lang="ru-RU" sz="2400" dirty="0" smtClean="0"/>
              <a:t>Обеспечение доступа </a:t>
            </a:r>
            <a:r>
              <a:rPr lang="ru-RU" sz="2400" dirty="0"/>
              <a:t>в здания организаций</a:t>
            </a:r>
          </a:p>
          <a:p>
            <a:endParaRPr lang="ru-RU" sz="2400" dirty="0"/>
          </a:p>
        </p:txBody>
      </p:sp>
      <p:pic>
        <p:nvPicPr>
          <p:cNvPr id="5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16120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251520" y="404664"/>
            <a:ext cx="8712968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/>
              <a:t>Адаптированная основная  общеобразовательная программа (дошкольного, начального общего, основного общего, среднего общего) ст. 79 ФЗ-273: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493730" y="1799159"/>
            <a:ext cx="6131024" cy="4684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4719" y="2492896"/>
            <a:ext cx="82912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cs typeface="Times New Roman" panose="02020603050405020304" pitchFamily="18" charset="0"/>
              </a:rPr>
              <a:t>для глухих ,слабослышащих, позднооглохших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cs typeface="Times New Roman" panose="02020603050405020304" pitchFamily="18" charset="0"/>
              </a:rPr>
              <a:t>для слепых, слабовидящих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cs typeface="Times New Roman" panose="02020603050405020304" pitchFamily="18" charset="0"/>
              </a:rPr>
              <a:t>для детей с тяжелыми нарушениями речи,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cs typeface="Times New Roman" panose="02020603050405020304" pitchFamily="18" charset="0"/>
              </a:rPr>
              <a:t>для детей с нарушениями опорно-двигательного аппарата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cs typeface="Times New Roman" panose="02020603050405020304" pitchFamily="18" charset="0"/>
              </a:rPr>
              <a:t>для детей с задержкой психического развития,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cs typeface="Times New Roman" panose="02020603050405020304" pitchFamily="18" charset="0"/>
              </a:rPr>
              <a:t>для детей с умственной отсталостью,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cs typeface="Times New Roman" panose="02020603050405020304" pitchFamily="18" charset="0"/>
              </a:rPr>
              <a:t>для детей с расстройствами аутистического спектра,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cs typeface="Times New Roman" panose="02020603050405020304" pitchFamily="18" charset="0"/>
              </a:rPr>
              <a:t>для детей со сложными дефектами</a:t>
            </a:r>
          </a:p>
        </p:txBody>
      </p:sp>
      <p:pic>
        <p:nvPicPr>
          <p:cNvPr id="6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8252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251520" y="208876"/>
            <a:ext cx="8892481" cy="2000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/>
              <a:t>Вариативность адаптированных основных общеобразовательных программ 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493730" y="1799159"/>
            <a:ext cx="6131024" cy="4684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2128" y="1812588"/>
            <a:ext cx="82912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 smtClean="0"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i="1" dirty="0" smtClean="0">
                <a:cs typeface="Times New Roman" panose="02020603050405020304" pitchFamily="18" charset="0"/>
              </a:rPr>
              <a:t>для </a:t>
            </a:r>
            <a:r>
              <a:rPr lang="ru-RU" sz="2000" b="1" i="1" dirty="0">
                <a:cs typeface="Times New Roman" panose="02020603050405020304" pitchFamily="18" charset="0"/>
              </a:rPr>
              <a:t>глухих ,слабослышащих, </a:t>
            </a:r>
            <a:r>
              <a:rPr lang="ru-RU" sz="2000" b="1" i="1" dirty="0" smtClean="0">
                <a:cs typeface="Times New Roman" panose="02020603050405020304" pitchFamily="18" charset="0"/>
              </a:rPr>
              <a:t>позднооглохших</a:t>
            </a:r>
          </a:p>
          <a:p>
            <a:pPr marL="342900" indent="-342900"/>
            <a:r>
              <a:rPr lang="ru-RU" sz="2000" dirty="0" smtClean="0">
                <a:cs typeface="Times New Roman" panose="02020603050405020304" pitchFamily="18" charset="0"/>
              </a:rPr>
              <a:t>- с учетом психофизических особенностей ребенка с ЗПР, умственной отсталостью, расстройством </a:t>
            </a:r>
            <a:r>
              <a:rPr lang="ru-RU" sz="2000" dirty="0" err="1" smtClean="0">
                <a:cs typeface="Times New Roman" panose="02020603050405020304" pitchFamily="18" charset="0"/>
              </a:rPr>
              <a:t>аутистического</a:t>
            </a:r>
            <a:r>
              <a:rPr lang="ru-RU" sz="2000" dirty="0" smtClean="0">
                <a:cs typeface="Times New Roman" panose="02020603050405020304" pitchFamily="18" charset="0"/>
              </a:rPr>
              <a:t> спектра, с нарушением опорно-двигательного аппарата</a:t>
            </a:r>
            <a:endParaRPr lang="ru-RU" sz="2000" dirty="0"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i="1" dirty="0">
                <a:cs typeface="Times New Roman" panose="02020603050405020304" pitchFamily="18" charset="0"/>
              </a:rPr>
              <a:t>для слепых, </a:t>
            </a:r>
            <a:r>
              <a:rPr lang="ru-RU" sz="2000" b="1" i="1" dirty="0" smtClean="0">
                <a:cs typeface="Times New Roman" panose="02020603050405020304" pitchFamily="18" charset="0"/>
              </a:rPr>
              <a:t>слабовидящих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cs typeface="Times New Roman" panose="02020603050405020304" pitchFamily="18" charset="0"/>
              </a:rPr>
              <a:t>с учетом психофизических особенностей ребенка с ЗПР, умственной отсталостью, расстройством </a:t>
            </a:r>
            <a:r>
              <a:rPr lang="ru-RU" sz="2000" dirty="0" err="1" smtClean="0">
                <a:cs typeface="Times New Roman" panose="02020603050405020304" pitchFamily="18" charset="0"/>
              </a:rPr>
              <a:t>аутистического</a:t>
            </a:r>
            <a:r>
              <a:rPr lang="ru-RU" sz="2000" dirty="0" smtClean="0">
                <a:cs typeface="Times New Roman" panose="02020603050405020304" pitchFamily="18" charset="0"/>
              </a:rPr>
              <a:t> спектра, с нарушением опорно-двигательного аппарата</a:t>
            </a:r>
            <a:endParaRPr lang="ru-RU" sz="2000" b="1" i="1" dirty="0"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i="1" dirty="0" smtClean="0">
                <a:cs typeface="Times New Roman" panose="02020603050405020304" pitchFamily="18" charset="0"/>
              </a:rPr>
              <a:t>для </a:t>
            </a:r>
            <a:r>
              <a:rPr lang="ru-RU" sz="2000" b="1" i="1" dirty="0">
                <a:cs typeface="Times New Roman" panose="02020603050405020304" pitchFamily="18" charset="0"/>
              </a:rPr>
              <a:t>детей с нарушениями опорно-двигательного </a:t>
            </a:r>
            <a:r>
              <a:rPr lang="ru-RU" sz="2000" b="1" i="1" dirty="0" smtClean="0">
                <a:cs typeface="Times New Roman" panose="02020603050405020304" pitchFamily="18" charset="0"/>
              </a:rPr>
              <a:t>аппарата</a:t>
            </a:r>
          </a:p>
          <a:p>
            <a:pPr marL="342900" indent="-342900"/>
            <a:r>
              <a:rPr lang="ru-RU" sz="2000" dirty="0" smtClean="0">
                <a:cs typeface="Times New Roman" panose="02020603050405020304" pitchFamily="18" charset="0"/>
              </a:rPr>
              <a:t>с учетом психофизических особенностей ребенка с ЗПР, умственной отсталостью, расстройством </a:t>
            </a:r>
            <a:r>
              <a:rPr lang="ru-RU" sz="2000" dirty="0" err="1" smtClean="0">
                <a:cs typeface="Times New Roman" panose="02020603050405020304" pitchFamily="18" charset="0"/>
              </a:rPr>
              <a:t>аутистического</a:t>
            </a:r>
            <a:r>
              <a:rPr lang="ru-RU" sz="2000" dirty="0" smtClean="0">
                <a:cs typeface="Times New Roman" panose="02020603050405020304" pitchFamily="18" charset="0"/>
              </a:rPr>
              <a:t> спектра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i="1" dirty="0" smtClean="0">
                <a:cs typeface="Times New Roman" panose="02020603050405020304" pitchFamily="18" charset="0"/>
              </a:rPr>
              <a:t>для </a:t>
            </a:r>
            <a:r>
              <a:rPr lang="ru-RU" sz="2000" b="1" i="1" dirty="0">
                <a:cs typeface="Times New Roman" panose="02020603050405020304" pitchFamily="18" charset="0"/>
              </a:rPr>
              <a:t>детей со сложными </a:t>
            </a:r>
            <a:r>
              <a:rPr lang="ru-RU" sz="2000" b="1" i="1" dirty="0" smtClean="0">
                <a:cs typeface="Times New Roman" panose="02020603050405020304" pitchFamily="18" charset="0"/>
              </a:rPr>
              <a:t>дефектами</a:t>
            </a:r>
          </a:p>
          <a:p>
            <a:pPr marL="342900" indent="-342900"/>
            <a:r>
              <a:rPr lang="ru-RU" sz="2000" dirty="0" smtClean="0">
                <a:cs typeface="Times New Roman" panose="02020603050405020304" pitchFamily="18" charset="0"/>
              </a:rPr>
              <a:t> -с учетом индивидуальной программы развития (СИПР)</a:t>
            </a:r>
            <a:endParaRPr lang="ru-RU" sz="2000" dirty="0">
              <a:cs typeface="Times New Roman" panose="02020603050405020304" pitchFamily="18" charset="0"/>
            </a:endParaRPr>
          </a:p>
        </p:txBody>
      </p:sp>
      <p:pic>
        <p:nvPicPr>
          <p:cNvPr id="6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8252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251520" y="625405"/>
            <a:ext cx="8757863" cy="12144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/>
              <a:t>Структурные элементы адаптированной основной общеобразовательной программы</a:t>
            </a:r>
            <a:endParaRPr lang="ru-RU" sz="2000" b="1" dirty="0"/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493730" y="1799159"/>
            <a:ext cx="6131024" cy="4684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988840"/>
            <a:ext cx="8291264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>
                <a:cs typeface="Times New Roman" panose="02020603050405020304" pitchFamily="18" charset="0"/>
              </a:rPr>
              <a:t>Учебный план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>
                <a:cs typeface="Times New Roman" panose="02020603050405020304" pitchFamily="18" charset="0"/>
              </a:rPr>
              <a:t>Содержание рабочих программ курсов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b="1" i="1" dirty="0" smtClean="0">
                <a:cs typeface="Times New Roman" panose="02020603050405020304" pitchFamily="18" charset="0"/>
              </a:rPr>
              <a:t>Содержание образовательной области «Коррекционная работа» или внеурочной деятельности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>
                <a:cs typeface="Times New Roman" panose="02020603050405020304" pitchFamily="18" charset="0"/>
              </a:rPr>
              <a:t>Результаты достижений</a:t>
            </a:r>
            <a:endParaRPr lang="ru-RU" sz="2800" dirty="0">
              <a:cs typeface="Times New Roman" panose="02020603050405020304" pitchFamily="18" charset="0"/>
            </a:endParaRPr>
          </a:p>
        </p:txBody>
      </p:sp>
      <p:pic>
        <p:nvPicPr>
          <p:cNvPr id="6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8252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000240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207433"/>
            <a:ext cx="7429552" cy="6650567"/>
          </a:xfrm>
          <a:prstGeom prst="rect">
            <a:avLst/>
          </a:prstGeom>
        </p:spPr>
      </p:pic>
      <p:pic>
        <p:nvPicPr>
          <p:cNvPr id="9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01659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2105472" y="207433"/>
            <a:ext cx="4933058" cy="75895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900"/>
            </a:lvl1pPr>
          </a:lstStyle>
          <a:p>
            <a:pPr lvl="0" algn="l">
              <a:defRPr sz="1800"/>
            </a:pPr>
            <a:r>
              <a:rPr lang="ru-RU" sz="1600" b="1" dirty="0" smtClean="0"/>
              <a:t>      </a:t>
            </a:r>
            <a:r>
              <a:rPr sz="1600" b="1" dirty="0" smtClean="0"/>
              <a:t>Нормативно-правовая</a:t>
            </a:r>
            <a:r>
              <a:rPr lang="ru-RU" sz="1600" b="1" dirty="0" smtClean="0"/>
              <a:t> </a:t>
            </a:r>
            <a:r>
              <a:rPr sz="1600" b="1" dirty="0" smtClean="0"/>
              <a:t> документация</a:t>
            </a:r>
            <a:endParaRPr sz="1600" b="1" dirty="0"/>
          </a:p>
        </p:txBody>
      </p:sp>
      <p:sp>
        <p:nvSpPr>
          <p:cNvPr id="53" name="Shape 53"/>
          <p:cNvSpPr>
            <a:spLocks noGrp="1"/>
          </p:cNvSpPr>
          <p:nvPr>
            <p:ph idx="1"/>
          </p:nvPr>
        </p:nvSpPr>
        <p:spPr>
          <a:xfrm>
            <a:off x="179512" y="1028138"/>
            <a:ext cx="8784978" cy="561662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  <a:buSzPct val="150000"/>
              <a:buBlip>
                <a:blip r:embed="rId2"/>
              </a:buBlip>
              <a:defRPr/>
            </a:pPr>
            <a:r>
              <a:rPr lang="ru-RU" sz="1400" b="1" dirty="0">
                <a:ln w="0"/>
                <a:cs typeface="Times New Roman" panose="02020603050405020304" pitchFamily="18" charset="0"/>
              </a:rPr>
              <a:t>Федеральный закон  </a:t>
            </a:r>
            <a:r>
              <a:rPr lang="ru-RU" sz="1400" dirty="0">
                <a:ln w="0"/>
                <a:cs typeface="Times New Roman" panose="02020603050405020304" pitchFamily="18" charset="0"/>
              </a:rPr>
              <a:t>№ 273 –ФЗ от 29.12.2012 г. «Об образовании в Российской Федерации»</a:t>
            </a:r>
            <a:endParaRPr lang="ru-RU" sz="1400" dirty="0">
              <a:ln w="0"/>
              <a:solidFill>
                <a:schemeClr val="accent1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50000"/>
              <a:buBlip>
                <a:blip r:embed="rId2"/>
              </a:buBlip>
              <a:defRPr/>
            </a:pPr>
            <a:r>
              <a:rPr lang="ru-RU" sz="1400" b="1" dirty="0">
                <a:ln w="0"/>
                <a:cs typeface="Times New Roman" panose="02020603050405020304" pitchFamily="18" charset="0"/>
              </a:rPr>
              <a:t>Приказы </a:t>
            </a:r>
            <a:r>
              <a:rPr lang="ru-RU" sz="1400" b="1" dirty="0">
                <a:cs typeface="Times New Roman" panose="02020603050405020304" pitchFamily="18" charset="0"/>
              </a:rPr>
              <a:t>Министерства образования и науки Российской Федерации</a:t>
            </a:r>
            <a:r>
              <a:rPr lang="ru-RU" sz="1400" dirty="0">
                <a:cs typeface="Times New Roman" panose="02020603050405020304" pitchFamily="18" charset="0"/>
              </a:rPr>
              <a:t>:</a:t>
            </a:r>
          </a:p>
          <a:p>
            <a:pPr marL="539750" indent="-273050" algn="just">
              <a:spcBef>
                <a:spcPts val="0"/>
              </a:spcBef>
              <a:buSzPct val="150000"/>
              <a:buFont typeface="Arial" charset="0"/>
              <a:buChar char="•"/>
              <a:defRPr/>
            </a:pPr>
            <a:r>
              <a:rPr lang="ru-RU" sz="1400" b="1" dirty="0">
                <a:ln w="0"/>
                <a:cs typeface="Times New Roman" panose="02020603050405020304" pitchFamily="18" charset="0"/>
              </a:rPr>
              <a:t>№ 1014 </a:t>
            </a:r>
            <a:r>
              <a:rPr lang="ru-RU" sz="1400" dirty="0">
                <a:ln w="0"/>
                <a:cs typeface="Times New Roman" panose="02020603050405020304" pitchFamily="18" charset="0"/>
              </a:rPr>
              <a:t>от </a:t>
            </a:r>
            <a:r>
              <a:rPr lang="ru-RU" sz="1400" dirty="0" smtClean="0">
                <a:ln w="0"/>
                <a:cs typeface="Times New Roman" panose="02020603050405020304" pitchFamily="18" charset="0"/>
              </a:rPr>
              <a:t>30.08.2013 г. </a:t>
            </a:r>
            <a:r>
              <a:rPr lang="ru-RU" sz="1400" dirty="0">
                <a:ln w="0"/>
                <a:cs typeface="Times New Roman" panose="02020603050405020304" pitchFamily="18" charset="0"/>
              </a:rPr>
              <a:t>«Об утверждении Порядка организации и осуществления образовательной деятельности по основным общеобразовательным программам-образовательным программам дошкольного образования»;</a:t>
            </a:r>
          </a:p>
          <a:p>
            <a:pPr marL="539750" indent="-273050" algn="just">
              <a:spcBef>
                <a:spcPts val="0"/>
              </a:spcBef>
              <a:buSzPct val="150000"/>
              <a:buFont typeface="Arial" charset="0"/>
              <a:buChar char="•"/>
              <a:defRPr/>
            </a:pPr>
            <a:r>
              <a:rPr lang="ru-RU" sz="1400" b="1" dirty="0">
                <a:ln w="0"/>
                <a:cs typeface="Times New Roman" panose="02020603050405020304" pitchFamily="18" charset="0"/>
              </a:rPr>
              <a:t>№ 1015 </a:t>
            </a:r>
            <a:r>
              <a:rPr lang="ru-RU" sz="1400" dirty="0">
                <a:ln w="0"/>
                <a:cs typeface="Times New Roman" panose="02020603050405020304" pitchFamily="18" charset="0"/>
              </a:rPr>
              <a:t>от </a:t>
            </a:r>
            <a:r>
              <a:rPr lang="ru-RU" sz="1400" dirty="0" smtClean="0">
                <a:ln w="0"/>
                <a:cs typeface="Times New Roman" panose="02020603050405020304" pitchFamily="18" charset="0"/>
              </a:rPr>
              <a:t>30.08.2013 г. </a:t>
            </a:r>
            <a:r>
              <a:rPr lang="ru-RU" sz="1400" dirty="0">
                <a:ln w="0"/>
                <a:cs typeface="Times New Roman" panose="02020603050405020304" pitchFamily="18" charset="0"/>
              </a:rPr>
              <a:t>«Об утверждении Порядка организации и осуществления образовательной деятельности по основным общеобразовательным программам-образовательным программам начального общего основного общего и среднего общего образования»;</a:t>
            </a:r>
            <a:endParaRPr lang="ru-RU" sz="1400" b="1" dirty="0">
              <a:ln w="0"/>
              <a:cs typeface="Times New Roman" panose="02020603050405020304" pitchFamily="18" charset="0"/>
            </a:endParaRPr>
          </a:p>
          <a:p>
            <a:pPr marL="539750" indent="-273050" algn="just">
              <a:spcBef>
                <a:spcPts val="0"/>
              </a:spcBef>
              <a:buSzPct val="150000"/>
              <a:buFont typeface="Arial" charset="0"/>
              <a:buChar char="•"/>
              <a:defRPr/>
            </a:pPr>
            <a:r>
              <a:rPr lang="ru-RU" sz="1400" b="1" dirty="0">
                <a:ln w="0"/>
                <a:cs typeface="Times New Roman" panose="02020603050405020304" pitchFamily="18" charset="0"/>
              </a:rPr>
              <a:t>№ 1082 </a:t>
            </a:r>
            <a:r>
              <a:rPr lang="ru-RU" sz="1400" dirty="0">
                <a:ln w="0"/>
                <a:cs typeface="Times New Roman" panose="02020603050405020304" pitchFamily="18" charset="0"/>
              </a:rPr>
              <a:t>от </a:t>
            </a:r>
            <a:r>
              <a:rPr lang="ru-RU" sz="1400" dirty="0" smtClean="0">
                <a:ln w="0"/>
                <a:cs typeface="Times New Roman" panose="02020603050405020304" pitchFamily="18" charset="0"/>
              </a:rPr>
              <a:t>20.09.2013 г. </a:t>
            </a:r>
            <a:r>
              <a:rPr lang="ru-RU" sz="1400" b="1" dirty="0">
                <a:ln w="0"/>
                <a:cs typeface="Times New Roman" panose="02020603050405020304" pitchFamily="18" charset="0"/>
              </a:rPr>
              <a:t>«Об утверждении положения о психолого-медико-педагогической комиссии»;</a:t>
            </a:r>
          </a:p>
          <a:p>
            <a:pPr marL="539750" indent="-273050" algn="just">
              <a:spcBef>
                <a:spcPts val="0"/>
              </a:spcBef>
              <a:buSzPct val="150000"/>
              <a:buFont typeface="Arial" charset="0"/>
              <a:buChar char="•"/>
              <a:defRPr/>
            </a:pPr>
            <a:r>
              <a:rPr lang="ru-RU" sz="1400" b="1" dirty="0">
                <a:cs typeface="Times New Roman" panose="02020603050405020304" pitchFamily="18" charset="0"/>
              </a:rPr>
              <a:t>№ 1394 </a:t>
            </a:r>
            <a:r>
              <a:rPr lang="ru-RU" sz="1400" dirty="0">
                <a:cs typeface="Times New Roman" panose="02020603050405020304" pitchFamily="18" charset="0"/>
              </a:rPr>
              <a:t>от </a:t>
            </a:r>
            <a:r>
              <a:rPr lang="ru-RU" sz="1400" dirty="0" smtClean="0">
                <a:cs typeface="Times New Roman" panose="02020603050405020304" pitchFamily="18" charset="0"/>
              </a:rPr>
              <a:t>25.12.2013 г. «</a:t>
            </a:r>
            <a:r>
              <a:rPr lang="ru-RU" sz="1400" dirty="0">
                <a:cs typeface="Times New Roman" panose="02020603050405020304" pitchFamily="18" charset="0"/>
              </a:rPr>
              <a:t>Об утверждении порядка проведения государственной итоговой аттестации по образовательным программам основного общего образования», п11; </a:t>
            </a:r>
          </a:p>
          <a:p>
            <a:pPr marL="539750" indent="-273050" algn="just">
              <a:spcBef>
                <a:spcPts val="0"/>
              </a:spcBef>
              <a:buSzPct val="150000"/>
              <a:buFont typeface="Arial" charset="0"/>
              <a:buChar char="•"/>
              <a:defRPr/>
            </a:pPr>
            <a:r>
              <a:rPr lang="ru-RU" sz="1400" b="1" dirty="0">
                <a:cs typeface="Times New Roman" panose="02020603050405020304" pitchFamily="18" charset="0"/>
              </a:rPr>
              <a:t>№1400 </a:t>
            </a:r>
            <a:r>
              <a:rPr lang="ru-RU" sz="1400" dirty="0">
                <a:cs typeface="Times New Roman" panose="02020603050405020304" pitchFamily="18" charset="0"/>
              </a:rPr>
              <a:t>от 26.12.2013 </a:t>
            </a:r>
            <a:r>
              <a:rPr lang="ru-RU" sz="1400" dirty="0" smtClean="0">
                <a:cs typeface="Times New Roman" panose="02020603050405020304" pitchFamily="18" charset="0"/>
              </a:rPr>
              <a:t>г. «</a:t>
            </a:r>
            <a:r>
              <a:rPr lang="ru-RU" sz="1400" dirty="0">
                <a:cs typeface="Times New Roman" panose="02020603050405020304" pitchFamily="18" charset="0"/>
              </a:rPr>
              <a:t>Об утверждении порядка проведения государственной итоговой аттестации по образовательным программам среднего общего образования» п12, п37;</a:t>
            </a:r>
          </a:p>
          <a:p>
            <a:pPr marL="539750" indent="-273050" algn="just">
              <a:spcBef>
                <a:spcPts val="0"/>
              </a:spcBef>
              <a:buSzPct val="150000"/>
              <a:buFont typeface="Arial" charset="0"/>
              <a:buChar char="•"/>
              <a:defRPr/>
            </a:pPr>
            <a:r>
              <a:rPr lang="ru-RU" sz="1400" b="1" dirty="0">
                <a:cs typeface="Times New Roman" panose="02020603050405020304" pitchFamily="18" charset="0"/>
              </a:rPr>
              <a:t>№923 </a:t>
            </a:r>
            <a:r>
              <a:rPr lang="ru-RU" sz="1400" dirty="0">
                <a:cs typeface="Times New Roman" panose="02020603050405020304" pitchFamily="18" charset="0"/>
              </a:rPr>
              <a:t>от </a:t>
            </a:r>
            <a:r>
              <a:rPr lang="ru-RU" sz="1400" dirty="0" smtClean="0">
                <a:cs typeface="Times New Roman" panose="02020603050405020304" pitchFamily="18" charset="0"/>
              </a:rPr>
              <a:t>05.08.2014 г. </a:t>
            </a:r>
            <a:r>
              <a:rPr lang="ru-RU" sz="1400" dirty="0">
                <a:cs typeface="Times New Roman" panose="02020603050405020304" pitchFamily="18" charset="0"/>
              </a:rPr>
              <a:t>«О внесении изменений в Порядок проведения </a:t>
            </a:r>
            <a:r>
              <a:rPr lang="ru-RU" sz="1400" dirty="0" smtClean="0">
                <a:cs typeface="Times New Roman" panose="02020603050405020304" pitchFamily="18" charset="0"/>
              </a:rPr>
              <a:t>государственной </a:t>
            </a:r>
            <a:r>
              <a:rPr lang="ru-RU" sz="1400" dirty="0">
                <a:cs typeface="Times New Roman" panose="02020603050405020304" pitchFamily="18" charset="0"/>
              </a:rPr>
              <a:t>итоговой аттестации по образовательным программам среднего общего образования, утвержденный приказом Министерства образования и науки Российской Федерации от 26 декабря 2013г. №1400»;</a:t>
            </a:r>
          </a:p>
          <a:p>
            <a:pPr algn="just">
              <a:spcBef>
                <a:spcPts val="0"/>
              </a:spcBef>
              <a:buSzPct val="150000"/>
              <a:buBlip>
                <a:blip r:embed="rId2"/>
              </a:buBlip>
              <a:defRPr/>
            </a:pPr>
            <a:r>
              <a:rPr lang="ru-RU" sz="1400" b="1" dirty="0" smtClean="0">
                <a:cs typeface="Times New Roman" panose="02020603050405020304" pitchFamily="18" charset="0"/>
              </a:rPr>
              <a:t>Приказ </a:t>
            </a:r>
            <a:r>
              <a:rPr lang="ru-RU" sz="1400" b="1" dirty="0">
                <a:cs typeface="Times New Roman" panose="02020603050405020304" pitchFamily="18" charset="0"/>
              </a:rPr>
              <a:t>Министерства труда и социальной защиты Российской Федерации № 723 </a:t>
            </a:r>
            <a:r>
              <a:rPr lang="ru-RU" sz="1400" dirty="0">
                <a:cs typeface="Times New Roman" panose="02020603050405020304" pitchFamily="18" charset="0"/>
              </a:rPr>
              <a:t> от 10.12.2013 г. «Об организации работы по межведомственному взаимодействию федеральных государственных учреждений медико-социальной экспертизы с психолого-медико-педагогическими комиссиями»</a:t>
            </a:r>
            <a:r>
              <a:rPr lang="ru-RU" sz="1400" b="1" dirty="0"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0"/>
              </a:spcBef>
              <a:buSzPct val="150000"/>
              <a:buBlip>
                <a:blip r:embed="rId2"/>
              </a:buBlip>
              <a:defRPr/>
            </a:pP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Департамента здравоохранения города Москвы №297 от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01.04.2013г.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 совершенствовании порядка выдачи медицинскими организациями государственной системы здравоохранения города Москвы медицинских заключения о состоянии здоровья и рекомендаций по организации 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образовательного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процесса для лиц 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ограниченными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возможностями 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здоровья».</a:t>
            </a:r>
          </a:p>
          <a:p>
            <a:pPr algn="just">
              <a:spcBef>
                <a:spcPts val="0"/>
              </a:spcBef>
              <a:buSzPct val="150000"/>
              <a:buBlip>
                <a:blip r:embed="rId2"/>
              </a:buBlip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Департамента образования города Москвы № 897 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01.12.2014 г. «Об организации работы центральной психолого-медико-педагогической комиссии города Москвы»</a:t>
            </a:r>
          </a:p>
          <a:p>
            <a:pPr algn="just">
              <a:spcBef>
                <a:spcPts val="0"/>
              </a:spcBef>
              <a:buSzPct val="150000"/>
              <a:buBlip>
                <a:blip r:embed="rId2"/>
              </a:buBlip>
              <a:defRPr/>
            </a:pPr>
            <a:endParaRPr lang="ru-RU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Bef>
                <a:spcPts val="0"/>
              </a:spcBef>
              <a:buSzPct val="150000"/>
              <a:buBlip>
                <a:blip r:embed="rId2"/>
              </a:buBlip>
              <a:defRPr/>
            </a:pPr>
            <a:endParaRPr lang="ru-RU" sz="1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5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28328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бъект 2"/>
          <p:cNvSpPr txBox="1">
            <a:spLocks/>
          </p:cNvSpPr>
          <p:nvPr/>
        </p:nvSpPr>
        <p:spPr>
          <a:xfrm>
            <a:off x="2493730" y="1799159"/>
            <a:ext cx="6131024" cy="4684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341" y="1340768"/>
            <a:ext cx="9220275" cy="3696965"/>
          </a:xfrm>
        </p:spPr>
      </p:pic>
      <p:pic>
        <p:nvPicPr>
          <p:cNvPr id="6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341" y="4578797"/>
            <a:ext cx="9220274" cy="129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88252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бъект 2"/>
          <p:cNvSpPr txBox="1">
            <a:spLocks/>
          </p:cNvSpPr>
          <p:nvPr/>
        </p:nvSpPr>
        <p:spPr>
          <a:xfrm>
            <a:off x="2493730" y="1799159"/>
            <a:ext cx="6131024" cy="4684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6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8316" y="402039"/>
            <a:ext cx="9180634" cy="6460080"/>
          </a:xfrm>
        </p:spPr>
      </p:pic>
      <p:pic>
        <p:nvPicPr>
          <p:cNvPr id="7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8252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251520" y="551590"/>
            <a:ext cx="8692098" cy="12144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/>
              <a:t>Направления коррекционной работы, отражаемые в заключении  </a:t>
            </a:r>
          </a:p>
          <a:p>
            <a:r>
              <a:rPr lang="ru-RU" sz="2000" b="1" dirty="0" smtClean="0"/>
              <a:t>Уровень образования – дошкольное образование</a:t>
            </a:r>
            <a:endParaRPr lang="ru-RU" sz="2000" b="1" dirty="0"/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493730" y="1799159"/>
            <a:ext cx="6131024" cy="4684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4719" y="1857364"/>
            <a:ext cx="82912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endParaRPr lang="ru-RU" sz="1400" dirty="0" smtClean="0">
              <a:cs typeface="Times New Roman" panose="02020603050405020304" pitchFamily="18" charset="0"/>
            </a:endParaRPr>
          </a:p>
          <a:p>
            <a:pPr marL="342900" indent="-342900"/>
            <a:r>
              <a:rPr lang="ru-RU" sz="1400" dirty="0" smtClean="0">
                <a:cs typeface="Times New Roman" panose="02020603050405020304" pitchFamily="18" charset="0"/>
              </a:rPr>
              <a:t> </a:t>
            </a:r>
          </a:p>
          <a:p>
            <a:pPr marL="342900" indent="-342900"/>
            <a:r>
              <a:rPr lang="ru-RU" sz="3600" dirty="0" smtClean="0">
                <a:cs typeface="Times New Roman" panose="02020603050405020304" pitchFamily="18" charset="0"/>
              </a:rPr>
              <a:t> </a:t>
            </a:r>
            <a:endParaRPr lang="ru-RU" sz="3600" dirty="0"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36177473"/>
              </p:ext>
            </p:extLst>
          </p:nvPr>
        </p:nvGraphicFramePr>
        <p:xfrm>
          <a:off x="386367" y="1988840"/>
          <a:ext cx="8358248" cy="478634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2089562"/>
                <a:gridCol w="2089562"/>
                <a:gridCol w="2089562"/>
                <a:gridCol w="2089562"/>
              </a:tblGrid>
              <a:tr h="66958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Категория</a:t>
                      </a:r>
                      <a:r>
                        <a:rPr lang="ru-RU" sz="1400" b="1" baseline="0" dirty="0" smtClean="0"/>
                        <a:t> обучающихся</a:t>
                      </a:r>
                      <a:endParaRPr lang="ru-RU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Педагог-психолог</a:t>
                      </a:r>
                      <a:endParaRPr lang="ru-RU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Учитель-логопед</a:t>
                      </a:r>
                      <a:endParaRPr lang="ru-RU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Учитель-дефектолог</a:t>
                      </a:r>
                      <a:endParaRPr lang="ru-RU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82464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 сложным дефектом</a:t>
                      </a:r>
                      <a:endParaRPr lang="ru-RU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развитие познавательной активности, формирование игровых интересов</a:t>
                      </a:r>
                      <a:endParaRPr lang="ru-RU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развитие понимание обращенной речи, подражательной речи, простой фразы</a:t>
                      </a:r>
                      <a:endParaRPr lang="ru-RU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формирование элементарных навыков самообслуживания, предметно-практической деятельности</a:t>
                      </a:r>
                      <a:endParaRPr lang="ru-RU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9211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нарушением опорно-двигательного аппарата</a:t>
                      </a:r>
                      <a:endParaRPr lang="ru-RU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коррекция и развитие зрительно-моторной координации, произвольной регуляции</a:t>
                      </a:r>
                      <a:endParaRPr lang="ru-RU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коррекция нарушений речи…</a:t>
                      </a:r>
                    </a:p>
                    <a:p>
                      <a:r>
                        <a:rPr lang="ru-RU" sz="1600" dirty="0" smtClean="0"/>
                        <a:t>Развитие </a:t>
                      </a:r>
                      <a:r>
                        <a:rPr lang="ru-RU" sz="1600" dirty="0" err="1" smtClean="0"/>
                        <a:t>звукопроизноси</a:t>
                      </a:r>
                      <a:r>
                        <a:rPr lang="ru-RU" sz="1600" dirty="0" smtClean="0"/>
                        <a:t>-тельной стороны</a:t>
                      </a:r>
                      <a:r>
                        <a:rPr lang="ru-RU" sz="1600" baseline="0" dirty="0" smtClean="0"/>
                        <a:t> речи</a:t>
                      </a:r>
                      <a:endParaRPr lang="ru-RU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коррекция и развитие познавательной деятельности, мыслительных операций на основе общеобразовательного материала </a:t>
                      </a:r>
                      <a:endParaRPr lang="ru-RU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8252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251520" y="587309"/>
            <a:ext cx="8730325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/>
              <a:t>Направления коррекционной работы, отражаемые в заключении  </a:t>
            </a:r>
          </a:p>
          <a:p>
            <a:r>
              <a:rPr lang="ru-RU" sz="2000" b="1" dirty="0" smtClean="0"/>
              <a:t>Уровень – начальное основное образование</a:t>
            </a:r>
            <a:endParaRPr lang="ru-RU" sz="2000" b="1" dirty="0"/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493730" y="1799159"/>
            <a:ext cx="6131024" cy="4684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4719" y="1857364"/>
            <a:ext cx="82912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endParaRPr lang="ru-RU" sz="1400" dirty="0" smtClean="0">
              <a:cs typeface="Times New Roman" panose="02020603050405020304" pitchFamily="18" charset="0"/>
            </a:endParaRPr>
          </a:p>
          <a:p>
            <a:pPr marL="342900" indent="-342900"/>
            <a:r>
              <a:rPr lang="ru-RU" sz="1400" dirty="0" smtClean="0">
                <a:cs typeface="Times New Roman" panose="02020603050405020304" pitchFamily="18" charset="0"/>
              </a:rPr>
              <a:t> </a:t>
            </a:r>
          </a:p>
          <a:p>
            <a:pPr marL="342900" indent="-342900"/>
            <a:r>
              <a:rPr lang="ru-RU" sz="3600" dirty="0" smtClean="0">
                <a:cs typeface="Times New Roman" panose="02020603050405020304" pitchFamily="18" charset="0"/>
              </a:rPr>
              <a:t> </a:t>
            </a:r>
            <a:endParaRPr lang="ru-RU" sz="3600" dirty="0"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92765761"/>
              </p:ext>
            </p:extLst>
          </p:nvPr>
        </p:nvGraphicFramePr>
        <p:xfrm>
          <a:off x="407735" y="1988840"/>
          <a:ext cx="8358248" cy="478509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2089562"/>
                <a:gridCol w="2089562"/>
                <a:gridCol w="2089562"/>
                <a:gridCol w="2089562"/>
              </a:tblGrid>
              <a:tr h="53166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Категория</a:t>
                      </a:r>
                      <a:r>
                        <a:rPr lang="ru-RU" sz="1400" b="1" baseline="0" dirty="0" smtClean="0"/>
                        <a:t> обучающихся</a:t>
                      </a:r>
                      <a:endParaRPr lang="ru-RU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Педагог-психолог</a:t>
                      </a:r>
                      <a:endParaRPr lang="ru-RU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Учитель-логопед</a:t>
                      </a:r>
                      <a:endParaRPr lang="ru-RU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Учитель-дефектолог</a:t>
                      </a:r>
                      <a:endParaRPr lang="ru-RU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67098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 сложным дефектом</a:t>
                      </a:r>
                      <a:endParaRPr lang="ru-RU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cs typeface="Times New Roman" panose="02020603050405020304" pitchFamily="18" charset="0"/>
                        </a:rPr>
                        <a:t>развитие познавательной активности, формирование элементов учебной деятельности</a:t>
                      </a:r>
                      <a:endParaRPr lang="ru-RU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smtClean="0">
                          <a:cs typeface="Times New Roman" panose="02020603050405020304" pitchFamily="18" charset="0"/>
                        </a:rPr>
                        <a:t>развитие понимания </a:t>
                      </a:r>
                      <a:r>
                        <a:rPr lang="ru-RU" sz="1400" dirty="0" smtClean="0">
                          <a:cs typeface="Times New Roman" panose="02020603050405020304" pitchFamily="18" charset="0"/>
                        </a:rPr>
                        <a:t>обращенной речи, подражательной речи, простой фразы</a:t>
                      </a:r>
                      <a:endParaRPr lang="ru-RU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cs typeface="Times New Roman" panose="02020603050405020304" pitchFamily="18" charset="0"/>
                        </a:rPr>
                        <a:t>формирование элементарных навыков самообслуживания, предметно-практической деятельности</a:t>
                      </a:r>
                      <a:endParaRPr lang="ru-RU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58243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слепые</a:t>
                      </a:r>
                      <a:endParaRPr lang="ru-RU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ru-RU" sz="1400" dirty="0" smtClean="0"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lang="ru-RU" sz="1400" baseline="0" dirty="0" smtClean="0"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cs typeface="Times New Roman" panose="02020603050405020304" pitchFamily="18" charset="0"/>
                        </a:rPr>
                        <a:t>психомоторной сферы, социальных и коммуникативных компетенций,</a:t>
                      </a:r>
                    </a:p>
                    <a:p>
                      <a:pPr marL="0" indent="0"/>
                      <a:r>
                        <a:rPr lang="ru-RU" sz="1400" dirty="0" err="1" smtClean="0">
                          <a:cs typeface="Times New Roman" panose="02020603050405020304" pitchFamily="18" charset="0"/>
                        </a:rPr>
                        <a:t>сенсорно-перцептивной</a:t>
                      </a:r>
                      <a:r>
                        <a:rPr lang="ru-RU" sz="1400" dirty="0" smtClean="0">
                          <a:cs typeface="Times New Roman" panose="02020603050405020304" pitchFamily="18" charset="0"/>
                        </a:rPr>
                        <a:t> деятельности</a:t>
                      </a:r>
                    </a:p>
                    <a:p>
                      <a:endParaRPr lang="ru-RU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коррекция нарушений речи…</a:t>
                      </a:r>
                      <a:endParaRPr lang="ru-RU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i="1" dirty="0" smtClean="0">
                          <a:cs typeface="Times New Roman" panose="02020603050405020304" pitchFamily="18" charset="0"/>
                        </a:rPr>
                        <a:t>тифлопедагог</a:t>
                      </a:r>
                    </a:p>
                    <a:p>
                      <a:r>
                        <a:rPr lang="ru-RU" sz="1400" dirty="0" smtClean="0">
                          <a:cs typeface="Times New Roman" panose="02020603050405020304" pitchFamily="18" charset="0"/>
                        </a:rPr>
                        <a:t>развитие предметно-практической и ориентировочной деятельности, компенсаторных механизмов, 0-1 </a:t>
                      </a:r>
                      <a:r>
                        <a:rPr lang="ru-RU" sz="1400" dirty="0" err="1" smtClean="0">
                          <a:cs typeface="Times New Roman" panose="02020603050405020304" pitchFamily="18" charset="0"/>
                        </a:rPr>
                        <a:t>клподготовка</a:t>
                      </a:r>
                      <a:r>
                        <a:rPr lang="ru-RU" sz="1400" dirty="0" smtClean="0">
                          <a:cs typeface="Times New Roman" panose="02020603050405020304" pitchFamily="18" charset="0"/>
                        </a:rPr>
                        <a:t> к овладению шрифтом Брайля </a:t>
                      </a:r>
                      <a:endParaRPr lang="ru-RU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8252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>
            <a:spLocks noGrp="1"/>
          </p:cNvSpPr>
          <p:nvPr>
            <p:ph type="title"/>
          </p:nvPr>
        </p:nvSpPr>
        <p:spPr>
          <a:xfrm>
            <a:off x="323529" y="476672"/>
            <a:ext cx="8229601" cy="346052"/>
          </a:xfrm>
          <a:prstGeom prst="rect">
            <a:avLst/>
          </a:prstGeom>
        </p:spPr>
        <p:txBody>
          <a:bodyPr>
            <a:noAutofit/>
          </a:bodyPr>
          <a:lstStyle>
            <a:lvl1pPr defTabSz="374904">
              <a:defRPr sz="1599" b="1"/>
            </a:lvl1pPr>
          </a:lstStyle>
          <a:p>
            <a:pPr lvl="0">
              <a:defRPr sz="1800" b="0"/>
            </a:pPr>
            <a:r>
              <a:rPr sz="1800" b="1" dirty="0" err="1">
                <a:cs typeface="Times New Roman" panose="02020603050405020304" pitchFamily="18" charset="0"/>
              </a:rPr>
              <a:t>Пакет</a:t>
            </a:r>
            <a:r>
              <a:rPr sz="1800" b="1" dirty="0">
                <a:cs typeface="Times New Roman" panose="02020603050405020304" pitchFamily="18" charset="0"/>
              </a:rPr>
              <a:t> В1</a:t>
            </a:r>
          </a:p>
        </p:txBody>
      </p:sp>
      <p:graphicFrame>
        <p:nvGraphicFramePr>
          <p:cNvPr id="199" name="Table 199"/>
          <p:cNvGraphicFramePr/>
          <p:nvPr>
            <p:extLst>
              <p:ext uri="{D42A27DB-BD31-4B8C-83A1-F6EECF244321}">
                <p14:modId xmlns:p14="http://schemas.microsoft.com/office/powerpoint/2010/main" xmlns="" val="216414477"/>
              </p:ext>
            </p:extLst>
          </p:nvPr>
        </p:nvGraphicFramePr>
        <p:xfrm>
          <a:off x="143016" y="1124744"/>
          <a:ext cx="8856984" cy="5610983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367343"/>
                <a:gridCol w="3449081"/>
                <a:gridCol w="1656184"/>
                <a:gridCol w="2808312"/>
                <a:gridCol w="576064"/>
              </a:tblGrid>
              <a:tr h="216025"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Педагог-психолог</a:t>
                      </a:r>
                      <a:endParaRPr sz="1100" b="1" dirty="0">
                        <a:solidFill>
                          <a:srgbClr val="FFFFFF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Учитель-логопед</a:t>
                      </a: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Учитель-дефектолог</a:t>
                      </a:r>
                      <a:endParaRPr sz="1100" b="1" dirty="0">
                        <a:solidFill>
                          <a:srgbClr val="FFFFFF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Кол-во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часов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прог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5720" marR="45720" anchor="ctr" horzOverflow="overflow"/>
                </a:tc>
              </a:tr>
              <a:tr h="1335652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Дошкольное</a:t>
                      </a:r>
                      <a:r>
                        <a:rPr sz="12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sz="1200" b="1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vert="vert270" anchor="ctr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коммуникативных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навыков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3 -7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с ОВЗ»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эмоционально-волевой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сферы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3-7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с ОВЗ»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познавательной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мотивации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активности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познавательных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действий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3-7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с ОВЗ»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Нейропсихологическая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дефицитарных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сенсомоторных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когнитивных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регуляторных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функций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дошкольников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5-7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Коррекция нарушений фонетико-фонематической и лексико-грамматической сторон речи у детей 3-8 лет.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Формирование и развитие речевой и познавательной деятельности у детей 3-5 лет, испытывающих трудности в освоении основной образовательной программы дошкольного образования»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«Формирование и развитие речевой и познавательной деятельности у детей 5-8 лет, испытывающих трудности в освоении основной образовательной программы дошкольного образования»</a:t>
                      </a:r>
                    </a:p>
                  </a:txBody>
                  <a:tcPr marL="45720" marR="45720" horzOverflow="overflow"/>
                </a:tc>
                <a:tc rowSpan="3"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200" b="1" i="1">
                          <a:latin typeface="+mn-lt"/>
                          <a:cs typeface="Times New Roman" panose="02020603050405020304" pitchFamily="18" charset="0"/>
                        </a:rPr>
                        <a:t>18-36</a:t>
                      </a:r>
                    </a:p>
                  </a:txBody>
                  <a:tcPr marL="45720" marR="45720" anchor="ctr" horzOverflow="overflow"/>
                </a:tc>
              </a:tr>
              <a:tr h="1495426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Начальное</a:t>
                      </a:r>
                      <a:r>
                        <a:rPr sz="12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общее</a:t>
                      </a:r>
                      <a:r>
                        <a:rPr sz="12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sz="1200" b="1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vert="vert270" anchor="ctr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навыков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взаимодействия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эмоционально-волевой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регуляции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поведения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7- 12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с ОВЗ»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познавательных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компетенций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7-18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с ОВЗ»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Нейропсихологическая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дефицитарных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сенсомоторных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регуляторных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когнитивных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функций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7-13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«Коррекция нарушений письменной речи, обусловленная недостаточным развитием фонетико-фонематической и лексико-грамматической сторон речи у обучающихся 8-11 лет»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Коррекция и развитие математических представлений и обобщений у обучающихся 7-11 лет,  испытывающих трудности в освоении адаптированной образовательной программы начального общего образования".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"Коррекция и развитие языковых представлений и обобщений у обучающихся 7-11 лет, испытывающих трудности в освоении адаптированной образовательной программы начального общего образования".</a:t>
                      </a:r>
                    </a:p>
                  </a:txBody>
                  <a:tcPr marL="45720" marR="45720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74263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100" b="1" i="1" dirty="0" err="1">
                          <a:latin typeface="+mn-lt"/>
                          <a:cs typeface="Times New Roman" panose="02020603050405020304" pitchFamily="18" charset="0"/>
                        </a:rPr>
                        <a:t>Основное</a:t>
                      </a:r>
                      <a:r>
                        <a:rPr sz="11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b="1" i="1" dirty="0" err="1">
                          <a:latin typeface="+mn-lt"/>
                          <a:cs typeface="Times New Roman" panose="02020603050405020304" pitchFamily="18" charset="0"/>
                        </a:rPr>
                        <a:t>общее</a:t>
                      </a:r>
                      <a:r>
                        <a:rPr sz="11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b="1" i="1" dirty="0" err="1">
                          <a:latin typeface="+mn-lt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sz="1100" b="1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vert="vert270" anchor="ctr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познавательных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компетенций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7-18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с ОВЗ»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личностного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навыков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адаптивного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поведения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12-18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с ОВЗ»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нарушений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письменной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речи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обусловленная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недостаточным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развитием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лексико-грамматической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стороны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речи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» 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/>
          </p:cNvSpPr>
          <p:nvPr>
            <p:ph type="title"/>
          </p:nvPr>
        </p:nvSpPr>
        <p:spPr>
          <a:xfrm>
            <a:off x="360025" y="372696"/>
            <a:ext cx="8229601" cy="346052"/>
          </a:xfrm>
          <a:prstGeom prst="rect">
            <a:avLst/>
          </a:prstGeom>
        </p:spPr>
        <p:txBody>
          <a:bodyPr>
            <a:noAutofit/>
          </a:bodyPr>
          <a:lstStyle>
            <a:lvl1pPr defTabSz="374904">
              <a:defRPr sz="1599" b="1"/>
            </a:lvl1pPr>
          </a:lstStyle>
          <a:p>
            <a:pPr lvl="0">
              <a:defRPr sz="1800" b="0"/>
            </a:pPr>
            <a:r>
              <a:rPr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Пакет</a:t>
            </a:r>
            <a:r>
              <a:rPr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В2</a:t>
            </a:r>
          </a:p>
        </p:txBody>
      </p:sp>
      <p:graphicFrame>
        <p:nvGraphicFramePr>
          <p:cNvPr id="202" name="Table 202"/>
          <p:cNvGraphicFramePr/>
          <p:nvPr>
            <p:extLst>
              <p:ext uri="{D42A27DB-BD31-4B8C-83A1-F6EECF244321}">
                <p14:modId xmlns:p14="http://schemas.microsoft.com/office/powerpoint/2010/main" xmlns="" val="8703593"/>
              </p:ext>
            </p:extLst>
          </p:nvPr>
        </p:nvGraphicFramePr>
        <p:xfrm>
          <a:off x="179512" y="836712"/>
          <a:ext cx="8856984" cy="5927154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367343"/>
                <a:gridCol w="3305065"/>
                <a:gridCol w="1656184"/>
                <a:gridCol w="2952328"/>
                <a:gridCol w="576064"/>
              </a:tblGrid>
              <a:tr h="360041"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endParaRPr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Педагог-психолог</a:t>
                      </a:r>
                      <a:endParaRPr sz="1400" b="1" dirty="0">
                        <a:solidFill>
                          <a:srgbClr val="FFFFFF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Учитель-логопед</a:t>
                      </a:r>
                      <a:endParaRPr sz="1400" b="1" dirty="0">
                        <a:solidFill>
                          <a:srgbClr val="FFFFFF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Учитель-дефектолог</a:t>
                      </a:r>
                      <a:endParaRPr sz="1400" b="1" dirty="0">
                        <a:solidFill>
                          <a:srgbClr val="FFFFFF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Кол-во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часов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прог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5720" marR="45720" anchor="ctr" horzOverflow="overflow"/>
                </a:tc>
              </a:tr>
              <a:tr h="1688136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Дошкольное</a:t>
                      </a:r>
                      <a:r>
                        <a:rPr sz="12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sz="1200" b="1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vert="vert270" anchor="ctr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коммуникативных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навыков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3 -7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с ОВЗ»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эмоционально-волевой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сферы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3-7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с ОВЗ»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познавательной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мотивации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активности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познавательных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действий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3-7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с ОВЗ»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Нейропсихологическая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психомоторных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функций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3-7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с ОВЗ»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Коррекция нарушений фонетико-фонематической и лексико-грамматической сторон речи у детей 3-8 лет.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"Формирование и развитие речевой и познавательной  деятельности у детей 3-5 лет с ЗПР"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"Формирование и развитие речевой и познавательной деятельности у детей  5 -8 лет с ЗПР"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"Формирование и развитие речевой, познавательной деятельности у слабослышащих детей 3-8 лет".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"Формирование и развитие речевой, познавательной деятельности у слабовидящих детей 3-8 лет".</a:t>
                      </a:r>
                    </a:p>
                  </a:txBody>
                  <a:tcPr marL="45720" marR="45720" horzOverflow="overflow"/>
                </a:tc>
                <a:tc rowSpan="3"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200" b="1" i="1" dirty="0">
                          <a:latin typeface="+mn-lt"/>
                          <a:cs typeface="Times New Roman" panose="02020603050405020304" pitchFamily="18" charset="0"/>
                        </a:rPr>
                        <a:t>18-36</a:t>
                      </a:r>
                    </a:p>
                  </a:txBody>
                  <a:tcPr marL="45720" marR="45720" anchor="ctr" horzOverflow="overflow"/>
                </a:tc>
              </a:tr>
              <a:tr h="1495426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Начальное</a:t>
                      </a:r>
                      <a:r>
                        <a:rPr sz="12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общее</a:t>
                      </a:r>
                      <a:r>
                        <a:rPr sz="12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sz="1200" b="1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vert="vert270" anchor="ctr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навыков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взаимодействия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эмоционально-волевой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регуляции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поведения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7- 12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с ОВЗ»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познавательных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компетенций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7-18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с ОВЗ»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нарушений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письменной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речи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обусловленная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недостаточным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развитием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фонетико-фонематической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лексико-грамматической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сторон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речи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8-11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«Коррекция и развитие математических представлений и обобщений у обучающихся 7-11 лет с ЗПР,  испытывающих трудности в освоении основной образовательной программы начального общего образования".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"Коррекция и развитие языковых представлений и обобщений у обучающихся 7-11 лет с ЗПР, испытывающих трудности в освоении основной образовательной программы начального общего образования".</a:t>
                      </a:r>
                    </a:p>
                  </a:txBody>
                  <a:tcPr marL="45720" marR="45720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20808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100" b="1" i="1" dirty="0" err="1">
                          <a:latin typeface="+mn-lt"/>
                          <a:cs typeface="Times New Roman" panose="02020603050405020304" pitchFamily="18" charset="0"/>
                        </a:rPr>
                        <a:t>Основное</a:t>
                      </a:r>
                      <a:r>
                        <a:rPr sz="11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b="1" i="1" dirty="0" err="1">
                          <a:latin typeface="+mn-lt"/>
                          <a:cs typeface="Times New Roman" panose="02020603050405020304" pitchFamily="18" charset="0"/>
                        </a:rPr>
                        <a:t>общее</a:t>
                      </a:r>
                      <a:r>
                        <a:rPr sz="11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b="1" i="1" dirty="0" err="1">
                          <a:latin typeface="+mn-lt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sz="1100" b="1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vert="vert270" anchor="ctr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познавательных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компетенций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7-18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с ОВЗ»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личностного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навыков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адаптивного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поведения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12-18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с ОВЗ»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15000"/>
                        </a:lnSpc>
                        <a:defRPr sz="1800" b="0" i="0"/>
                      </a:pPr>
                      <a:r>
                        <a:rPr sz="1000" b="1" i="1" dirty="0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«</a:t>
                      </a:r>
                      <a:r>
                        <a:rPr sz="1000" b="1" i="1" dirty="0" err="1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Коррекция</a:t>
                      </a:r>
                      <a:r>
                        <a:rPr sz="1000" b="1" i="1" dirty="0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нарушений</a:t>
                      </a:r>
                      <a:r>
                        <a:rPr sz="1000" b="1" i="1" dirty="0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письменной</a:t>
                      </a:r>
                      <a:r>
                        <a:rPr sz="1000" b="1" i="1" dirty="0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речи</a:t>
                      </a:r>
                      <a:r>
                        <a:rPr sz="1000" b="1" i="1" dirty="0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, </a:t>
                      </a:r>
                      <a:r>
                        <a:rPr sz="1000" b="1" i="1" dirty="0" err="1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обусловленная</a:t>
                      </a:r>
                      <a:r>
                        <a:rPr sz="1000" b="1" i="1" dirty="0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недостаточным</a:t>
                      </a:r>
                      <a:r>
                        <a:rPr sz="1000" b="1" i="1" dirty="0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  </a:t>
                      </a:r>
                      <a:r>
                        <a:rPr sz="1000" b="1" i="1" dirty="0" err="1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развитием</a:t>
                      </a:r>
                      <a:r>
                        <a:rPr sz="1000" b="1" i="1" dirty="0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лексико-грамматической</a:t>
                      </a:r>
                      <a:r>
                        <a:rPr sz="1000" b="1" i="1" dirty="0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стороны</a:t>
                      </a:r>
                      <a:r>
                        <a:rPr sz="1000" b="1" i="1" dirty="0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речи</a:t>
                      </a:r>
                      <a:r>
                        <a:rPr sz="1000" b="1" i="1" dirty="0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 у </a:t>
                      </a:r>
                      <a:r>
                        <a:rPr sz="1000" b="1" i="1" dirty="0" err="1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обучающихся</a:t>
                      </a:r>
                      <a:r>
                        <a:rPr sz="1000" b="1" i="1" dirty="0">
                          <a:latin typeface="+mn-lt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» 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познавательной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деятельности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слабовидящих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12-18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познавательной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деятельности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слабослышащих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учащихся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12-18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5720" marR="45720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/>
          </p:cNvSpPr>
          <p:nvPr>
            <p:ph type="title"/>
          </p:nvPr>
        </p:nvSpPr>
        <p:spPr>
          <a:xfrm>
            <a:off x="251521" y="548680"/>
            <a:ext cx="8229601" cy="34605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defTabSz="374904">
              <a:defRPr sz="1800"/>
            </a:pPr>
            <a:r>
              <a:rPr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Пакет</a:t>
            </a:r>
            <a:r>
              <a:rPr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  <p:graphicFrame>
        <p:nvGraphicFramePr>
          <p:cNvPr id="205" name="Table 205"/>
          <p:cNvGraphicFramePr/>
          <p:nvPr>
            <p:extLst>
              <p:ext uri="{D42A27DB-BD31-4B8C-83A1-F6EECF244321}">
                <p14:modId xmlns:p14="http://schemas.microsoft.com/office/powerpoint/2010/main" xmlns="" val="2189717895"/>
              </p:ext>
            </p:extLst>
          </p:nvPr>
        </p:nvGraphicFramePr>
        <p:xfrm>
          <a:off x="179512" y="980728"/>
          <a:ext cx="8856984" cy="5688014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367343"/>
                <a:gridCol w="3305065"/>
                <a:gridCol w="1656184"/>
                <a:gridCol w="2952328"/>
                <a:gridCol w="576064"/>
              </a:tblGrid>
              <a:tr h="288033"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endParaRPr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Педагог-психолог</a:t>
                      </a:r>
                      <a:endParaRPr sz="1400" b="1" dirty="0">
                        <a:solidFill>
                          <a:srgbClr val="FFFFFF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Учитель-логопед</a:t>
                      </a:r>
                      <a:endParaRPr sz="1400" b="1" dirty="0">
                        <a:solidFill>
                          <a:srgbClr val="FFFFFF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Учитель-дефектолог</a:t>
                      </a:r>
                      <a:endParaRPr sz="1400" b="1" dirty="0">
                        <a:solidFill>
                          <a:srgbClr val="FFFFFF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Кол-во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часов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прог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5720" marR="45720" anchor="ctr" horzOverflow="overflow"/>
                </a:tc>
              </a:tr>
              <a:tr h="1230451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Дошкольное</a:t>
                      </a:r>
                      <a:r>
                        <a:rPr sz="12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sz="1200" b="1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vert="vert270" anchor="ctr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коммуникативных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навыков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3 -7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с ОВЗ»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эмоционально-волевой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сферы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3-7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с ОВЗ»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познавательной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мотивации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активности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познавательных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действий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3-7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с ОВЗ»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Нейропсихологическая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психомоторных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функций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3-7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с ОВЗ»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нарушений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фонетико-фонематической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лексико-грамматической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сторон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речи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3-8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"Формирование и развитие речевой, познавательной деятельности у детей 3-8 лет с умственной отсталостью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"Формирование и развитие речевой, познавательной деятельности у слабослышащих детей 3-8 лет".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"Формирование и развитие речевой, познавательной деятельности у слабовидящих детей 3-8 лет".</a:t>
                      </a:r>
                    </a:p>
                  </a:txBody>
                  <a:tcPr marL="45720" marR="45720" horzOverflow="overflow"/>
                </a:tc>
                <a:tc rowSpan="3"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200" b="1" i="1" dirty="0">
                          <a:latin typeface="+mn-lt"/>
                          <a:cs typeface="Times New Roman" panose="02020603050405020304" pitchFamily="18" charset="0"/>
                        </a:rPr>
                        <a:t>36-72</a:t>
                      </a:r>
                    </a:p>
                  </a:txBody>
                  <a:tcPr marL="45720" marR="45720" anchor="ctr" horzOverflow="overflow"/>
                </a:tc>
              </a:tr>
              <a:tr h="1377640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Начальное</a:t>
                      </a:r>
                      <a:r>
                        <a:rPr sz="12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общее</a:t>
                      </a:r>
                      <a:r>
                        <a:rPr sz="12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sz="1200" b="1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vert="vert270" anchor="ctr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навыков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взаимодействия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эмоционально-волевой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регуляции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поведения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7- 12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с ОВЗ»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познавательных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компетенций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7-18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с ОВЗ»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нарушений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письменной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речи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обусловленная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недостаточным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развитием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фонетико-фонематической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лексико-грамматической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сторон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речи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8-11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"Формирование и развитие речевой и познавательной деятельности у 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обучающихся 7-11 лет с умственной отсталостью".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"Формирование и развитие речевой и познавательной деятельности у глухих и слабослышащих обучающихся 7-11 лет".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"Формирование и развитие речевой и познавательной деятельности у слепых и слабовидящих обучающихся 7-11 лет ".</a:t>
                      </a:r>
                    </a:p>
                  </a:txBody>
                  <a:tcPr marL="45720" marR="45720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8494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Основное</a:t>
                      </a:r>
                      <a:r>
                        <a:rPr sz="12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общее</a:t>
                      </a:r>
                      <a:r>
                        <a:rPr sz="12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sz="1200" b="1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vert="vert270" anchor="ctr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познавательных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компетенций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7-18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с ОВЗ»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Программа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личностного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навыков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адаптивного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поведения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12-18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с ОВЗ»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15000"/>
                        </a:lnSpc>
                        <a:defRPr sz="1800" b="0" i="0"/>
                      </a:pP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нарушений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письменной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речи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обусловленная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недостаточным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развитием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лексико-грамматической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стороны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речи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» 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lang="ru-RU" sz="1000" b="1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smtClean="0">
                          <a:latin typeface="+mn-lt"/>
                          <a:cs typeface="Times New Roman" panose="02020603050405020304" pitchFamily="18" charset="0"/>
                        </a:rPr>
                        <a:t>Коррекция 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познавательной деятельности у обучающихся 12-18 лет с умственной </a:t>
                      </a:r>
                      <a:r>
                        <a:rPr sz="1000" b="1" i="1" dirty="0" smtClean="0">
                          <a:latin typeface="+mn-lt"/>
                          <a:cs typeface="Times New Roman" panose="02020603050405020304" pitchFamily="18" charset="0"/>
                        </a:rPr>
                        <a:t>отсталостью</a:t>
                      </a:r>
                      <a:r>
                        <a:rPr lang="ru-RU" sz="1000" b="1" i="1" dirty="0" smtClean="0">
                          <a:latin typeface="+mn-lt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sz="1000" b="1" i="1" dirty="0" smtClean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endParaRPr sz="1000" b="1" i="1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lang="ru-RU" sz="1000" b="1" i="1" dirty="0" smtClean="0">
                          <a:latin typeface="+mn-lt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sz="1000" b="1" i="1" dirty="0" smtClean="0">
                          <a:latin typeface="+mn-lt"/>
                          <a:cs typeface="Times New Roman" panose="02020603050405020304" pitchFamily="18" charset="0"/>
                        </a:rPr>
                        <a:t>Коррекция 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познавательной деятельности у слабовидящих обучающихся 12-18 лет</a:t>
                      </a:r>
                      <a:r>
                        <a:rPr sz="1000" b="1" i="1" dirty="0" smtClean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b="1" i="1" dirty="0" smtClean="0">
                          <a:latin typeface="+mn-lt"/>
                          <a:cs typeface="Times New Roman" panose="02020603050405020304" pitchFamily="18" charset="0"/>
                        </a:rPr>
                        <a:t>"</a:t>
                      </a:r>
                      <a:endParaRPr sz="1000" b="1" i="1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lang="ru-RU" sz="1000" b="1" i="1" dirty="0" smtClean="0">
                          <a:latin typeface="+mn-lt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sz="1000" b="1" i="1" dirty="0" smtClean="0">
                          <a:latin typeface="+mn-lt"/>
                          <a:cs typeface="Times New Roman" panose="02020603050405020304" pitchFamily="18" charset="0"/>
                        </a:rPr>
                        <a:t>Коррекция 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познавательной деятельности у слабослышащих учащихся 12-18 </a:t>
                      </a:r>
                      <a:r>
                        <a:rPr sz="1000" b="1" i="1" dirty="0" smtClean="0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lang="ru-RU" sz="1000" b="1" i="1" dirty="0" smtClean="0">
                          <a:latin typeface="+mn-lt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sz="1000" b="1" i="1" dirty="0" smtClean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endParaRPr sz="1000" b="1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/>
          </p:cNvSpPr>
          <p:nvPr>
            <p:ph type="title"/>
          </p:nvPr>
        </p:nvSpPr>
        <p:spPr>
          <a:xfrm>
            <a:off x="251521" y="620688"/>
            <a:ext cx="8229601" cy="34605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defTabSz="374904">
              <a:defRPr sz="1800"/>
            </a:pPr>
            <a:r>
              <a:rPr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Пакет</a:t>
            </a:r>
            <a:r>
              <a:rPr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  <p:graphicFrame>
        <p:nvGraphicFramePr>
          <p:cNvPr id="208" name="Table 208"/>
          <p:cNvGraphicFramePr/>
          <p:nvPr>
            <p:extLst>
              <p:ext uri="{D42A27DB-BD31-4B8C-83A1-F6EECF244321}">
                <p14:modId xmlns:p14="http://schemas.microsoft.com/office/powerpoint/2010/main" xmlns="" val="3883813574"/>
              </p:ext>
            </p:extLst>
          </p:nvPr>
        </p:nvGraphicFramePr>
        <p:xfrm>
          <a:off x="179512" y="1182763"/>
          <a:ext cx="8856984" cy="5476353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367343"/>
                <a:gridCol w="2873017"/>
                <a:gridCol w="2088232"/>
                <a:gridCol w="2952328"/>
                <a:gridCol w="576064"/>
              </a:tblGrid>
              <a:tr h="901980"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endParaRPr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Педагог-психолог</a:t>
                      </a:r>
                      <a:endParaRPr sz="1100" b="1" dirty="0">
                        <a:solidFill>
                          <a:srgbClr val="FFFFFF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Учитель-логопед</a:t>
                      </a: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Учитель-дефектолог</a:t>
                      </a: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Кол-во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часов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dirty="0" err="1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прог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5720" marR="45720" anchor="ctr" horzOverflow="overflow"/>
                </a:tc>
              </a:tr>
              <a:tr h="1686265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Дошкольное</a:t>
                      </a:r>
                      <a:r>
                        <a:rPr sz="12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sz="1200" b="1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vert="vert270" anchor="ctr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эмоционально-волевой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коммуникативной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сферы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3-7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тяжелыми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нарушениями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психофизического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Нейропсихологическая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психомоторных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функций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3-7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с ОВЗ»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Формирование элементарных речевых навыков у детей с умеренной, тяжелой степенью УО, со сложными дефектами, РАС.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«Формирование альтернативных способов коммуникации у детей с  тяжелой степенью УО, со сложными дефектами, РАС»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действий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, деятельностных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единиц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деятельности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умеренной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тяжелой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степенью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УО,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сложными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дефектами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, РАС".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социально-бытовых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ориентировок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тяжелой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степенью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УО,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сложными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дефектами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, РАС»</a:t>
                      </a:r>
                    </a:p>
                  </a:txBody>
                  <a:tcPr marL="45720" marR="45720" horzOverflow="overflow"/>
                </a:tc>
                <a:tc rowSpan="3"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200" b="1" i="1">
                          <a:latin typeface="+mn-lt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45720" marR="45720" anchor="ctr" horzOverflow="overflow"/>
                </a:tc>
              </a:tr>
              <a:tr h="1520006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Начальное</a:t>
                      </a:r>
                      <a:r>
                        <a:rPr sz="12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общее</a:t>
                      </a:r>
                      <a:r>
                        <a:rPr sz="12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i="1" dirty="0" err="1">
                          <a:latin typeface="+mn-lt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sz="1200" b="1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vert="vert270" anchor="ctr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коммуникативной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эмоционально-волевой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сферы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7-18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с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тяжелыми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нарушениями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психофизического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здоровья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«Формирование альтернативных способов коммуникации у детей с  тяжелой степенью УО, со сложными дефектами, РАС»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"Формирование и развитие действий, деятельностных единиц, деятельности у детей с умеренной, тяжелой степенью УО, со сложными дефектами, РАС".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>
                          <a:latin typeface="+mn-lt"/>
                          <a:cs typeface="Times New Roman" panose="02020603050405020304" pitchFamily="18" charset="0"/>
                        </a:rPr>
                        <a:t>«Формирование социально-бытовых ориентировок у детей с тяжелой степенью УО, со сложными дефектами, РАС»</a:t>
                      </a:r>
                    </a:p>
                  </a:txBody>
                  <a:tcPr marL="45720" marR="45720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8102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50" b="1" i="1" dirty="0" err="1">
                          <a:latin typeface="+mn-lt"/>
                          <a:cs typeface="Times New Roman" panose="02020603050405020304" pitchFamily="18" charset="0"/>
                        </a:rPr>
                        <a:t>Основное</a:t>
                      </a:r>
                      <a:r>
                        <a:rPr sz="105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50" b="1" i="1" dirty="0" err="1">
                          <a:latin typeface="+mn-lt"/>
                          <a:cs typeface="Times New Roman" panose="02020603050405020304" pitchFamily="18" charset="0"/>
                        </a:rPr>
                        <a:t>общее</a:t>
                      </a:r>
                      <a:r>
                        <a:rPr sz="105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50" b="1" i="1" dirty="0" err="1">
                          <a:latin typeface="+mn-lt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sz="1050" b="1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vert="vert270" anchor="ctr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коммуникативной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эмоционально-волевой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сферы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7-18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 с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тяжелыми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нарушениями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психофизического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0" dirty="0" err="1">
                          <a:latin typeface="+mn-lt"/>
                          <a:cs typeface="Times New Roman" panose="02020603050405020304" pitchFamily="18" charset="0"/>
                        </a:rPr>
                        <a:t>здоровья</a:t>
                      </a:r>
                      <a:r>
                        <a:rPr sz="1000" b="1" i="0" dirty="0">
                          <a:latin typeface="+mn-lt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15000"/>
                        </a:lnSpc>
                        <a:defRPr sz="1800" b="0" i="0"/>
                      </a:pPr>
                      <a:r>
                        <a:rPr sz="1100" b="1" i="1">
                          <a:latin typeface="+mn-lt"/>
                          <a:cs typeface="Times New Roman" panose="02020603050405020304" pitchFamily="18" charset="0"/>
                        </a:rPr>
                        <a:t>«Формирование альтернативных способов коммуникации у детей с  тяжелой степенью УО, со сложными дефектами, РАС»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действий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, деятельностных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единиц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деятельности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умеренной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тяжелой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степенью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УО,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сложными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дефектами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, РАС»</a:t>
                      </a:r>
                    </a:p>
                    <a:p>
                      <a:pPr marL="49388" lvl="0" indent="-49388" algn="l">
                        <a:buSzPct val="100000"/>
                        <a:buFont typeface="Arial"/>
                        <a:buChar char="•"/>
                        <a:defRPr sz="1800" b="0" i="0"/>
                      </a:pP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социально-бытовых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ориентировок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тяжелой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степенью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УО,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сложными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000" b="1" i="1" dirty="0" err="1">
                          <a:latin typeface="+mn-lt"/>
                          <a:cs typeface="Times New Roman" panose="02020603050405020304" pitchFamily="18" charset="0"/>
                        </a:rPr>
                        <a:t>дефектами</a:t>
                      </a:r>
                      <a:r>
                        <a:rPr sz="1000" b="1" i="1" dirty="0">
                          <a:latin typeface="+mn-lt"/>
                          <a:cs typeface="Times New Roman" panose="02020603050405020304" pitchFamily="18" charset="0"/>
                        </a:rPr>
                        <a:t>, РАС»</a:t>
                      </a:r>
                    </a:p>
                  </a:txBody>
                  <a:tcPr marL="45720" marR="45720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40960" cy="1080120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Задачи межведомственной конфликтной комиссии</a:t>
            </a:r>
            <a:endParaRPr lang="ru-RU" sz="1800" b="1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23528" y="2110194"/>
            <a:ext cx="8363272" cy="4248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ru-RU" sz="2000" b="1" dirty="0" smtClean="0"/>
              <a:t>определение тактики и стратегии взаимодействия ведомств по вопросам создания специальных условий обучения, воспитания детей с ОВЗ,  детей-инвалидов;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ru-RU" sz="2000" b="1" dirty="0" smtClean="0"/>
              <a:t>организационно-методическое обеспечение </a:t>
            </a:r>
            <a:r>
              <a:rPr lang="ru-RU" sz="2000" b="1" dirty="0"/>
              <a:t>деятельности ЦПМПК г. Москвы. </a:t>
            </a:r>
            <a:endParaRPr lang="ru-RU" sz="2000" b="1" dirty="0" smtClean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ru-RU" sz="2000" b="1" dirty="0" smtClean="0"/>
              <a:t>рассмотрение обращений </a:t>
            </a:r>
            <a:r>
              <a:rPr lang="ru-RU" sz="2000" b="1" dirty="0"/>
              <a:t>родителей (законных представителей) обучающихся в случае несогласия: </a:t>
            </a:r>
            <a:endParaRPr lang="ru-RU" sz="2000" b="1" dirty="0" smtClean="0"/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/>
              <a:t>с </a:t>
            </a:r>
            <a:r>
              <a:rPr lang="ru-RU" sz="1600" b="1" dirty="0"/>
              <a:t>медицинским заключением о состоянии здоровья и рекомендациях по организации образовательного процесса в государственных образовательных организациях города Москвы для лиц с ограниченными возможностями здоровья, выданного подкомиссии врачебной комиссии медицинской организации государственной системы здравоохранения города Москвы</a:t>
            </a:r>
            <a:r>
              <a:rPr lang="ru-RU" sz="1600" b="1" dirty="0" smtClean="0"/>
              <a:t>;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/>
              <a:t>с </a:t>
            </a:r>
            <a:r>
              <a:rPr lang="ru-RU" sz="1600" b="1" dirty="0"/>
              <a:t>заключением ЦПМПК г. Москвы. </a:t>
            </a:r>
            <a:endParaRPr lang="ru-RU" sz="1600" b="1" dirty="0" smtClean="0"/>
          </a:p>
          <a:p>
            <a:pPr marL="271463" indent="-271463" algn="just">
              <a:spcBef>
                <a:spcPts val="0"/>
              </a:spcBef>
              <a:spcAft>
                <a:spcPts val="600"/>
              </a:spcAft>
              <a:buNone/>
            </a:pPr>
            <a:endParaRPr lang="ru-RU" sz="2000" b="1" dirty="0" smtClean="0"/>
          </a:p>
          <a:p>
            <a:pPr marL="271463" indent="-271463" algn="just">
              <a:spcBef>
                <a:spcPts val="0"/>
              </a:spcBef>
              <a:spcAft>
                <a:spcPts val="600"/>
              </a:spcAft>
              <a:buNone/>
            </a:pPr>
            <a:endParaRPr lang="ru-RU" sz="2000" b="1" dirty="0" smtClean="0"/>
          </a:p>
          <a:p>
            <a:pPr marL="271463" indent="-271463" algn="just">
              <a:spcBef>
                <a:spcPts val="0"/>
              </a:spcBef>
              <a:spcAft>
                <a:spcPts val="600"/>
              </a:spcAft>
              <a:buNone/>
            </a:pPr>
            <a:endParaRPr lang="ru-RU" sz="2000" b="1" dirty="0" smtClean="0"/>
          </a:p>
          <a:p>
            <a:pPr marL="271463" indent="-271463" algn="just">
              <a:spcBef>
                <a:spcPts val="0"/>
              </a:spcBef>
              <a:spcAft>
                <a:spcPts val="600"/>
              </a:spcAft>
              <a:buNone/>
            </a:pPr>
            <a:endParaRPr lang="ru-RU" sz="2000" b="1" dirty="0"/>
          </a:p>
        </p:txBody>
      </p:sp>
      <p:pic>
        <p:nvPicPr>
          <p:cNvPr id="6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78486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4437112"/>
            <a:ext cx="8229600" cy="19050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/>
              <a:t>107078, г. Москва, Орликов пер., 8</a:t>
            </a:r>
            <a:br>
              <a:rPr lang="ru-RU" b="1" dirty="0"/>
            </a:br>
            <a:r>
              <a:rPr lang="ru-RU" dirty="0"/>
              <a:t>Телефон: </a:t>
            </a:r>
            <a:r>
              <a:rPr lang="ru-RU" b="1" dirty="0"/>
              <a:t>8 (499) </a:t>
            </a:r>
            <a:r>
              <a:rPr lang="ru-RU" b="1" dirty="0" smtClean="0"/>
              <a:t>322-34-30</a:t>
            </a:r>
            <a:r>
              <a:rPr lang="ru-RU" dirty="0"/>
              <a:t/>
            </a:r>
            <a:br>
              <a:rPr lang="ru-RU" dirty="0"/>
            </a:br>
            <a:r>
              <a:rPr lang="en-US" b="1" dirty="0" smtClean="0"/>
              <a:t>ocpsmds.mskobr.ru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e-</a:t>
            </a:r>
            <a:r>
              <a:rPr lang="ru-RU" dirty="0" err="1"/>
              <a:t>mail</a:t>
            </a:r>
            <a:r>
              <a:rPr lang="ru-RU" dirty="0"/>
              <a:t>:  </a:t>
            </a:r>
            <a:r>
              <a:rPr lang="ru-RU" b="1" u="sng" dirty="0" smtClean="0">
                <a:solidFill>
                  <a:schemeClr val="tx1"/>
                </a:solidFill>
              </a:rPr>
              <a:t>psy@ocpmss.ru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D:\олд\old_school\oldboy\ЛОГОТИП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628800"/>
            <a:ext cx="2994251" cy="299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9511" y="332656"/>
            <a:ext cx="878497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Департамент образования города </a:t>
            </a:r>
            <a:r>
              <a:rPr lang="ru-RU" dirty="0" smtClean="0"/>
              <a:t>Москвы</a:t>
            </a:r>
            <a:br>
              <a:rPr lang="ru-RU" dirty="0" smtClean="0"/>
            </a:br>
            <a:r>
              <a:rPr lang="ru-RU" dirty="0" smtClean="0"/>
              <a:t>Государственное </a:t>
            </a:r>
            <a:r>
              <a:rPr lang="ru-RU" dirty="0"/>
              <a:t>бюджетное образовательное учреждение города </a:t>
            </a:r>
            <a:r>
              <a:rPr lang="ru-RU" dirty="0" smtClean="0"/>
              <a:t>Москвы</a:t>
            </a: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Окружной центр </a:t>
            </a:r>
            <a:endParaRPr lang="en-US" sz="2400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психолого-медико-социального </a:t>
            </a:r>
            <a:r>
              <a:rPr lang="ru-RU" sz="2400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сопровождения ЦОУО </a:t>
            </a:r>
            <a:r>
              <a:rPr lang="ru-RU" sz="200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/>
            </a:r>
            <a:br>
              <a:rPr lang="ru-RU" sz="200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356493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64357"/>
            <a:ext cx="8507288" cy="79695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Изменения в деятельности ПМПК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7013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Причины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96775"/>
            <a:ext cx="4040188" cy="3951288"/>
          </a:xfrm>
        </p:spPr>
        <p:txBody>
          <a:bodyPr/>
          <a:lstStyle/>
          <a:p>
            <a:r>
              <a:rPr lang="ru-RU" dirty="0" smtClean="0"/>
              <a:t>Изменения нормативно-правовой регламентации</a:t>
            </a:r>
          </a:p>
          <a:p>
            <a:r>
              <a:rPr lang="ru-RU" dirty="0" smtClean="0"/>
              <a:t>Структурные изменения системы образования мегаполиса</a:t>
            </a:r>
          </a:p>
          <a:p>
            <a:r>
              <a:rPr lang="ru-RU" dirty="0" smtClean="0"/>
              <a:t>Изменения подходов к оценке качества образования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857013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Изменения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96775"/>
            <a:ext cx="4041775" cy="3951288"/>
          </a:xfrm>
        </p:spPr>
        <p:txBody>
          <a:bodyPr/>
          <a:lstStyle/>
          <a:p>
            <a:r>
              <a:rPr lang="ru-RU" dirty="0" smtClean="0"/>
              <a:t>Изменение и уточнение структуры ПМПК</a:t>
            </a:r>
          </a:p>
          <a:p>
            <a:r>
              <a:rPr lang="ru-RU" dirty="0" smtClean="0"/>
              <a:t>Уточнение содержания деятельности ПМПК</a:t>
            </a:r>
          </a:p>
          <a:p>
            <a:r>
              <a:rPr lang="ru-RU" dirty="0" smtClean="0"/>
              <a:t>Уточнение и расширение направлений деятельности ПМПК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pPr lvl="0"/>
              <a:t>3</a:t>
            </a:fld>
            <a:endParaRPr lang="ru-RU"/>
          </a:p>
        </p:txBody>
      </p:sp>
      <p:pic>
        <p:nvPicPr>
          <p:cNvPr id="9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856984" cy="108012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Изменение и уточнение структуры ПМПК</a:t>
            </a:r>
            <a:br>
              <a:rPr lang="ru-RU" sz="2000" b="1" dirty="0" smtClean="0"/>
            </a:br>
            <a:r>
              <a:rPr lang="ru-RU" sz="2000" b="1" dirty="0" smtClean="0"/>
              <a:t>Состав ЦПМПК г. Москвы</a:t>
            </a:r>
            <a:endParaRPr lang="ru-RU" sz="2000" b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1635502309"/>
              </p:ext>
            </p:extLst>
          </p:nvPr>
        </p:nvGraphicFramePr>
        <p:xfrm>
          <a:off x="323528" y="1844824"/>
          <a:ext cx="856895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70962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82529"/>
            <a:ext cx="8784976" cy="135732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ym typeface="Calibri"/>
              </a:rPr>
              <a:t/>
            </a:r>
            <a:br>
              <a:rPr lang="ru-RU" sz="2000" b="1" dirty="0" smtClean="0">
                <a:sym typeface="Calibri"/>
              </a:rPr>
            </a:br>
            <a:r>
              <a:rPr lang="ru-RU" sz="2000" b="1" dirty="0" smtClean="0">
                <a:sym typeface="Calibri"/>
              </a:rPr>
              <a:t>Задачи подкомиссии врачебной комиссии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90364" y="2102387"/>
            <a:ext cx="8363272" cy="3737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algn="just">
              <a:spcBef>
                <a:spcPts val="0"/>
              </a:spcBef>
              <a:spcAft>
                <a:spcPts val="600"/>
              </a:spcAft>
            </a:pPr>
            <a:r>
              <a:rPr lang="ru-RU" sz="2000" b="1" dirty="0" smtClean="0"/>
              <a:t>Организация диспансерного наблюдения с учетом территориальной приближенности к месту жительства ребенка</a:t>
            </a:r>
          </a:p>
          <a:p>
            <a:pPr marL="271463" indent="-271463" algn="just">
              <a:spcBef>
                <a:spcPts val="0"/>
              </a:spcBef>
              <a:spcAft>
                <a:spcPts val="600"/>
              </a:spcAft>
            </a:pPr>
            <a:endParaRPr lang="ru-RU" sz="2000" b="1" dirty="0" smtClean="0"/>
          </a:p>
          <a:p>
            <a:pPr marL="271463" indent="-271463" algn="just">
              <a:spcBef>
                <a:spcPts val="0"/>
              </a:spcBef>
              <a:spcAft>
                <a:spcPts val="600"/>
              </a:spcAft>
            </a:pPr>
            <a:r>
              <a:rPr lang="ru-RU" sz="2000" b="1" dirty="0" smtClean="0"/>
              <a:t>Установление первичного нарушения  (</a:t>
            </a:r>
            <a:r>
              <a:rPr lang="ru-RU" sz="2000" b="1" dirty="0" smtClean="0">
                <a:solidFill>
                  <a:srgbClr val="FF0000"/>
                </a:solidFill>
              </a:rPr>
              <a:t>по МКБ 10</a:t>
            </a:r>
            <a:r>
              <a:rPr lang="ru-RU" sz="2000" b="1" dirty="0" smtClean="0"/>
              <a:t>)</a:t>
            </a:r>
          </a:p>
          <a:p>
            <a:pPr marL="271463" indent="-271463" algn="just">
              <a:spcBef>
                <a:spcPts val="0"/>
              </a:spcBef>
              <a:spcAft>
                <a:spcPts val="600"/>
              </a:spcAft>
            </a:pPr>
            <a:endParaRPr lang="ru-RU" sz="2000" b="1" dirty="0" smtClean="0"/>
          </a:p>
          <a:p>
            <a:pPr marL="271463" indent="-271463" algn="just">
              <a:spcBef>
                <a:spcPts val="0"/>
              </a:spcBef>
              <a:spcAft>
                <a:spcPts val="600"/>
              </a:spcAft>
            </a:pPr>
            <a:r>
              <a:rPr lang="ru-RU" sz="2000" b="1" dirty="0" smtClean="0"/>
              <a:t>Первичное информирование родителей (законных представителей) о вариативности оказания помощи</a:t>
            </a:r>
          </a:p>
          <a:p>
            <a:pPr marL="271463" indent="-271463" algn="just">
              <a:spcBef>
                <a:spcPts val="0"/>
              </a:spcBef>
              <a:spcAft>
                <a:spcPts val="600"/>
              </a:spcAft>
            </a:pPr>
            <a:endParaRPr lang="ru-RU" sz="2000" b="1" dirty="0" smtClean="0"/>
          </a:p>
          <a:p>
            <a:pPr marL="271463" indent="-271463" algn="just">
              <a:spcBef>
                <a:spcPts val="0"/>
              </a:spcBef>
              <a:spcAft>
                <a:spcPts val="600"/>
              </a:spcAft>
            </a:pPr>
            <a:r>
              <a:rPr lang="ru-RU" sz="2000" b="1" dirty="0" smtClean="0"/>
              <a:t>Определение режима пребывания в образовательной организации, особенностей при организации сдачи ГИА  с учетом психофизических возможностей ребенка</a:t>
            </a:r>
            <a:endParaRPr lang="ru-RU" sz="2000" b="1" dirty="0"/>
          </a:p>
        </p:txBody>
      </p:sp>
      <p:pic>
        <p:nvPicPr>
          <p:cNvPr id="6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78486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764704"/>
            <a:ext cx="8640960" cy="654971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Медицинское заключение подкомиссии врачебной комиссии</a:t>
            </a:r>
            <a:endParaRPr lang="ru-RU" sz="16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1976946"/>
            <a:ext cx="8712968" cy="4609865"/>
          </a:xfrm>
        </p:spPr>
        <p:txBody>
          <a:bodyPr>
            <a:normAutofit fontScale="77500" lnSpcReduction="20000"/>
          </a:bodyPr>
          <a:lstStyle/>
          <a:p>
            <a:r>
              <a:rPr lang="ru-RU" sz="2600" dirty="0" smtClean="0"/>
              <a:t>Кодирование диагнозов по МКБ-</a:t>
            </a:r>
            <a:r>
              <a:rPr lang="ru-RU" sz="2600" dirty="0"/>
              <a:t>10</a:t>
            </a:r>
            <a:r>
              <a:rPr lang="ru-RU" sz="2600" dirty="0" smtClean="0"/>
              <a:t>: коды </a:t>
            </a:r>
            <a:r>
              <a:rPr lang="ru-RU" sz="2600" dirty="0"/>
              <a:t>основного(</a:t>
            </a:r>
            <a:r>
              <a:rPr lang="ru-RU" sz="2600" dirty="0" err="1"/>
              <a:t>ых</a:t>
            </a:r>
            <a:r>
              <a:rPr lang="ru-RU" sz="2600" dirty="0"/>
              <a:t>) и сопутствующих </a:t>
            </a:r>
            <a:r>
              <a:rPr lang="ru-RU" sz="2600" dirty="0" smtClean="0"/>
              <a:t>заболеваний.</a:t>
            </a:r>
            <a:br>
              <a:rPr lang="ru-RU" sz="2600" dirty="0" smtClean="0"/>
            </a:br>
            <a:endParaRPr lang="ru-RU" sz="2600" dirty="0"/>
          </a:p>
          <a:p>
            <a:pPr algn="just"/>
            <a:r>
              <a:rPr lang="ru-RU" sz="2600" b="1" dirty="0" smtClean="0"/>
              <a:t>Основная формулировка :</a:t>
            </a:r>
          </a:p>
          <a:p>
            <a:pPr marL="0" indent="0" algn="just">
              <a:buNone/>
            </a:pPr>
            <a:r>
              <a:rPr lang="ru-RU" sz="2600" i="1" dirty="0" smtClean="0"/>
              <a:t> «</a:t>
            </a:r>
            <a:r>
              <a:rPr lang="ru-RU" sz="2600" i="1" dirty="0"/>
              <a:t>Нуждается в создании специальных условий обучения и </a:t>
            </a:r>
            <a:r>
              <a:rPr lang="ru-RU" sz="2600" i="1" dirty="0" smtClean="0"/>
              <a:t>             воспитания </a:t>
            </a:r>
            <a:r>
              <a:rPr lang="ru-RU" sz="2600" i="1" dirty="0"/>
              <a:t>на базе образовательной организации </a:t>
            </a:r>
            <a:r>
              <a:rPr lang="ru-RU" sz="2600" b="1" i="1" dirty="0"/>
              <a:t>на период …</a:t>
            </a:r>
            <a:r>
              <a:rPr lang="ru-RU" sz="2600" i="1" dirty="0" smtClean="0"/>
              <a:t>»</a:t>
            </a:r>
            <a:endParaRPr lang="ru-RU" sz="2600" i="1" dirty="0"/>
          </a:p>
          <a:p>
            <a:pPr marL="0" indent="0" algn="just">
              <a:buNone/>
            </a:pPr>
            <a:r>
              <a:rPr lang="ru-RU" sz="2600" i="1" dirty="0" smtClean="0"/>
              <a:t>  </a:t>
            </a:r>
          </a:p>
          <a:p>
            <a:pPr marL="0" indent="0" algn="just">
              <a:buNone/>
            </a:pPr>
            <a:r>
              <a:rPr lang="ru-RU" sz="2600" i="1" dirty="0" smtClean="0"/>
              <a:t> «Нуждается в создании специальных условий при проведении ГИА»</a:t>
            </a:r>
          </a:p>
          <a:p>
            <a:pPr marL="0" indent="0" algn="just">
              <a:buNone/>
            </a:pPr>
            <a:endParaRPr lang="ru-RU" sz="2600" i="1" dirty="0" smtClean="0"/>
          </a:p>
          <a:p>
            <a:pPr algn="just">
              <a:buFont typeface="Arial"/>
              <a:buChar char="•"/>
            </a:pPr>
            <a:r>
              <a:rPr lang="ru-RU" sz="2600" dirty="0" smtClean="0"/>
              <a:t>Заключение подписывают не менее </a:t>
            </a:r>
            <a:r>
              <a:rPr lang="ru-RU" sz="2600" b="1" dirty="0" smtClean="0"/>
              <a:t>4-х врачей</a:t>
            </a:r>
            <a:r>
              <a:rPr lang="ru-RU" sz="2600" dirty="0" smtClean="0"/>
              <a:t>. Заключение заверяется личными печатями и печатью медицинской  организации.</a:t>
            </a:r>
            <a:endParaRPr lang="en-US" sz="2600" dirty="0" smtClean="0"/>
          </a:p>
          <a:p>
            <a:pPr algn="just"/>
            <a:endParaRPr lang="en-US" sz="2600" dirty="0"/>
          </a:p>
          <a:p>
            <a:pPr algn="just"/>
            <a:r>
              <a:rPr lang="ru-RU" sz="2600" dirty="0" smtClean="0"/>
              <a:t>Рекомендации по медицинскому сопровождению образовательного процесса оформляются по </a:t>
            </a:r>
            <a:r>
              <a:rPr lang="ru-RU" sz="2600" b="1" dirty="0" smtClean="0"/>
              <a:t>форме 057у</a:t>
            </a:r>
            <a:r>
              <a:rPr lang="ru-RU" sz="2600" dirty="0" smtClean="0"/>
              <a:t>.</a:t>
            </a:r>
            <a:endParaRPr lang="en-US" sz="2600" dirty="0"/>
          </a:p>
          <a:p>
            <a:pPr marL="0" indent="0" algn="just">
              <a:buNone/>
            </a:pPr>
            <a:endParaRPr lang="ru-RU" sz="2400" dirty="0" smtClean="0"/>
          </a:p>
        </p:txBody>
      </p:sp>
      <p:pic>
        <p:nvPicPr>
          <p:cNvPr id="7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1058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856984" cy="1080120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Уточнение содержания деятельности </a:t>
            </a:r>
            <a:br>
              <a:rPr lang="ru-RU" sz="1600" b="1" dirty="0" smtClean="0"/>
            </a:br>
            <a:r>
              <a:rPr lang="ru-RU" sz="1600" b="1" dirty="0" smtClean="0"/>
              <a:t>Центральной психолого-медико-педагогическая комиссия города Москвы</a:t>
            </a:r>
            <a:endParaRPr lang="ru-RU" sz="1600" b="1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2610942600"/>
              </p:ext>
            </p:extLst>
          </p:nvPr>
        </p:nvGraphicFramePr>
        <p:xfrm>
          <a:off x="107504" y="1839851"/>
          <a:ext cx="9433048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3813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2927249430"/>
              </p:ext>
            </p:extLst>
          </p:nvPr>
        </p:nvGraphicFramePr>
        <p:xfrm>
          <a:off x="251520" y="1556792"/>
          <a:ext cx="838944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flipH="1">
            <a:off x="2834283" y="4787628"/>
            <a:ext cx="32403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843808" y="4662662"/>
            <a:ext cx="0" cy="12496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0964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647566" y="1861373"/>
            <a:ext cx="4320479" cy="646331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/>
            </a:lvl1pPr>
          </a:lstStyle>
          <a:p>
            <a:pPr lvl="0" algn="ctr">
              <a:defRPr sz="1800"/>
            </a:pPr>
            <a:r>
              <a:rPr sz="1800" b="1" dirty="0" smtClean="0"/>
              <a:t>Дети</a:t>
            </a:r>
            <a:r>
              <a:rPr lang="ru-RU" sz="1800" b="1" dirty="0" smtClean="0"/>
              <a:t>/обучающиеся</a:t>
            </a:r>
            <a:r>
              <a:rPr sz="1800" b="1" dirty="0" smtClean="0"/>
              <a:t> с</a:t>
            </a:r>
            <a:r>
              <a:rPr lang="ru-RU" sz="1800" b="1" dirty="0" smtClean="0"/>
              <a:t> ограниченными возможностями здоровья</a:t>
            </a:r>
            <a:endParaRPr sz="1800" b="1" dirty="0"/>
          </a:p>
        </p:txBody>
      </p:sp>
      <p:sp>
        <p:nvSpPr>
          <p:cNvPr id="71" name="Shape 71"/>
          <p:cNvSpPr/>
          <p:nvPr/>
        </p:nvSpPr>
        <p:spPr>
          <a:xfrm>
            <a:off x="647565" y="2852936"/>
            <a:ext cx="4320480" cy="1477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/>
            </a:lvl1pPr>
          </a:lstStyle>
          <a:p>
            <a:pPr lvl="0" algn="just">
              <a:defRPr sz="1800"/>
            </a:pPr>
            <a:r>
              <a:rPr lang="ru-RU" sz="1500" b="1" dirty="0" smtClean="0"/>
              <a:t>Ц</a:t>
            </a:r>
            <a:r>
              <a:rPr sz="1500" b="1" dirty="0" smtClean="0"/>
              <a:t>ПМПК</a:t>
            </a:r>
            <a:r>
              <a:rPr lang="ru-RU" sz="1500" b="1" dirty="0" smtClean="0"/>
              <a:t> г. Москвы </a:t>
            </a:r>
            <a:r>
              <a:rPr sz="1500" dirty="0" smtClean="0"/>
              <a:t> (</a:t>
            </a:r>
            <a:r>
              <a:rPr lang="ru-RU" sz="1500" dirty="0"/>
              <a:t>Медицинское заключение о </a:t>
            </a:r>
            <a:r>
              <a:rPr lang="ru-RU" sz="1500" dirty="0" smtClean="0"/>
              <a:t>состоянии </a:t>
            </a:r>
            <a:r>
              <a:rPr lang="ru-RU" sz="1500" dirty="0"/>
              <a:t>здоровья и </a:t>
            </a:r>
            <a:r>
              <a:rPr lang="ru-RU" sz="1500" dirty="0" smtClean="0"/>
              <a:t>рекомендациях по </a:t>
            </a:r>
            <a:r>
              <a:rPr lang="ru-RU" sz="1500" dirty="0"/>
              <a:t>организации образовательного процесса в </a:t>
            </a:r>
            <a:r>
              <a:rPr lang="ru-RU" sz="1500" dirty="0" smtClean="0"/>
              <a:t>государственных образовательных учреждениях г. </a:t>
            </a:r>
            <a:r>
              <a:rPr lang="ru-RU" sz="1500" dirty="0"/>
              <a:t>Москвы для лиц с ограниченными возможностями </a:t>
            </a:r>
            <a:r>
              <a:rPr lang="ru-RU" sz="1500" dirty="0" smtClean="0"/>
              <a:t>здоровья</a:t>
            </a:r>
            <a:r>
              <a:rPr lang="en-US" sz="1500" dirty="0" smtClean="0"/>
              <a:t>)</a:t>
            </a:r>
            <a:endParaRPr lang="ru-RU" sz="1500" dirty="0"/>
          </a:p>
        </p:txBody>
      </p:sp>
      <p:sp>
        <p:nvSpPr>
          <p:cNvPr id="72" name="Shape 72"/>
          <p:cNvSpPr/>
          <p:nvPr/>
        </p:nvSpPr>
        <p:spPr>
          <a:xfrm>
            <a:off x="2807805" y="2535063"/>
            <a:ext cx="1" cy="295817"/>
          </a:xfrm>
          <a:prstGeom prst="line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74" name="Shape 74"/>
          <p:cNvSpPr/>
          <p:nvPr/>
        </p:nvSpPr>
        <p:spPr>
          <a:xfrm>
            <a:off x="467544" y="4437112"/>
            <a:ext cx="7712361" cy="2308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190500" lvl="0" indent="-190500">
              <a:lnSpc>
                <a:spcPct val="150000"/>
              </a:lnSpc>
              <a:buSzPct val="100000"/>
              <a:buFont typeface="Arial"/>
              <a:buChar char="•"/>
            </a:pPr>
            <a:r>
              <a:rPr lang="ru-RU" sz="1600" dirty="0" smtClean="0"/>
              <a:t>рекомендации </a:t>
            </a:r>
            <a:r>
              <a:rPr sz="1600" dirty="0" smtClean="0"/>
              <a:t>по </a:t>
            </a:r>
            <a:r>
              <a:rPr lang="ru-RU" sz="1600" dirty="0" smtClean="0"/>
              <a:t> </a:t>
            </a:r>
            <a:r>
              <a:rPr sz="1600" dirty="0" smtClean="0"/>
              <a:t>созданию </a:t>
            </a:r>
            <a:r>
              <a:rPr lang="ru-RU" sz="1600" dirty="0" smtClean="0"/>
              <a:t>специальных </a:t>
            </a:r>
            <a:r>
              <a:rPr sz="1600" dirty="0" smtClean="0"/>
              <a:t>условий</a:t>
            </a:r>
            <a:r>
              <a:rPr lang="ru-RU" sz="1600" dirty="0" smtClean="0"/>
              <a:t> </a:t>
            </a:r>
            <a:r>
              <a:rPr sz="1600" dirty="0" smtClean="0"/>
              <a:t> обучения</a:t>
            </a:r>
            <a:r>
              <a:rPr lang="ru-RU" sz="1600" dirty="0" smtClean="0"/>
              <a:t> </a:t>
            </a:r>
            <a:r>
              <a:rPr sz="1600" dirty="0" smtClean="0"/>
              <a:t> и </a:t>
            </a:r>
            <a:r>
              <a:rPr lang="ru-RU" sz="1600" dirty="0" smtClean="0"/>
              <a:t> </a:t>
            </a:r>
            <a:r>
              <a:rPr sz="1600" dirty="0" smtClean="0"/>
              <a:t>воспитания </a:t>
            </a:r>
            <a:r>
              <a:rPr sz="1600" dirty="0"/>
              <a:t>в </a:t>
            </a:r>
            <a:r>
              <a:rPr sz="1600" dirty="0" smtClean="0"/>
              <a:t>ОО</a:t>
            </a:r>
            <a:r>
              <a:rPr lang="ru-RU" sz="1600" dirty="0" smtClean="0"/>
              <a:t>;</a:t>
            </a:r>
            <a:endParaRPr sz="1600" dirty="0"/>
          </a:p>
          <a:p>
            <a:pPr marL="190500" lvl="0" indent="-190500">
              <a:lnSpc>
                <a:spcPct val="150000"/>
              </a:lnSpc>
              <a:buSzPct val="100000"/>
              <a:buFont typeface="Arial"/>
              <a:buChar char="•"/>
            </a:pPr>
            <a:r>
              <a:rPr lang="ru-RU" sz="1600" dirty="0" smtClean="0"/>
              <a:t>рекомендации </a:t>
            </a:r>
            <a:r>
              <a:rPr sz="1600" dirty="0" smtClean="0"/>
              <a:t>по </a:t>
            </a:r>
            <a:r>
              <a:rPr lang="ru-RU" sz="1600" dirty="0" smtClean="0"/>
              <a:t> </a:t>
            </a:r>
            <a:r>
              <a:rPr sz="1600" dirty="0" smtClean="0"/>
              <a:t>созданию</a:t>
            </a:r>
            <a:r>
              <a:rPr lang="ru-RU" sz="1600" dirty="0" smtClean="0"/>
              <a:t> </a:t>
            </a:r>
            <a:r>
              <a:rPr lang="ru-RU" sz="1600" dirty="0"/>
              <a:t>специальных</a:t>
            </a:r>
            <a:r>
              <a:rPr sz="1600" dirty="0" smtClean="0"/>
              <a:t> условий</a:t>
            </a:r>
            <a:r>
              <a:rPr lang="ru-RU" sz="1600" dirty="0" smtClean="0"/>
              <a:t> </a:t>
            </a:r>
            <a:r>
              <a:rPr sz="1600" dirty="0" smtClean="0"/>
              <a:t> </a:t>
            </a:r>
            <a:r>
              <a:rPr sz="1600" dirty="0"/>
              <a:t>для сдачи </a:t>
            </a:r>
            <a:r>
              <a:rPr lang="ru-RU" sz="1600" dirty="0" smtClean="0"/>
              <a:t> </a:t>
            </a:r>
            <a:r>
              <a:rPr sz="1600" dirty="0" smtClean="0"/>
              <a:t>ГИА</a:t>
            </a:r>
            <a:r>
              <a:rPr lang="ru-RU" sz="1600" dirty="0" smtClean="0"/>
              <a:t>;</a:t>
            </a:r>
          </a:p>
          <a:p>
            <a:pPr marL="190500" lvl="0" indent="-190500">
              <a:lnSpc>
                <a:spcPct val="150000"/>
              </a:lnSpc>
              <a:buSzPct val="100000"/>
              <a:buFont typeface="Arial"/>
              <a:buChar char="•"/>
            </a:pPr>
            <a:r>
              <a:rPr lang="ru-RU" sz="1600" dirty="0" smtClean="0"/>
              <a:t>подтверждения </a:t>
            </a:r>
            <a:r>
              <a:rPr sz="1600" dirty="0" smtClean="0"/>
              <a:t>/уточнения</a:t>
            </a:r>
            <a:r>
              <a:rPr lang="ru-RU" sz="1600" dirty="0" smtClean="0"/>
              <a:t> </a:t>
            </a:r>
            <a:r>
              <a:rPr sz="1600" dirty="0" smtClean="0"/>
              <a:t> </a:t>
            </a:r>
            <a:r>
              <a:rPr sz="1600" dirty="0"/>
              <a:t>/</a:t>
            </a:r>
            <a:r>
              <a:rPr sz="1600" dirty="0" smtClean="0"/>
              <a:t>изменения</a:t>
            </a:r>
            <a:r>
              <a:rPr lang="ru-RU" sz="1600" dirty="0" smtClean="0"/>
              <a:t> </a:t>
            </a:r>
            <a:r>
              <a:rPr sz="1600" dirty="0" smtClean="0"/>
              <a:t> </a:t>
            </a:r>
            <a:r>
              <a:rPr sz="1600" dirty="0"/>
              <a:t>ранее </a:t>
            </a:r>
            <a:r>
              <a:rPr lang="ru-RU" sz="1600" dirty="0" smtClean="0"/>
              <a:t> </a:t>
            </a:r>
            <a:r>
              <a:rPr sz="1600" dirty="0" smtClean="0"/>
              <a:t>выданных</a:t>
            </a:r>
            <a:r>
              <a:rPr lang="ru-RU" sz="1600" dirty="0" smtClean="0"/>
              <a:t> </a:t>
            </a:r>
            <a:r>
              <a:rPr sz="1600" dirty="0" smtClean="0"/>
              <a:t> </a:t>
            </a:r>
            <a:r>
              <a:rPr sz="1600" dirty="0"/>
              <a:t>рекомендаций </a:t>
            </a:r>
            <a:r>
              <a:rPr lang="ru-RU" sz="1600" dirty="0" smtClean="0"/>
              <a:t> Г</a:t>
            </a:r>
            <a:r>
              <a:rPr sz="1600" dirty="0" smtClean="0"/>
              <a:t>ПМПК </a:t>
            </a:r>
            <a:r>
              <a:rPr sz="1600" dirty="0"/>
              <a:t>для детей, посещающих </a:t>
            </a:r>
            <a:r>
              <a:rPr sz="1600" dirty="0" smtClean="0"/>
              <a:t>ОО</a:t>
            </a:r>
            <a:r>
              <a:rPr lang="ru-RU" sz="1600" dirty="0" smtClean="0"/>
              <a:t>;</a:t>
            </a:r>
            <a:endParaRPr sz="1600" dirty="0"/>
          </a:p>
          <a:p>
            <a:pPr marL="190500" indent="-190500">
              <a:lnSpc>
                <a:spcPct val="150000"/>
              </a:lnSpc>
              <a:buSzPct val="100000"/>
              <a:buFont typeface="Arial"/>
              <a:buChar char="•"/>
            </a:pPr>
            <a:r>
              <a:rPr lang="ru-RU" sz="1600" dirty="0" smtClean="0"/>
              <a:t>оказание  </a:t>
            </a:r>
            <a:r>
              <a:rPr sz="1600" dirty="0" smtClean="0"/>
              <a:t>консультативной </a:t>
            </a:r>
            <a:r>
              <a:rPr lang="ru-RU" sz="1600" dirty="0" smtClean="0"/>
              <a:t> </a:t>
            </a:r>
            <a:r>
              <a:rPr sz="1600" dirty="0" smtClean="0"/>
              <a:t>помощи </a:t>
            </a:r>
            <a:r>
              <a:rPr lang="ru-RU" sz="1600" dirty="0" smtClean="0"/>
              <a:t> </a:t>
            </a:r>
            <a:r>
              <a:rPr sz="1600" dirty="0" smtClean="0"/>
              <a:t>родителям  (законным </a:t>
            </a:r>
            <a:r>
              <a:rPr lang="ru-RU" sz="1600" dirty="0" smtClean="0"/>
              <a:t> </a:t>
            </a:r>
            <a:r>
              <a:rPr sz="1600" dirty="0" smtClean="0"/>
              <a:t>представителям)</a:t>
            </a:r>
            <a:r>
              <a:rPr lang="ru-RU" sz="1600" dirty="0" smtClean="0"/>
              <a:t> </a:t>
            </a:r>
            <a:r>
              <a:rPr sz="1600" dirty="0" smtClean="0"/>
              <a:t> детей, работникам ОО</a:t>
            </a:r>
            <a:endParaRPr sz="1600" dirty="0"/>
          </a:p>
        </p:txBody>
      </p:sp>
      <p:sp>
        <p:nvSpPr>
          <p:cNvPr id="7" name="Shape 70"/>
          <p:cNvSpPr/>
          <p:nvPr/>
        </p:nvSpPr>
        <p:spPr>
          <a:xfrm>
            <a:off x="5400093" y="1999873"/>
            <a:ext cx="3312368" cy="36933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/>
            </a:lvl1pPr>
          </a:lstStyle>
          <a:p>
            <a:pPr lvl="0" algn="ctr">
              <a:defRPr sz="1800"/>
            </a:pPr>
            <a:r>
              <a:rPr lang="ru-RU" sz="1800" b="1" dirty="0" smtClean="0"/>
              <a:t>Дети/обучающиеся-инвалиды</a:t>
            </a:r>
            <a:endParaRPr sz="1800" b="1" dirty="0"/>
          </a:p>
        </p:txBody>
      </p:sp>
      <p:sp>
        <p:nvSpPr>
          <p:cNvPr id="8" name="Shape 71"/>
          <p:cNvSpPr/>
          <p:nvPr/>
        </p:nvSpPr>
        <p:spPr>
          <a:xfrm>
            <a:off x="5256077" y="2924944"/>
            <a:ext cx="3312368" cy="124649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/>
            </a:lvl1pPr>
          </a:lstStyle>
          <a:p>
            <a:pPr lvl="0" algn="just">
              <a:defRPr sz="1800"/>
            </a:pPr>
            <a:r>
              <a:rPr lang="ru-RU" sz="1500" b="1" dirty="0" smtClean="0"/>
              <a:t>ЦПМПК </a:t>
            </a:r>
            <a:r>
              <a:rPr lang="ru-RU" sz="1500" b="1" dirty="0"/>
              <a:t>г. Москвы </a:t>
            </a:r>
            <a:r>
              <a:rPr sz="1500" dirty="0" smtClean="0"/>
              <a:t>(</a:t>
            </a:r>
            <a:r>
              <a:rPr lang="ru-RU" sz="1500" dirty="0" smtClean="0"/>
              <a:t>Справка МСЭ, ИПР ребенка-инвалида и(или</a:t>
            </a:r>
            <a:r>
              <a:rPr lang="ru-RU" sz="1500" dirty="0"/>
              <a:t>) </a:t>
            </a:r>
            <a:r>
              <a:rPr lang="ru-RU" sz="1500" dirty="0" smtClean="0"/>
              <a:t>медицинское заключение о </a:t>
            </a:r>
            <a:r>
              <a:rPr lang="ru-RU" sz="1500" dirty="0"/>
              <a:t>состоянии </a:t>
            </a:r>
            <a:r>
              <a:rPr lang="ru-RU" sz="1500" dirty="0" smtClean="0"/>
              <a:t>здоровья …</a:t>
            </a:r>
            <a:r>
              <a:rPr lang="en-US" sz="1500" dirty="0" smtClean="0"/>
              <a:t>)</a:t>
            </a:r>
            <a:endParaRPr lang="ru-RU" sz="1500" dirty="0" smtClean="0"/>
          </a:p>
          <a:p>
            <a:pPr lvl="0" algn="ctr">
              <a:defRPr sz="1800"/>
            </a:pPr>
            <a:endParaRPr lang="ru-RU" sz="1500" dirty="0"/>
          </a:p>
        </p:txBody>
      </p:sp>
      <p:sp>
        <p:nvSpPr>
          <p:cNvPr id="9" name="Shape 72"/>
          <p:cNvSpPr/>
          <p:nvPr/>
        </p:nvSpPr>
        <p:spPr>
          <a:xfrm>
            <a:off x="7075641" y="2507704"/>
            <a:ext cx="1" cy="295817"/>
          </a:xfrm>
          <a:prstGeom prst="line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0" name="Shape 55"/>
          <p:cNvSpPr>
            <a:spLocks noGrp="1"/>
          </p:cNvSpPr>
          <p:nvPr>
            <p:ph type="title"/>
          </p:nvPr>
        </p:nvSpPr>
        <p:spPr>
          <a:xfrm>
            <a:off x="251520" y="564449"/>
            <a:ext cx="864096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1800" b="1" dirty="0" err="1" smtClean="0"/>
              <a:t>Целевые</a:t>
            </a:r>
            <a:r>
              <a:rPr sz="1800" b="1" dirty="0" smtClean="0"/>
              <a:t> </a:t>
            </a:r>
            <a:r>
              <a:rPr sz="1800" b="1" dirty="0"/>
              <a:t>группы </a:t>
            </a:r>
            <a:r>
              <a:rPr sz="1800" b="1" dirty="0" smtClean="0"/>
              <a:t>обучающихся</a:t>
            </a:r>
            <a:endParaRPr sz="1800" b="1" dirty="0"/>
          </a:p>
        </p:txBody>
      </p:sp>
      <p:pic>
        <p:nvPicPr>
          <p:cNvPr id="12" name="Picture 4" descr="C:\Users\Alexey\Desktop\gk_music\images\style1\colorbar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r="11520" b="-19996"/>
          <a:stretch/>
        </p:blipFill>
        <p:spPr bwMode="auto">
          <a:xfrm>
            <a:off x="1" y="161714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12517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Тема1" id="{F6E9D6BC-357F-4965-BDC6-D551F8184BB1}" vid="{134F9A74-0428-4384-BE36-28DAC0C0662A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1021</TotalTime>
  <Words>2686</Words>
  <Application>Microsoft Office PowerPoint</Application>
  <PresentationFormat>Экран (4:3)</PresentationFormat>
  <Paragraphs>312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Тема1</vt:lpstr>
      <vt:lpstr>Слайд 1</vt:lpstr>
      <vt:lpstr>      Нормативно-правовая  документация</vt:lpstr>
      <vt:lpstr>Изменения в деятельности ПМПК </vt:lpstr>
      <vt:lpstr>Изменение и уточнение структуры ПМПК Состав ЦПМПК г. Москвы</vt:lpstr>
      <vt:lpstr> Задачи подкомиссии врачебной комиссии  </vt:lpstr>
      <vt:lpstr>Медицинское заключение подкомиссии врачебной комиссии</vt:lpstr>
      <vt:lpstr>Уточнение содержания деятельности  Центральной психолого-медико-педагогическая комиссия города Москвы</vt:lpstr>
      <vt:lpstr>Слайд 8</vt:lpstr>
      <vt:lpstr>Целевые группы обучающихся</vt:lpstr>
      <vt:lpstr>Целевые группы обучающихся</vt:lpstr>
      <vt:lpstr>Порядок предоставления специальных условий образования обучающимся с ограниченными возможностями здоровья, инвалидностью в образовательных организациях</vt:lpstr>
      <vt:lpstr>Порядок предоставления психолого-педагогической, медицинской и социальной помощи обучающимся, испытывающим трудности в освоении основных общеобразовательных программ, своем развитии и социальной адаптации</vt:lpstr>
      <vt:lpstr>Специальные условия при проведении итогового сочинения (изложения),  ГИА  для  обучающихся с ОВЗ, детей-инвалидов, инвалидов</vt:lpstr>
      <vt:lpstr>Специальные условия при проведении итогового сочинения (изложения),  ГИА  для  обучающихся с ОВЗ, детей-инвалидов, инвалидов</vt:lpstr>
      <vt:lpstr>Специальные условия для получения образования обучающимися с ограниченными возможностями здоровья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Пакет В1</vt:lpstr>
      <vt:lpstr>Пакет В2</vt:lpstr>
      <vt:lpstr>Пакет C</vt:lpstr>
      <vt:lpstr>Пакет D</vt:lpstr>
      <vt:lpstr>Задачи межведомственной конфликтной комиссии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деятельности службы  психолого-педагогического сопровождения в образовательном пространстве г.Москвы</dc:title>
  <dc:creator>Alexey</dc:creator>
  <cp:lastModifiedBy>Ирина</cp:lastModifiedBy>
  <cp:revision>120</cp:revision>
  <dcterms:modified xsi:type="dcterms:W3CDTF">2015-06-17T09:01:46Z</dcterms:modified>
</cp:coreProperties>
</file>