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66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6696744" cy="93010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Museo Sans Cyrl 900" pitchFamily="50" charset="-52"/>
              </a:rPr>
              <a:t>Как сделать ролик интересным? </a:t>
            </a:r>
            <a:endParaRPr lang="ru-RU" sz="3200" dirty="0">
              <a:solidFill>
                <a:srgbClr val="FF0000"/>
              </a:solidFill>
              <a:latin typeface="Museo Sans Cyrl 900" pitchFamily="50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692696"/>
            <a:ext cx="5110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Museo Sans Cyrl 700" pitchFamily="50" charset="-52"/>
              </a:rPr>
              <a:t>- Использовать различные способы </a:t>
            </a:r>
            <a:r>
              <a:rPr lang="ru-RU" b="1" dirty="0">
                <a:latin typeface="Museo Sans Cyrl 700" pitchFamily="50" charset="-52"/>
              </a:rPr>
              <a:t>съемки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052736"/>
            <a:ext cx="80801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eriod"/>
            </a:pPr>
            <a:r>
              <a:rPr lang="ru-RU" sz="2000" dirty="0">
                <a:latin typeface="Museo Sans Cyrl 100" pitchFamily="50" charset="-52"/>
              </a:rPr>
              <a:t>Панорамирование (ПНР) – движение камеры</a:t>
            </a:r>
          </a:p>
          <a:p>
            <a:pPr>
              <a:buAutoNum type="arabicPeriod"/>
            </a:pPr>
            <a:r>
              <a:rPr lang="ru-RU" sz="2000" dirty="0">
                <a:latin typeface="Museo Sans Cyrl 100" pitchFamily="50" charset="-52"/>
              </a:rPr>
              <a:t>Наезд и отъезд – движение камеры по направлению к объекту съемки или от него</a:t>
            </a:r>
          </a:p>
          <a:p>
            <a:pPr>
              <a:buAutoNum type="arabicPeriod"/>
            </a:pPr>
            <a:r>
              <a:rPr lang="ru-RU" sz="2000" dirty="0">
                <a:latin typeface="Museo Sans Cyrl 100" pitchFamily="50" charset="-52"/>
              </a:rPr>
              <a:t>Ракурс – положение камеры по отношению к снимаемому объекту (острота взгляда)</a:t>
            </a:r>
          </a:p>
          <a:p>
            <a:pPr>
              <a:buAutoNum type="arabicPeriod"/>
            </a:pPr>
            <a:r>
              <a:rPr lang="ru-RU" sz="2000" dirty="0">
                <a:latin typeface="Museo Sans Cyrl 100" pitchFamily="50" charset="-52"/>
              </a:rPr>
              <a:t>Съемка субъективной камерой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7832" y="3279098"/>
            <a:ext cx="4115229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>
                <a:latin typeface="Museo Sans Cyrl 500" pitchFamily="50" charset="-52"/>
              </a:rPr>
              <a:t>Визуальное разнообразие</a:t>
            </a:r>
            <a:endParaRPr lang="ru-RU" sz="2400" dirty="0">
              <a:latin typeface="Museo Sans Cyrl 500" pitchFamily="50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73061" y="4328996"/>
            <a:ext cx="1927131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Museo Sans Cyrl 500" pitchFamily="50" charset="-52"/>
              </a:rPr>
              <a:t>Живые</a:t>
            </a:r>
            <a:r>
              <a:rPr lang="ru-RU" b="1" dirty="0" smtClean="0">
                <a:latin typeface="Museo Sans Cyrl 500" pitchFamily="50" charset="-52"/>
              </a:rPr>
              <a:t> </a:t>
            </a:r>
            <a:r>
              <a:rPr lang="ru-RU" dirty="0" smtClean="0">
                <a:latin typeface="Museo Sans Cyrl 500" pitchFamily="50" charset="-52"/>
              </a:rPr>
              <a:t>эмоции</a:t>
            </a:r>
            <a:endParaRPr lang="ru-RU" dirty="0">
              <a:latin typeface="Museo Sans Cyrl 500" pitchFamily="50" charset="-5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84168" y="3244862"/>
            <a:ext cx="1656184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Museo Sans Cyrl 500" pitchFamily="50" charset="-52"/>
              </a:rPr>
              <a:t>Наблюдение</a:t>
            </a:r>
            <a:endParaRPr lang="ru-RU" dirty="0">
              <a:latin typeface="Museo Sans Cyrl 500" pitchFamily="50" charset="-5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35996" y="5645279"/>
            <a:ext cx="1346844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Museo Sans Cyrl 900" pitchFamily="50" charset="-52"/>
              </a:rPr>
              <a:t>Конфликт</a:t>
            </a:r>
            <a:endParaRPr lang="ru-RU" dirty="0">
              <a:latin typeface="Museo Sans Cyrl 900" pitchFamily="50" charset="-5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4671202"/>
            <a:ext cx="312777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Museo Sans Cyrl 700" pitchFamily="50" charset="-52"/>
              </a:rPr>
              <a:t>Моделирование ситуации</a:t>
            </a:r>
            <a:endParaRPr lang="ru-RU" dirty="0">
              <a:latin typeface="Museo Sans Cyrl 700" pitchFamily="50" charset="-5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92763" y="5245169"/>
            <a:ext cx="2579552" cy="4001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 smtClean="0">
                <a:latin typeface="Museo Sans Cyrl 500" pitchFamily="50" charset="-52"/>
              </a:rPr>
              <a:t>Музыка</a:t>
            </a:r>
            <a:r>
              <a:rPr lang="en-US" sz="2000" dirty="0" smtClean="0">
                <a:latin typeface="Museo Sans Cyrl 500" pitchFamily="50" charset="-52"/>
              </a:rPr>
              <a:t>/</a:t>
            </a:r>
            <a:r>
              <a:rPr lang="ru-RU" sz="2000" dirty="0" smtClean="0">
                <a:latin typeface="Museo Sans Cyrl 500" pitchFamily="50" charset="-52"/>
              </a:rPr>
              <a:t>атмосфера</a:t>
            </a:r>
            <a:endParaRPr lang="ru-RU" sz="2000" dirty="0">
              <a:latin typeface="Museo Sans Cyrl 500" pitchFamily="50" charset="-5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47664" y="6309320"/>
            <a:ext cx="2151551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Название</a:t>
            </a:r>
            <a:r>
              <a:rPr lang="en-US" dirty="0" smtClean="0"/>
              <a:t>/</a:t>
            </a:r>
            <a:r>
              <a:rPr lang="ru-RU" dirty="0" smtClean="0"/>
              <a:t>описание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5832648" cy="57606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Museo Sans Cyrl 900" pitchFamily="50" charset="-52"/>
              </a:rPr>
              <a:t>Закадровый текст</a:t>
            </a:r>
            <a:endParaRPr lang="ru-RU" sz="2800" dirty="0">
              <a:latin typeface="Museo Sans Cyrl 900" pitchFamily="50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680" y="908720"/>
            <a:ext cx="9052320" cy="583264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ru-RU" sz="2400" dirty="0" smtClean="0">
                <a:latin typeface="Museo Sans Cyrl 500" pitchFamily="50" charset="-52"/>
              </a:rPr>
              <a:t>1. Стиль - разговорный литературный язык. </a:t>
            </a:r>
            <a:r>
              <a:rPr lang="ru-RU" sz="2400" dirty="0" smtClean="0">
                <a:latin typeface="Museo Sans Cyrl 100" pitchFamily="50" charset="-52"/>
              </a:rPr>
              <a:t>Все ли ловится на слух?  Что на слух трудно понять?  Нельзя ли объяснить это же более простыми словами?</a:t>
            </a:r>
            <a:r>
              <a:rPr lang="ru-RU" sz="1400" dirty="0" smtClean="0">
                <a:latin typeface="Museo Sans Cyrl 100" pitchFamily="50" charset="-52"/>
              </a:rPr>
              <a:t> </a:t>
            </a:r>
          </a:p>
          <a:p>
            <a:pPr>
              <a:buNone/>
            </a:pPr>
            <a:r>
              <a:rPr lang="ru-RU" sz="2400" dirty="0" smtClean="0">
                <a:latin typeface="Museo Sans Cyrl 500" pitchFamily="50" charset="-52"/>
              </a:rPr>
              <a:t>2. Краткость - сестра таланта. </a:t>
            </a:r>
            <a:r>
              <a:rPr lang="ru-RU" sz="2400" dirty="0" smtClean="0">
                <a:latin typeface="Museo Sans Cyrl 100" pitchFamily="50" charset="-52"/>
              </a:rPr>
              <a:t>В одном предложении должно быть не более 12 слов.</a:t>
            </a:r>
          </a:p>
          <a:p>
            <a:pPr>
              <a:buNone/>
            </a:pPr>
            <a:r>
              <a:rPr lang="ru-RU" sz="2400" i="1" dirty="0" smtClean="0"/>
              <a:t>«Осенью этот водопровод уже однажды ремонтировали, но затем отложили дело до весны, и только по специальному распоряжению мэра летом начались строительные работы, которые в свою очередь растянулись до следующей осени»</a:t>
            </a:r>
          </a:p>
          <a:p>
            <a:pPr>
              <a:buNone/>
            </a:pPr>
            <a:r>
              <a:rPr lang="ru-RU" sz="2400" i="1" dirty="0" smtClean="0"/>
              <a:t>«Ремонт водопровода начался прошлой осенью. Не успели. Летом по специальному распоряжению мэра снова взялись за дело. Опять осень. Опять не успели». </a:t>
            </a:r>
            <a:endParaRPr lang="ru-RU" sz="2400" dirty="0" smtClean="0">
              <a:latin typeface="Museo Sans Cyrl 100" pitchFamily="50" charset="-52"/>
            </a:endParaRPr>
          </a:p>
          <a:p>
            <a:pPr>
              <a:buNone/>
            </a:pPr>
            <a:r>
              <a:rPr lang="ru-RU" sz="2400" dirty="0" smtClean="0">
                <a:latin typeface="Museo Sans Cyrl 500" pitchFamily="50" charset="-52"/>
              </a:rPr>
              <a:t>3. Не перегружайте зрителя фактической информацией.</a:t>
            </a:r>
          </a:p>
          <a:p>
            <a:pPr>
              <a:buNone/>
            </a:pPr>
            <a:r>
              <a:rPr lang="ru-RU" sz="2400" dirty="0" smtClean="0">
                <a:latin typeface="Museo Sans Cyrl 500" pitchFamily="50" charset="-52"/>
              </a:rPr>
              <a:t>4. Помните о значении первой и последней фразы в сюжете. </a:t>
            </a:r>
            <a:r>
              <a:rPr lang="ru-RU" sz="2400" dirty="0" smtClean="0">
                <a:latin typeface="Museo Sans Cyrl 100" pitchFamily="50" charset="-52"/>
              </a:rPr>
              <a:t>Первая сильная фраза, всегда короткая, иногда парадоксальная и жесткая - это дверь, открытая в сюжет. Последняя фраза - это почти всегда вывод, квинтэссенция сюжета. Ее зритель должен запомнить.</a:t>
            </a:r>
          </a:p>
          <a:p>
            <a:pPr>
              <a:buNone/>
            </a:pPr>
            <a:r>
              <a:rPr lang="ru-RU" sz="2400" dirty="0" smtClean="0"/>
              <a:t> </a:t>
            </a:r>
            <a:r>
              <a:rPr lang="ru-RU" sz="2400" dirty="0" smtClean="0">
                <a:latin typeface="Museo Sans Cyrl 500" pitchFamily="50" charset="-52"/>
              </a:rPr>
              <a:t>5. Выбирайте главное. </a:t>
            </a:r>
            <a:r>
              <a:rPr lang="ru-RU" sz="2400" dirty="0" smtClean="0">
                <a:latin typeface="Museo Sans Cyrl 100" pitchFamily="50" charset="-52"/>
              </a:rPr>
              <a:t>Проверять себя вопросом: «О чем сюжет?»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548680"/>
            <a:ext cx="777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Museo Sans Cyrl 100" pitchFamily="50" charset="-52"/>
              </a:rPr>
              <a:t>«Процесс написания текста - это процесс сокращения текста»</a:t>
            </a:r>
            <a:endParaRPr lang="ru-RU" sz="2000" dirty="0">
              <a:solidFill>
                <a:srgbClr val="FF0000"/>
              </a:solidFill>
              <a:latin typeface="Museo Sans Cyrl 100" pitchFamily="50" charset="-5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57935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latin typeface="Museo Sans Cyrl 500" pitchFamily="50" charset="-52"/>
              </a:rPr>
              <a:t>6. Вырабатывайте индивидуальность и узнаваемость своего стиля. </a:t>
            </a:r>
            <a:r>
              <a:rPr lang="ru-RU" sz="2400" dirty="0" smtClean="0">
                <a:latin typeface="Museo Sans Cyrl 100" pitchFamily="50" charset="-52"/>
              </a:rPr>
              <a:t>Яркость, образность, точность…</a:t>
            </a:r>
          </a:p>
          <a:p>
            <a:pPr>
              <a:buNone/>
            </a:pPr>
            <a:r>
              <a:rPr lang="ru-RU" sz="2400" dirty="0" smtClean="0">
                <a:latin typeface="Museo Sans Cyrl 500" pitchFamily="50" charset="-52"/>
              </a:rPr>
              <a:t>7. Закадровый текст должен строиться на существительных и сказуемых. </a:t>
            </a:r>
            <a:r>
              <a:rPr lang="ru-RU" sz="2000" dirty="0" smtClean="0">
                <a:latin typeface="Museo Sans Cyrl 100" pitchFamily="50" charset="-52"/>
              </a:rPr>
              <a:t>Прилагательные, деепричастия, причастные обороты порой бывают совсем не нужны. </a:t>
            </a:r>
          </a:p>
          <a:p>
            <a:pPr>
              <a:buNone/>
            </a:pPr>
            <a:r>
              <a:rPr lang="ru-RU" sz="2400" dirty="0" smtClean="0">
                <a:latin typeface="Museo Sans Cyrl 500" pitchFamily="50" charset="-52"/>
              </a:rPr>
              <a:t>8. Избегайте канцеляризмов и прочих лишних слов. </a:t>
            </a:r>
            <a:r>
              <a:rPr lang="ru-RU" sz="2400" dirty="0" smtClean="0">
                <a:latin typeface="Museo Sans Cyrl 100" pitchFamily="50" charset="-52"/>
              </a:rPr>
              <a:t>Не</a:t>
            </a:r>
            <a:r>
              <a:rPr lang="ru-RU" sz="2400" dirty="0" smtClean="0">
                <a:latin typeface="Museo Sans Cyrl 500" pitchFamily="50" charset="-52"/>
              </a:rPr>
              <a:t> </a:t>
            </a:r>
            <a:r>
              <a:rPr lang="ru-RU" sz="2400" dirty="0" smtClean="0">
                <a:latin typeface="Museo Sans Cyrl 100" pitchFamily="50" charset="-52"/>
              </a:rPr>
              <a:t>создавайте атмосферу доклада, пресс-релиза, отчета! Должен возникнуть </a:t>
            </a:r>
            <a:r>
              <a:rPr lang="ru-RU" sz="2400" b="1" i="1" dirty="0" smtClean="0">
                <a:latin typeface="Museo Sans Cyrl 100" pitchFamily="50" charset="-52"/>
              </a:rPr>
              <a:t>разговор со зрителем</a:t>
            </a:r>
            <a:r>
              <a:rPr lang="ru-RU" sz="2400" dirty="0" smtClean="0">
                <a:latin typeface="Museo Sans Cyrl 100" pitchFamily="50" charset="-52"/>
              </a:rPr>
              <a:t>. </a:t>
            </a:r>
          </a:p>
          <a:p>
            <a:pPr>
              <a:buNone/>
            </a:pPr>
            <a:r>
              <a:rPr lang="ru-RU" sz="2400" dirty="0" smtClean="0">
                <a:latin typeface="Museo Sans Cyrl 500" pitchFamily="50" charset="-52"/>
              </a:rPr>
              <a:t>9. Приводите факты, а не мнения.</a:t>
            </a:r>
          </a:p>
          <a:p>
            <a:pPr>
              <a:buNone/>
            </a:pPr>
            <a:r>
              <a:rPr lang="ru-RU" sz="2400" dirty="0" smtClean="0">
                <a:latin typeface="Museo Sans Cyrl 500" pitchFamily="50" charset="-52"/>
              </a:rPr>
              <a:t>10. Приводите разные точки зрения на проблему, затронутую в сюжете.</a:t>
            </a:r>
          </a:p>
          <a:p>
            <a:pPr>
              <a:buNone/>
            </a:pPr>
            <a:r>
              <a:rPr lang="ru-RU" sz="2400" dirty="0" smtClean="0">
                <a:latin typeface="Museo Sans Cyrl 500" pitchFamily="50" charset="-52"/>
              </a:rPr>
              <a:t>11. Не надо разжевывать, делать выводы за зрителя.</a:t>
            </a:r>
          </a:p>
          <a:p>
            <a:pPr>
              <a:buNone/>
            </a:pPr>
            <a:r>
              <a:rPr lang="ru-RU" sz="2400" dirty="0" smtClean="0">
                <a:latin typeface="Museo Sans Cyrl 500" pitchFamily="50" charset="-52"/>
              </a:rPr>
              <a:t>12. Слова нужны только как необходимое дополнение к картинке</a:t>
            </a:r>
          </a:p>
          <a:p>
            <a:pPr>
              <a:buNone/>
            </a:pPr>
            <a:endParaRPr lang="ru-RU" sz="1000" dirty="0" smtClean="0">
              <a:latin typeface="Museo Sans Cyrl 500" pitchFamily="50" charset="-52"/>
            </a:endParaRPr>
          </a:p>
          <a:p>
            <a:pPr>
              <a:buNone/>
            </a:pPr>
            <a:endParaRPr lang="ru-RU" sz="1000" dirty="0" smtClean="0">
              <a:latin typeface="Museo Sans Cyrl 500" pitchFamily="50" charset="-52"/>
            </a:endParaRPr>
          </a:p>
          <a:p>
            <a:pPr>
              <a:buNone/>
            </a:pPr>
            <a:endParaRPr lang="ru-RU" sz="1000" dirty="0" smtClean="0">
              <a:latin typeface="Museo Sans Cyrl 500" pitchFamily="50" charset="-52"/>
            </a:endParaRPr>
          </a:p>
          <a:p>
            <a:pPr>
              <a:buNone/>
            </a:pPr>
            <a:endParaRPr lang="ru-RU" sz="1000" dirty="0" smtClean="0">
              <a:latin typeface="Museo Sans Cyrl 500" pitchFamily="50" charset="-52"/>
            </a:endParaRPr>
          </a:p>
          <a:p>
            <a:pPr>
              <a:buNone/>
            </a:pPr>
            <a:endParaRPr lang="ru-RU" sz="1000" dirty="0" smtClean="0">
              <a:latin typeface="Museo Sans Cyrl 500" pitchFamily="50" charset="-52"/>
            </a:endParaRPr>
          </a:p>
          <a:p>
            <a:pPr>
              <a:buNone/>
            </a:pPr>
            <a:endParaRPr lang="ru-RU" sz="1000" dirty="0" smtClean="0">
              <a:latin typeface="Museo Sans Cyrl 500" pitchFamily="50" charset="-52"/>
            </a:endParaRPr>
          </a:p>
          <a:p>
            <a:pPr>
              <a:buNone/>
            </a:pPr>
            <a:endParaRPr lang="ru-RU" sz="1000" dirty="0" smtClean="0">
              <a:latin typeface="Museo Sans Cyrl 500" pitchFamily="50" charset="-52"/>
            </a:endParaRPr>
          </a:p>
          <a:p>
            <a:pPr>
              <a:buNone/>
            </a:pPr>
            <a:r>
              <a:rPr lang="ru-RU" sz="1000" dirty="0" smtClean="0">
                <a:latin typeface="Museo Sans Cyrl 500" pitchFamily="50" charset="-52"/>
              </a:rPr>
              <a:t>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085184"/>
            <a:ext cx="4019049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Museo Sans Cyrl 500" pitchFamily="50" charset="-52"/>
              </a:rPr>
              <a:t>Словам тесно – мысли просторно</a:t>
            </a:r>
            <a:endParaRPr lang="ru-RU" dirty="0">
              <a:latin typeface="Museo Sans Cyrl 500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5877272"/>
            <a:ext cx="55258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Museo Sans Cyrl 900" pitchFamily="50" charset="-52"/>
              </a:rPr>
              <a:t>Чем больше переписываешь текст, тем лучше</a:t>
            </a:r>
            <a:endParaRPr lang="ru-RU" dirty="0">
              <a:latin typeface="Museo Sans Cyrl 900" pitchFamily="50" charset="-5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5256584" cy="57606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Museo Sans Cyrl 900" pitchFamily="50" charset="-52"/>
              </a:rPr>
              <a:t>Репортаж </a:t>
            </a:r>
            <a:endParaRPr lang="ru-RU" sz="3200" dirty="0">
              <a:latin typeface="Museo Sans Cyrl 900" pitchFamily="50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70218"/>
            <a:ext cx="2520280" cy="2592288"/>
          </a:xfr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600" b="1" dirty="0">
                <a:latin typeface="Museo Sans Cyrl 100" pitchFamily="50" charset="-52"/>
              </a:rPr>
              <a:t>Видео </a:t>
            </a:r>
          </a:p>
          <a:p>
            <a:pPr>
              <a:buNone/>
            </a:pPr>
            <a:r>
              <a:rPr lang="ru-RU" sz="1600" b="1" dirty="0">
                <a:latin typeface="Museo Sans Cyrl 100" pitchFamily="50" charset="-52"/>
              </a:rPr>
              <a:t>Текст </a:t>
            </a:r>
          </a:p>
          <a:p>
            <a:pPr>
              <a:buNone/>
            </a:pPr>
            <a:r>
              <a:rPr lang="ru-RU" sz="1600" b="1" dirty="0">
                <a:latin typeface="Museo Sans Cyrl 100" pitchFamily="50" charset="-52"/>
              </a:rPr>
              <a:t>Звук, шумы, музыка </a:t>
            </a:r>
          </a:p>
          <a:p>
            <a:pPr>
              <a:buNone/>
            </a:pPr>
            <a:r>
              <a:rPr lang="ru-RU" sz="1600" b="1" dirty="0" err="1">
                <a:latin typeface="Museo Sans Cyrl 100" pitchFamily="50" charset="-52"/>
              </a:rPr>
              <a:t>Стендап</a:t>
            </a:r>
            <a:r>
              <a:rPr lang="ru-RU" sz="1600" b="1" dirty="0">
                <a:latin typeface="Museo Sans Cyrl 100" pitchFamily="50" charset="-52"/>
              </a:rPr>
              <a:t> (рассказчик в кадре) </a:t>
            </a:r>
          </a:p>
          <a:p>
            <a:pPr>
              <a:buNone/>
            </a:pPr>
            <a:r>
              <a:rPr lang="ru-RU" sz="1600" b="1" dirty="0">
                <a:latin typeface="Museo Sans Cyrl 100" pitchFamily="50" charset="-52"/>
              </a:rPr>
              <a:t>Интервью (</a:t>
            </a:r>
            <a:r>
              <a:rPr lang="ru-RU" sz="1600" b="1" dirty="0" err="1">
                <a:latin typeface="Museo Sans Cyrl 100" pitchFamily="50" charset="-52"/>
              </a:rPr>
              <a:t>синхрон</a:t>
            </a:r>
            <a:r>
              <a:rPr lang="ru-RU" sz="1600" b="1" dirty="0">
                <a:latin typeface="Museo Sans Cyrl 100" pitchFamily="50" charset="-52"/>
              </a:rPr>
              <a:t>)</a:t>
            </a:r>
          </a:p>
          <a:p>
            <a:pPr>
              <a:buNone/>
            </a:pPr>
            <a:r>
              <a:rPr lang="ru-RU" sz="1600" b="1" dirty="0" smtClean="0"/>
              <a:t>Лид </a:t>
            </a:r>
            <a:r>
              <a:rPr lang="ru-RU" sz="1600" b="1" dirty="0"/>
              <a:t>- это первый абзац текста репортажа</a:t>
            </a:r>
            <a:r>
              <a:rPr lang="ru-RU" sz="1600" dirty="0"/>
              <a:t>.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 </a:t>
            </a:r>
            <a:r>
              <a:rPr lang="ru-RU" sz="1600" dirty="0"/>
              <a:t>телевизионных </a:t>
            </a:r>
            <a:r>
              <a:rPr lang="ru-RU" sz="1600" dirty="0" smtClean="0"/>
              <a:t>репортажах </a:t>
            </a:r>
          </a:p>
          <a:p>
            <a:pPr>
              <a:buNone/>
            </a:pPr>
            <a:r>
              <a:rPr lang="ru-RU" sz="1600" dirty="0" err="1" smtClean="0"/>
              <a:t>лид</a:t>
            </a:r>
            <a:r>
              <a:rPr lang="ru-RU" sz="1600" dirty="0" smtClean="0"/>
              <a:t> </a:t>
            </a:r>
            <a:r>
              <a:rPr lang="ru-RU" sz="1600" dirty="0"/>
              <a:t>- это </a:t>
            </a:r>
            <a:r>
              <a:rPr lang="ru-RU" sz="1600" dirty="0" smtClean="0"/>
              <a:t>текст, которым </a:t>
            </a:r>
          </a:p>
          <a:p>
            <a:pPr>
              <a:buNone/>
            </a:pPr>
            <a:r>
              <a:rPr lang="ru-RU" sz="1600" dirty="0" smtClean="0"/>
              <a:t>ведущий </a:t>
            </a:r>
            <a:r>
              <a:rPr lang="ru-RU" sz="1600" dirty="0"/>
              <a:t>представляет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репортаж</a:t>
            </a:r>
            <a:r>
              <a:rPr lang="ru-RU" sz="1600" dirty="0"/>
              <a:t>. </a:t>
            </a:r>
            <a:endParaRPr lang="ru-RU" sz="1600" b="1" dirty="0" smtClean="0">
              <a:latin typeface="Museo Sans Cyrl 100" pitchFamily="50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743032"/>
            <a:ext cx="53270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1. Событийный. Оперативность и актуальность. </a:t>
            </a:r>
          </a:p>
          <a:p>
            <a:pPr marL="342900" indent="-342900"/>
            <a:r>
              <a:rPr lang="ru-RU" i="1" dirty="0" smtClean="0"/>
              <a:t>Точное указание места и времени действия.</a:t>
            </a:r>
          </a:p>
          <a:p>
            <a:pPr marL="342900" indent="-342900"/>
            <a:r>
              <a:rPr lang="ru-RU" i="1" dirty="0" smtClean="0"/>
              <a:t>  «эффект присутствия»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1725976"/>
            <a:ext cx="55224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2. Аналитический (проблемный). </a:t>
            </a:r>
            <a:r>
              <a:rPr lang="en-US" i="1" dirty="0" smtClean="0"/>
              <a:t>C</a:t>
            </a:r>
            <a:r>
              <a:rPr lang="ru-RU" i="1" dirty="0" err="1" smtClean="0"/>
              <a:t>имбиоз</a:t>
            </a:r>
            <a:r>
              <a:rPr lang="ru-RU" i="1" dirty="0" smtClean="0"/>
              <a:t> жанровых </a:t>
            </a:r>
          </a:p>
          <a:p>
            <a:r>
              <a:rPr lang="ru-RU" i="1" dirty="0" smtClean="0"/>
              <a:t>элементов: </a:t>
            </a:r>
            <a:r>
              <a:rPr lang="ru-RU" i="1" dirty="0" err="1" smtClean="0"/>
              <a:t>зарисовочные</a:t>
            </a:r>
            <a:r>
              <a:rPr lang="ru-RU" i="1" dirty="0" smtClean="0"/>
              <a:t>, информационные, </a:t>
            </a:r>
          </a:p>
          <a:p>
            <a:r>
              <a:rPr lang="ru-RU" i="1" dirty="0" smtClean="0"/>
              <a:t>аналитические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22035" y="3068960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Проблема выбора темы. Для </a:t>
            </a:r>
            <a:r>
              <a:rPr lang="ru-RU" dirty="0"/>
              <a:t>взрослого телезрителя наиболее интересны такие темы: </a:t>
            </a:r>
            <a:br>
              <a:rPr lang="ru-RU" dirty="0"/>
            </a:br>
            <a:r>
              <a:rPr lang="ru-RU" dirty="0"/>
              <a:t>1. Конфликт, столкновение интересов людей, стран, организаций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здесь же теракты, митинги, военные действия) </a:t>
            </a:r>
            <a:br>
              <a:rPr lang="ru-RU" dirty="0"/>
            </a:br>
            <a:r>
              <a:rPr lang="ru-RU" dirty="0"/>
              <a:t>2. Катастрофа, авария, стихийное бедствие, другие чрезвычайные происшествия </a:t>
            </a:r>
            <a:br>
              <a:rPr lang="ru-RU" dirty="0"/>
            </a:br>
            <a:r>
              <a:rPr lang="ru-RU" dirty="0"/>
              <a:t>3. Последствия какого-то значимого события, новые факты какого-то громкого происшествия </a:t>
            </a:r>
            <a:br>
              <a:rPr lang="ru-RU" dirty="0"/>
            </a:br>
            <a:r>
              <a:rPr lang="ru-RU" dirty="0"/>
              <a:t>4. Новости политики и экономики (о принятии новых законов, встречах на высшем уровне, заключении политических договоров, итогах выборов) </a:t>
            </a:r>
            <a:br>
              <a:rPr lang="ru-RU" dirty="0"/>
            </a:br>
            <a:r>
              <a:rPr lang="ru-RU" dirty="0"/>
              <a:t>5. Новости культуры, спорта (открытие выставки, кинофестиваля, </a:t>
            </a:r>
            <a:r>
              <a:rPr lang="ru-RU" dirty="0" smtClean="0"/>
              <a:t>чемпионата</a:t>
            </a:r>
            <a:r>
              <a:rPr lang="ru-RU" dirty="0"/>
              <a:t>) </a:t>
            </a:r>
            <a:br>
              <a:rPr lang="ru-RU" dirty="0"/>
            </a:br>
            <a:r>
              <a:rPr lang="ru-RU" dirty="0"/>
              <a:t>6. Значимые события из жизни известных людей (юбилей какого-либо артиста)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779096" cy="5620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Museo Sans Cyrl 900" pitchFamily="50" charset="-52"/>
              </a:rPr>
              <a:t>Специальный репортаж</a:t>
            </a:r>
            <a:endParaRPr lang="ru-RU" sz="2400" dirty="0">
              <a:latin typeface="Museo Sans Cyrl 900" pitchFamily="50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ru-RU" sz="2400" dirty="0" smtClean="0">
                <a:latin typeface="Museo Sans Cyrl 300"/>
              </a:rPr>
              <a:t>Волнует ли кого-нибудь эта тема?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Museo Sans Cyrl 300"/>
              </a:rPr>
              <a:t>Посетить места, которые связаны с темой или героем. Сделать предварительные съемки. (Интервью)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Museo Sans Cyrl 300"/>
              </a:rPr>
              <a:t>Список того, что есть. Последовательность. Важно хорошее начало, чтобы зацепить зрителя. Финал – вывод. 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Museo Sans Cyrl 300"/>
              </a:rPr>
              <a:t>Режиссерский план. Картинка, интервью, закадровый текст. </a:t>
            </a:r>
          </a:p>
          <a:p>
            <a:pPr marL="457200" indent="-457200">
              <a:buAutoNum type="arabicParenR"/>
            </a:pPr>
            <a:r>
              <a:rPr lang="ru-RU" sz="2400" dirty="0" smtClean="0">
                <a:latin typeface="Museo Sans Cyrl 300"/>
              </a:rPr>
              <a:t>Съемка, монтаж.</a:t>
            </a:r>
            <a:endParaRPr lang="ru-RU" sz="2400" dirty="0">
              <a:latin typeface="Museo Sans Cyrl 30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6204" y="1988840"/>
            <a:ext cx="4906888" cy="70609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Museo Sans Cyrl 900" pitchFamily="50" charset="-52"/>
              </a:rPr>
              <a:t>Интервью</a:t>
            </a:r>
            <a:endParaRPr lang="ru-RU" sz="2800" dirty="0">
              <a:latin typeface="Museo Sans Cyrl 900" pitchFamily="50" charset="-5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780928"/>
            <a:ext cx="8979296" cy="1080119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Museo Sans Cyrl 500" pitchFamily="50" charset="-52"/>
              </a:rPr>
              <a:t>Как метод – способ получения информации</a:t>
            </a:r>
          </a:p>
          <a:p>
            <a:pPr algn="ctr">
              <a:buNone/>
            </a:pPr>
            <a:r>
              <a:rPr lang="ru-RU" sz="2400" dirty="0" smtClean="0">
                <a:latin typeface="Museo Sans Cyrl 500" pitchFamily="50" charset="-52"/>
              </a:rPr>
              <a:t>Как жанр – в аналитике</a:t>
            </a:r>
          </a:p>
          <a:p>
            <a:pPr>
              <a:buNone/>
            </a:pPr>
            <a:endParaRPr lang="ru-RU" dirty="0">
              <a:latin typeface="Museo Sans Cyrl 500" pitchFamily="50" charset="-5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253</Words>
  <Application>Microsoft Office PowerPoint</Application>
  <PresentationFormat>Экран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Museo Sans Cyrl 100</vt:lpstr>
      <vt:lpstr>Museo Sans Cyrl 300</vt:lpstr>
      <vt:lpstr>Museo Sans Cyrl 500</vt:lpstr>
      <vt:lpstr>Museo Sans Cyrl 700</vt:lpstr>
      <vt:lpstr>Museo Sans Cyrl 900</vt:lpstr>
      <vt:lpstr>Тема Office</vt:lpstr>
      <vt:lpstr>Как сделать ролик интересным? </vt:lpstr>
      <vt:lpstr>Закадровый текст</vt:lpstr>
      <vt:lpstr>Презентация PowerPoint</vt:lpstr>
      <vt:lpstr>Репортаж </vt:lpstr>
      <vt:lpstr>Специальный репортаж</vt:lpstr>
      <vt:lpstr>Интервью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советы</dc:title>
  <dc:creator>Dkfltktw</dc:creator>
  <cp:lastModifiedBy>video</cp:lastModifiedBy>
  <cp:revision>35</cp:revision>
  <dcterms:created xsi:type="dcterms:W3CDTF">2016-10-30T10:11:50Z</dcterms:created>
  <dcterms:modified xsi:type="dcterms:W3CDTF">2017-09-07T08:09:37Z</dcterms:modified>
</cp:coreProperties>
</file>