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6" r:id="rId8"/>
    <p:sldId id="262" r:id="rId9"/>
    <p:sldId id="263" r:id="rId10"/>
    <p:sldId id="264" r:id="rId11"/>
    <p:sldId id="267" r:id="rId12"/>
    <p:sldId id="260" r:id="rId13"/>
    <p:sldId id="268" r:id="rId14"/>
    <p:sldId id="269" r:id="rId15"/>
    <p:sldId id="270" r:id="rId16"/>
    <p:sldId id="271" r:id="rId17"/>
    <p:sldId id="274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Инклюзивное образование 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детей </a:t>
            </a: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ограниченными возможностями здоровья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Принцип многообразия форм: интеграционный процесс должен реализоваться в самых различных формах – от изолированных классов в структуре  массовой школы (интеграция) через  индивидуальную интеграцию к интеграционным (инклюзивным) классам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Принцип  права выбора родителей: родители детей с ограниченными  возможностями должны иметь право свободно выбирать либо интегрированное воспитание и инклюзивное образование, либо обучение в специальной образовательной организации.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04664"/>
            <a:ext cx="8686800" cy="64807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Главное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61662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Инклюзия – это изменение образовательной системы, и принятие ребёнка на уровне всей школы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Инклюзивное образование предусматривает не только активное включение и участие детей и подростков с ОВЗ в образовательном процессе обычной школы, но в большей мере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перестройку всего процесса массового образования как системы для обеспечения образовательных потребностей всех детей.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Признаётся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ценность различий всех детей и их способность к обучению, которое ведётся тем способом, который наиболее подходит этому ребёнку.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Главное: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обучения подстраивается под ребёнка, а не ребёнок под систему.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получают все дети, а не какие-то особые группы, используются новые подходы к обучению, дети с особенностями могут находиться в классе полное время или частично, обучаясь с поддержкой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индивидуальному учебному плану.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86409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   Белоруссии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формы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(модели) интегрированного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обучения: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Специальные классы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общеобразовательной школе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Классы интегрированного обучения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Коррекционно-педагогическое консультирование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как специально организованная форма обучения.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435280" cy="129614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Особенности становления интегрированного и инклюзивного образования в России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70-е годы начинается экспериментальная работа, результатом которой станет возможность обучать глухих детей в школах общеобразовательных (экспериментальная работа Э.И.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Леонгард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1992 при общеобразовательных школах классов компенсирующего (коррекционно-развивающего обучения).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63813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Интеграция, концепция интегрированного обучения получила признание «одной из стратегических задач развития специального образования»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Малофеев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Н.Н., 1996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Анализируя существовавшую социальную и образовательную ситуацию, а также возможные последствия реализации интегрированного обучения, исследователи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Малофеев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Н.Н., 1996) делали вывод о нецелесообразности его внедрения на государственном уровне в нашей стране по нескольким причинам: невозможность прямого копирования западной модели интеграции (различия в типах общественного устройства); сложности в подготовке законодательной базы; сложности финансирования; неготовность общества - педагогов, родителей, детей.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Инклюзивные тенденции закрепились в отечественном образовании и приобрели статус официальной государственной политики.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отражено в новом законе Российской Федерации «Об образовании» (от 29 декабря 2012 года).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Опыт Москвы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 апреля 2010 года был принят Закон города Москвы № 16 «Об образовании лиц с ограниченными возможностями здоровья», который впервые в отечественной законодательной практике определил инклюзивное образование как совместное обучение и воспитание детей с ограниченными возможностями здоровья и детей, не имеющих таких ограничений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данным Департамента образования г. Москвы, среди детей с ОВЗ, обучающихся в общеобразовательных учреждениях и имеющих заключения ПМПК, большая доля (45%) имеют психосоматические заболевания, 16% – ОДА, в т.ч. ДЦП, 12% – нарушения речи. </a:t>
            </a:r>
          </a:p>
          <a:p>
            <a:pPr>
              <a:buNone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главные трудности реализации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модели организации инклюзивного обучения :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32859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педагога с учащимися на уроке одновременно по двум программам, что не может не отразиться на качестве обучения, как детей с нормальным, так и нарушенным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более длительное время, чем в специальных (коррекционных) классах, учащиеся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вынуждены работать самостоятельно;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604867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высокие требования к квалификации и уровню профессионализма учителя, который одновременно должен выступать в качестве педагога-дефектолога, а также хорошо владеть технологией дифференцированного обучения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трудности организации интегрированного обучения в основном звене, где функцию дефектолога должны взять на себя учителя-предметники.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86409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Совместное обучение детей в Европе в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веке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Европейская педагогика начинает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век под знаком педагогических идей И.Г.Песталоцци (1746-1827) – о необходимости и возможности обучения всех детей и подготовки их к будущей трудовой деятельности, о разностороннем развитии ребенка в соответствии с его природой и потребностями, о важности обучения для детей с отставанием в умственном развитии, физически и социально неблагополучных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6699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Самуил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Гейнике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(1727-1790), основоположник немецкой сурдопедагогики и организатор и руководитель первого в Германии учебного заведения (школы) для глухих детей. Он предложил создавать в структуре массовой народной школы специальные классы для глухих детей.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20-е и 30-е годы в некоторых провинциях Германии (например, земля Бранденбург, 1832, 1838 г. г.) в циркулярах органов управления образованием предписывалось принимать в элементарную школу слепых и глухих детей (там же, с.113).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Уже в 1803 г. в г.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Зайтц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(Германия) в школе для бедняков открывается так называемый добавочный класс для «умственно ограниченных детей».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 второй половине 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в. становится понятным, что для обучения детей с нарушенным развитием требуется особая педагогика, которая бы видела особенности развития этих детей, их особые образовательные и воспитательные потребности и соответственно  строила процесс обучения и воспитания.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Создание специальных образовательных учреждений и обеспечение обязательного государственного образования силами квалифицированных педагогов в них для детей с ограниченными возможностями рассматривалось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 второй половине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в. как новая, прогрессивная тенденция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образовании, нежели малоквалифицированная педагогическая поддержка детей с ограниченными возможностями в условиях массовой школы.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95536" y="211279"/>
            <a:ext cx="8424936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Исторически современная форма интеграции появляется во второй половине ХХ в. - начинаются поиски путей совместного обучения, которые ведутся параллельно и в европейских странах (Скандинавские страны), и в США уже с начала 60-х годов ХХ 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Саламанкская</a:t>
            </a:r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декларация о принципах, политике и практических действиях в сфере образования лиц с особыми потребностями, принятая «Всемирной конференцией по образованию лиц с особыми потребностями: доступ и качество»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/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/>
              <a:t>  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383678"/>
            <a:ext cx="864096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считаем и торжественно заявляем о том, что: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каждый ребенок имеет основное право на образование и должен иметь возможность получать и поддерживать приемлемый уровень знаний;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каждый ребенок имеет уникальные особенности, интересы, способности и учебные потребности;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 разрабатывать системы образования и выполнять образовательные программы таким образом, чтобы принимать во внимание широкое разнообразие этих особенностей и потребностей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лица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имеющие особые потребности в области образования, должны иметь доступ к обучению в обычных школах, которые должны создать им условия на основе педагогических методов, ориентированных, в первую очередь, на детей с целью удовлетворения этих потребностей;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51520" y="308900"/>
            <a:ext cx="864096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• обычные школы с такой инклюзивной ориентацией являются наиболее эффективным средством борьбы с дискриминационными воззрениями, создания благоприятной атмосферы в общинах, построения инклюзивного общества и обеспечения образования для всех; более того, они обеспечивают реальное образование для большинства детей и повышают эффективность и, в конечном счете, рентабельность системы образования.</a:t>
            </a:r>
            <a:r>
              <a:rPr lang="ru-RU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Саламанка</a:t>
            </a:r>
            <a:r>
              <a:rPr lang="ru-RU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Испания, 7–10 июня 1994 г</a:t>
            </a:r>
            <a:endParaRPr lang="ru-RU" sz="24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2352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Принципы инклюзивного образования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54461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опоры на 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государственное законодательство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отношении социальной интеграции и инклюзивного образования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нормализации (социальной среды): люди с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имеют право вести обычную, свойственную остальным людям жизнь, настолько, насколько это возможно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регионализации:  инклюзивное образование  обеспечивает  полноценный всеобуч по месту жительства для каждого ребенка.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262574"/>
            <a:ext cx="8640960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командного подхода к  реализации интеграционного процесса:  причастные к интеграционному процессу специалисты работают все вместе, в команде, обеспечивая его системность и целостность.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Принцип интеграции  парадигмы и технологий специальной педагогической поддержки ребенка с ограниченными возможностями в целостный педагогический процесс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Принцип индивидуализации: в центре образовательного процесса  и педагогической деятельности находится целостная личность ребенка в неразделимом единстве его физической, умственной и душевной организации.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sz="2800" dirty="0" smtClean="0"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sz="28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sz="2800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213</TotalTime>
  <Words>1037</Words>
  <Application>Microsoft Office PowerPoint</Application>
  <PresentationFormat>Экран (4:3)</PresentationFormat>
  <Paragraphs>66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Слайд 1</vt:lpstr>
      <vt:lpstr>Совместное обучение детей в Европе в XIX веке </vt:lpstr>
      <vt:lpstr>Слайд 3</vt:lpstr>
      <vt:lpstr>Слайд 4</vt:lpstr>
      <vt:lpstr>Слайд 5</vt:lpstr>
      <vt:lpstr>Слайд 6</vt:lpstr>
      <vt:lpstr>Слайд 7</vt:lpstr>
      <vt:lpstr>Принципы инклюзивного образования </vt:lpstr>
      <vt:lpstr>Слайд 9</vt:lpstr>
      <vt:lpstr>Слайд 10</vt:lpstr>
      <vt:lpstr>Главное:</vt:lpstr>
      <vt:lpstr>Главное:</vt:lpstr>
      <vt:lpstr>Опыт   Белоруссии</vt:lpstr>
      <vt:lpstr>Особенности становления интегрированного и инклюзивного образования в России </vt:lpstr>
      <vt:lpstr>Слайд 15</vt:lpstr>
      <vt:lpstr>Слайд 16</vt:lpstr>
      <vt:lpstr>Опыт Москвы</vt:lpstr>
      <vt:lpstr>главные трудности реализации модели организации инклюзивного обучения :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Катерина</dc:creator>
  <cp:lastModifiedBy>Катерина</cp:lastModifiedBy>
  <cp:revision>24</cp:revision>
  <dcterms:created xsi:type="dcterms:W3CDTF">2016-02-27T11:36:52Z</dcterms:created>
  <dcterms:modified xsi:type="dcterms:W3CDTF">2016-02-28T11:15:57Z</dcterms:modified>
</cp:coreProperties>
</file>