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61" r:id="rId6"/>
    <p:sldId id="262" r:id="rId7"/>
    <p:sldId id="265" r:id="rId8"/>
    <p:sldId id="258" r:id="rId9"/>
    <p:sldId id="263" r:id="rId10"/>
    <p:sldId id="264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B484-E8B2-4BEE-B12E-0D58F8B7BAF9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C292-C6B8-45B8-AA88-9BBA552E6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7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CAC0F-F2B7-4BB9-A546-CD7F31891F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5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5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4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3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9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3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9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9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8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1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5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9D11-13C9-4F5F-A603-ADD5DE306F82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9A99-7D74-4A23-BE4D-C8AA9EF8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260648"/>
            <a:ext cx="7743795" cy="432048"/>
          </a:xfrm>
        </p:spPr>
        <p:txBody>
          <a:bodyPr>
            <a:normAutofit fontScale="90000"/>
          </a:bodyPr>
          <a:lstStyle/>
          <a:p>
            <a:r>
              <a:rPr lang="ru-RU" sz="4267" dirty="0"/>
              <a:t>Крупность планов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7" y="1220757"/>
            <a:ext cx="4467825" cy="1440159"/>
          </a:xfrm>
        </p:spPr>
      </p:pic>
      <p:sp>
        <p:nvSpPr>
          <p:cNvPr id="5" name="TextBox 4"/>
          <p:cNvSpPr txBox="1"/>
          <p:nvPr/>
        </p:nvSpPr>
        <p:spPr>
          <a:xfrm>
            <a:off x="1967542" y="755413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Дальний план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8" y="1124746"/>
            <a:ext cx="4619271" cy="1536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6214" y="644692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Общий план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6" y="3236981"/>
            <a:ext cx="4610585" cy="1473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7542" y="2777194"/>
            <a:ext cx="202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Средний план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89" y="3236980"/>
            <a:ext cx="4538724" cy="1550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47359" y="2799798"/>
            <a:ext cx="2565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Половинный план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6" y="5157193"/>
            <a:ext cx="4662385" cy="1616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9565" y="4773150"/>
            <a:ext cx="204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Крупный план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89" y="5243573"/>
            <a:ext cx="4642612" cy="1614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08237" y="4773150"/>
            <a:ext cx="233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Детальный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258237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5" y="790774"/>
            <a:ext cx="4121458" cy="2747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7806" y="0"/>
            <a:ext cx="4927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НАРУШЕНИЕ ПРАВИЛ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" y="0"/>
            <a:ext cx="4104842" cy="2736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0" y="3299931"/>
            <a:ext cx="3666164" cy="2957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0" y="707886"/>
            <a:ext cx="3569063" cy="2379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8" y="4038884"/>
            <a:ext cx="3635199" cy="2423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1092" y="4216188"/>
            <a:ext cx="3211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Из любого правила </a:t>
            </a:r>
          </a:p>
          <a:p>
            <a:pPr algn="ctr"/>
            <a:r>
              <a:rPr lang="ru-RU" sz="2800" dirty="0" smtClean="0"/>
              <a:t>есть исключения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30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74" y="419675"/>
            <a:ext cx="6533447" cy="754095"/>
          </a:xfrm>
        </p:spPr>
        <p:txBody>
          <a:bodyPr>
            <a:normAutofit/>
          </a:bodyPr>
          <a:lstStyle/>
          <a:p>
            <a:r>
              <a:rPr lang="ru-RU" sz="4267" b="1" dirty="0">
                <a:latin typeface="+mn-lt"/>
              </a:rPr>
              <a:t>Способы видеосъемки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587" y="1062918"/>
            <a:ext cx="10972800" cy="4525963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Статичная видеосъемка. Камера без движения</a:t>
            </a:r>
          </a:p>
          <a:p>
            <a:pPr marL="0" indent="0">
              <a:buNone/>
            </a:pPr>
            <a:r>
              <a:rPr lang="ru-RU" dirty="0" smtClean="0"/>
              <a:t>2. Панорамирование (ПНР) – движение камеры</a:t>
            </a:r>
          </a:p>
          <a:p>
            <a:pPr marL="0" indent="0">
              <a:buNone/>
            </a:pPr>
            <a:r>
              <a:rPr lang="ru-RU" dirty="0" smtClean="0"/>
              <a:t>3. Наезд и отъезд – движение камеры по направлению к объекту съемки или от него</a:t>
            </a:r>
          </a:p>
          <a:p>
            <a:pPr marL="0" indent="0">
              <a:buNone/>
            </a:pPr>
            <a:r>
              <a:rPr lang="ru-RU" dirty="0" smtClean="0"/>
              <a:t>4. Съемка субъективной камерой – съемка от первого лица. Мы видим то, что видит персонаж.</a:t>
            </a:r>
          </a:p>
          <a:p>
            <a:pPr marL="0" indent="0">
              <a:buNone/>
            </a:pPr>
            <a:r>
              <a:rPr lang="ru-RU" dirty="0" smtClean="0"/>
              <a:t>5. Внутрикадровый монтаж. </a:t>
            </a:r>
            <a:r>
              <a:rPr lang="ru-RU"/>
              <a:t>Изменение крупности снимаемого объекта внутри одного кадра.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7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29" y="2797575"/>
            <a:ext cx="11609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Крупность – это измерение значимости объекта.  </a:t>
            </a:r>
            <a:r>
              <a:rPr lang="ru-RU" sz="2400" dirty="0"/>
              <a:t>Подумайте насколько важен </a:t>
            </a:r>
          </a:p>
          <a:p>
            <a:pPr algn="ctr"/>
            <a:r>
              <a:rPr lang="ru-RU" sz="2400" dirty="0"/>
              <a:t>объект для вашей истории. Если на нем нужно сделать акцент – снимайте его крупнее.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4609" y="1220755"/>
            <a:ext cx="8182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 algn="ctr">
              <a:buAutoNum type="arabicPeriod"/>
            </a:pPr>
            <a:r>
              <a:rPr lang="ru-RU" sz="2400" dirty="0"/>
              <a:t>Снимайте разными планами.</a:t>
            </a:r>
          </a:p>
          <a:p>
            <a:pPr marL="457189" indent="-457189" algn="ctr">
              <a:buAutoNum type="arabicPeriod"/>
            </a:pPr>
            <a:r>
              <a:rPr lang="ru-RU" sz="2400" dirty="0"/>
              <a:t>Делайте кадры максимально </a:t>
            </a:r>
            <a:r>
              <a:rPr lang="ru-RU" sz="2400" dirty="0">
                <a:solidFill>
                  <a:srgbClr val="C00000"/>
                </a:solidFill>
              </a:rPr>
              <a:t>не</a:t>
            </a:r>
            <a:r>
              <a:rPr lang="ru-RU" sz="2400" dirty="0"/>
              <a:t> похожими друг на друга.</a:t>
            </a:r>
          </a:p>
          <a:p>
            <a:pPr marL="457189" indent="-457189" algn="ctr">
              <a:buAutoNum type="arabicPeriod"/>
            </a:pPr>
            <a:r>
              <a:rPr lang="ru-RU" sz="2400" dirty="0"/>
              <a:t>Не забывайте про </a:t>
            </a:r>
            <a:r>
              <a:rPr lang="ru-RU" sz="2400" b="1" dirty="0">
                <a:solidFill>
                  <a:srgbClr val="C00000"/>
                </a:solidFill>
              </a:rPr>
              <a:t>ДЕТАЛЬ</a:t>
            </a:r>
            <a:r>
              <a:rPr lang="ru-RU" sz="24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5440" y="4005065"/>
            <a:ext cx="8146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4.  Нельзя монтировать два одинаковых или похожих плана </a:t>
            </a:r>
          </a:p>
          <a:p>
            <a:pPr algn="ctr"/>
            <a:r>
              <a:rPr lang="ru-RU" sz="2400" dirty="0"/>
              <a:t>с одним и тем же героем.</a:t>
            </a:r>
          </a:p>
          <a:p>
            <a:pPr algn="ctr"/>
            <a:r>
              <a:rPr lang="ru-RU" sz="2400" dirty="0"/>
              <a:t>5.  У каждого правила есть исключения.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1637" y="260649"/>
            <a:ext cx="644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Насколько близко я могу находится к человеку?</a:t>
            </a:r>
          </a:p>
        </p:txBody>
      </p:sp>
    </p:spTree>
    <p:extLst>
      <p:ext uri="{BB962C8B-B14F-4D97-AF65-F5344CB8AC3E}">
        <p14:creationId xmlns:p14="http://schemas.microsoft.com/office/powerpoint/2010/main" val="3822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840" y="2528717"/>
            <a:ext cx="4411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Композиция кадра </a:t>
            </a:r>
          </a:p>
        </p:txBody>
      </p:sp>
    </p:spTree>
    <p:extLst>
      <p:ext uri="{BB962C8B-B14F-4D97-AF65-F5344CB8AC3E}">
        <p14:creationId xmlns:p14="http://schemas.microsoft.com/office/powerpoint/2010/main" val="13984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570" y="270470"/>
            <a:ext cx="369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ПРАВИЛО ТРЕТЕЙ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8" y="1079590"/>
            <a:ext cx="6390731" cy="4262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55" y="593635"/>
            <a:ext cx="4497468" cy="2996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1355" y="3872285"/>
            <a:ext cx="4809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композиционное правило. Мы делим кадр на 9 равных частей. Горизонт располагаем ближе либо к нижней горизонтальной линии (фото 1), либо к верхней (фото 2). Также и основной объект видеосъемки располагаем либо где правая вертикальная линия (фото 1,2), либо там, где левая линия.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239" y="434842"/>
            <a:ext cx="3380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СИММЕТРИЯ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11" y="32624"/>
            <a:ext cx="5321520" cy="3545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7710" y="3784821"/>
            <a:ext cx="6104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Часто основной предмет располагается в центре кадра. Это сразу подчеркивает его и делает главенствующим. Это делает кадр уравновешенным. Такое положение основного предмета заставляет зрителя сразу обратить на него внимание. </a:t>
            </a:r>
            <a:endParaRPr lang="ru-RU" dirty="0" smtClean="0"/>
          </a:p>
          <a:p>
            <a:r>
              <a:rPr lang="ru-RU" dirty="0" smtClean="0"/>
              <a:t>Примитивность </a:t>
            </a:r>
            <a:r>
              <a:rPr lang="ru-RU" dirty="0"/>
              <a:t>композиции появляется как следствие построения симметричного кадра. Такой кадр имеет упрощенное линейное построение. Иногда симметрия придаёт кадрам очень интересные эффекты.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1" y="1577754"/>
            <a:ext cx="5708200" cy="35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14" y="441011"/>
            <a:ext cx="649081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Ракурс </a:t>
            </a:r>
            <a:r>
              <a:rPr lang="ru-RU" sz="2400" dirty="0"/>
              <a:t>– положение камеры по отношению </a:t>
            </a:r>
            <a:endParaRPr lang="ru-RU" sz="2400" dirty="0" smtClean="0"/>
          </a:p>
          <a:p>
            <a:r>
              <a:rPr lang="ru-RU" sz="2400" dirty="0" smtClean="0"/>
              <a:t>к </a:t>
            </a:r>
            <a:r>
              <a:rPr lang="ru-RU" sz="2400" dirty="0"/>
              <a:t>снимаемому объекту (острота взгляда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Выбор интересного ракурса позволяет зрителю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видеть предмет с такой позиции, с которой </a:t>
            </a:r>
          </a:p>
          <a:p>
            <a:r>
              <a:rPr lang="ru-RU" sz="2400" dirty="0" smtClean="0"/>
              <a:t>в обычной жизни он его не видит.</a:t>
            </a:r>
            <a:endParaRPr lang="ru-RU" sz="2400" dirty="0"/>
          </a:p>
          <a:p>
            <a:endParaRPr lang="ru-RU" sz="2800" dirty="0">
              <a:latin typeface="Museo Sans Cyrl 100" panose="020000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30" y="84448"/>
            <a:ext cx="4735617" cy="3528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26" y="3706759"/>
            <a:ext cx="4327578" cy="3072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9" y="2905167"/>
            <a:ext cx="4810946" cy="34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erspective_photography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3733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2078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7692" b="3268"/>
          <a:stretch>
            <a:fillRect/>
          </a:stretch>
        </p:blipFill>
        <p:spPr bwMode="auto">
          <a:xfrm>
            <a:off x="6019800" y="6096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12116012836_4c14e5cd31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4343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33930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>
            <a:fillRect/>
          </a:stretch>
        </p:blipFill>
        <p:spPr bwMode="auto">
          <a:xfrm>
            <a:off x="1828800" y="3352801"/>
            <a:ext cx="37338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828800" y="1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Ракурс сверху</a:t>
            </a:r>
          </a:p>
        </p:txBody>
      </p:sp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6019800" y="1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Ракурс снизу</a:t>
            </a: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1524000" y="5903914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/>
              <a:t>Ракурсы сверху и снизу часто используются для подчеркивания динамики в кадре – в экстремальной или спортивной съемке.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/>
              <a:t>Также ракурс сверху и снизу могут показать психологическое состояние персонажа.</a:t>
            </a:r>
          </a:p>
        </p:txBody>
      </p:sp>
    </p:spTree>
    <p:extLst>
      <p:ext uri="{BB962C8B-B14F-4D97-AF65-F5344CB8AC3E}">
        <p14:creationId xmlns:p14="http://schemas.microsoft.com/office/powerpoint/2010/main" val="299999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687" y="3233846"/>
            <a:ext cx="1208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Перспектива создает объем, что делает кадр значительно выразительней.</a:t>
            </a:r>
          </a:p>
          <a:p>
            <a:r>
              <a:rPr lang="ru-RU" sz="2400" dirty="0" smtClean="0"/>
              <a:t> Перспектива создается за счет композиционно выстроенного переднего и заднего плана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5" y="584775"/>
            <a:ext cx="4082936" cy="2412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47" y="4181408"/>
            <a:ext cx="3594047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52" y="72209"/>
            <a:ext cx="5090236" cy="3161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" y="4170100"/>
            <a:ext cx="7059496" cy="25445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5296" y="0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Глубина кадра </a:t>
            </a:r>
          </a:p>
        </p:txBody>
      </p:sp>
    </p:spTree>
    <p:extLst>
      <p:ext uri="{BB962C8B-B14F-4D97-AF65-F5344CB8AC3E}">
        <p14:creationId xmlns:p14="http://schemas.microsoft.com/office/powerpoint/2010/main" val="238394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235" y="202158"/>
            <a:ext cx="774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БОЛЬШЕ ВОЗДУХА. СВОБОДНОЕ ПРОСТРАНСТВО В КАДРЕ.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7" y="1607296"/>
            <a:ext cx="8391525" cy="458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9961" y="696978"/>
            <a:ext cx="899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правило мы оставляем больше пространства там, куда устремлен взгляд персонажа. </a:t>
            </a:r>
          </a:p>
          <a:p>
            <a:pPr algn="ctr"/>
            <a:r>
              <a:rPr lang="ru-RU" dirty="0" smtClean="0"/>
              <a:t>Если мы этого не сделаем, возникнет эффект отчужденности.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404</Words>
  <Application>Microsoft Office PowerPoint</Application>
  <PresentationFormat>Широкоэкранный</PresentationFormat>
  <Paragraphs>51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Museo Sans Cyrl 100</vt:lpstr>
      <vt:lpstr>Тема Office</vt:lpstr>
      <vt:lpstr>Крупность планов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видеосъемки</vt:lpstr>
    </vt:vector>
  </TitlesOfParts>
  <Company>IMC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Крупность планов</dc:title>
  <dc:creator>video</dc:creator>
  <cp:lastModifiedBy>video</cp:lastModifiedBy>
  <cp:revision>11</cp:revision>
  <dcterms:created xsi:type="dcterms:W3CDTF">2017-09-06T11:50:31Z</dcterms:created>
  <dcterms:modified xsi:type="dcterms:W3CDTF">2017-09-07T09:13:12Z</dcterms:modified>
</cp:coreProperties>
</file>