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4" r:id="rId6"/>
    <p:sldId id="266" r:id="rId7"/>
    <p:sldId id="272" r:id="rId8"/>
    <p:sldId id="273" r:id="rId9"/>
    <p:sldId id="261" r:id="rId10"/>
    <p:sldId id="271" r:id="rId11"/>
    <p:sldId id="270" r:id="rId12"/>
    <p:sldId id="262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A2E82E93-8B7E-44E7-86B7-28B99467B7E5}">
          <p14:sldIdLst>
            <p14:sldId id="256"/>
            <p14:sldId id="257"/>
            <p14:sldId id="258"/>
            <p14:sldId id="260"/>
            <p14:sldId id="264"/>
            <p14:sldId id="266"/>
            <p14:sldId id="272"/>
            <p14:sldId id="273"/>
            <p14:sldId id="261"/>
            <p14:sldId id="271"/>
            <p14:sldId id="270"/>
            <p14:sldId id="262"/>
            <p14:sldId id="263"/>
          </p14:sldIdLst>
        </p14:section>
        <p14:section name="Раздел без заголовка" id="{E48E0CDF-7411-4E91-93D5-F863B5E945AF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6321B7-508E-4B04-96BB-383B0EEC97F7}" type="doc">
      <dgm:prSet loTypeId="urn:microsoft.com/office/officeart/2005/8/layout/cycle1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469FEAA4-5F43-4AF6-9563-7633CF784311}">
      <dgm:prSet phldrT="[Текст]" custT="1"/>
      <dgm:spPr/>
      <dgm:t>
        <a:bodyPr/>
        <a:lstStyle/>
        <a:p>
          <a:r>
            <a:rPr lang="ru-RU" sz="2400" dirty="0" smtClean="0"/>
            <a:t>Образовательная функция</a:t>
          </a:r>
          <a:endParaRPr lang="ru-RU" sz="2400" dirty="0"/>
        </a:p>
      </dgm:t>
    </dgm:pt>
    <dgm:pt modelId="{E8D3C460-2A42-44B2-AD02-8EE253CC2BD3}" type="parTrans" cxnId="{6565DF01-094B-488C-AD64-55791945D4E3}">
      <dgm:prSet/>
      <dgm:spPr/>
      <dgm:t>
        <a:bodyPr/>
        <a:lstStyle/>
        <a:p>
          <a:endParaRPr lang="ru-RU"/>
        </a:p>
      </dgm:t>
    </dgm:pt>
    <dgm:pt modelId="{2929C651-116C-44B4-A6CD-EDBA25681BE4}" type="sibTrans" cxnId="{6565DF01-094B-488C-AD64-55791945D4E3}">
      <dgm:prSet/>
      <dgm:spPr/>
      <dgm:t>
        <a:bodyPr/>
        <a:lstStyle/>
        <a:p>
          <a:endParaRPr lang="ru-RU"/>
        </a:p>
      </dgm:t>
    </dgm:pt>
    <dgm:pt modelId="{8ED46D8C-9B89-4A67-8FCF-066A3811428E}">
      <dgm:prSet phldrT="[Текст]" custT="1"/>
      <dgm:spPr/>
      <dgm:t>
        <a:bodyPr/>
        <a:lstStyle/>
        <a:p>
          <a:r>
            <a:rPr lang="ru-RU" sz="2400" dirty="0" smtClean="0"/>
            <a:t>Развивающая функция</a:t>
          </a:r>
          <a:endParaRPr lang="ru-RU" sz="2400" dirty="0"/>
        </a:p>
      </dgm:t>
    </dgm:pt>
    <dgm:pt modelId="{363F4709-2268-408F-ADB5-69A06100C0F2}" type="parTrans" cxnId="{A95ED70F-7985-44AF-8B92-F6126BBAAD83}">
      <dgm:prSet/>
      <dgm:spPr/>
      <dgm:t>
        <a:bodyPr/>
        <a:lstStyle/>
        <a:p>
          <a:endParaRPr lang="ru-RU"/>
        </a:p>
      </dgm:t>
    </dgm:pt>
    <dgm:pt modelId="{CBE78E12-BB17-4B64-BC7D-027EF3123808}" type="sibTrans" cxnId="{A95ED70F-7985-44AF-8B92-F6126BBAAD83}">
      <dgm:prSet/>
      <dgm:spPr/>
      <dgm:t>
        <a:bodyPr/>
        <a:lstStyle/>
        <a:p>
          <a:endParaRPr lang="ru-RU"/>
        </a:p>
      </dgm:t>
    </dgm:pt>
    <dgm:pt modelId="{2A802351-9B5B-412B-8393-91B90954F70A}">
      <dgm:prSet phldrT="[Текст]" custT="1"/>
      <dgm:spPr/>
      <dgm:t>
        <a:bodyPr/>
        <a:lstStyle/>
        <a:p>
          <a:r>
            <a:rPr lang="ru-RU" sz="2400" dirty="0" smtClean="0"/>
            <a:t>Воспитательная функция</a:t>
          </a:r>
          <a:endParaRPr lang="ru-RU" sz="2400" dirty="0"/>
        </a:p>
      </dgm:t>
    </dgm:pt>
    <dgm:pt modelId="{91DB484A-1CED-4787-A334-79E65ED52EB8}" type="parTrans" cxnId="{9501E9DA-81EE-46B2-BAEC-2C82F63ECAD1}">
      <dgm:prSet/>
      <dgm:spPr/>
      <dgm:t>
        <a:bodyPr/>
        <a:lstStyle/>
        <a:p>
          <a:endParaRPr lang="ru-RU"/>
        </a:p>
      </dgm:t>
    </dgm:pt>
    <dgm:pt modelId="{04DAEBF7-BFA4-4DC1-A509-782C9D83BD2A}" type="sibTrans" cxnId="{9501E9DA-81EE-46B2-BAEC-2C82F63ECAD1}">
      <dgm:prSet/>
      <dgm:spPr/>
      <dgm:t>
        <a:bodyPr/>
        <a:lstStyle/>
        <a:p>
          <a:endParaRPr lang="ru-RU"/>
        </a:p>
      </dgm:t>
    </dgm:pt>
    <dgm:pt modelId="{CE1E987B-3622-4721-88D3-15BC629620E8}" type="pres">
      <dgm:prSet presAssocID="{086321B7-508E-4B04-96BB-383B0EEC97F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162D0E-C7FA-4BAA-9488-DC2FEDB71929}" type="pres">
      <dgm:prSet presAssocID="{469FEAA4-5F43-4AF6-9563-7633CF784311}" presName="dummy" presStyleCnt="0"/>
      <dgm:spPr/>
    </dgm:pt>
    <dgm:pt modelId="{177AFD6D-3863-40D8-9461-A3373285DF6E}" type="pres">
      <dgm:prSet presAssocID="{469FEAA4-5F43-4AF6-9563-7633CF784311}" presName="node" presStyleLbl="revTx" presStyleIdx="0" presStyleCnt="3" custScaleX="193140" custRadScaleRad="130529" custRadScaleInc="18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684FC4-148C-48DB-97FA-2D8BC06DC66A}" type="pres">
      <dgm:prSet presAssocID="{2929C651-116C-44B4-A6CD-EDBA25681BE4}" presName="sibTrans" presStyleLbl="node1" presStyleIdx="0" presStyleCnt="3"/>
      <dgm:spPr/>
      <dgm:t>
        <a:bodyPr/>
        <a:lstStyle/>
        <a:p>
          <a:endParaRPr lang="ru-RU"/>
        </a:p>
      </dgm:t>
    </dgm:pt>
    <dgm:pt modelId="{72C6197B-D3CE-4BCD-AEBC-A3BB0B93EDC1}" type="pres">
      <dgm:prSet presAssocID="{8ED46D8C-9B89-4A67-8FCF-066A3811428E}" presName="dummy" presStyleCnt="0"/>
      <dgm:spPr/>
    </dgm:pt>
    <dgm:pt modelId="{3E1B17B4-E8F8-473A-B3B1-81BBB84C09A2}" type="pres">
      <dgm:prSet presAssocID="{8ED46D8C-9B89-4A67-8FCF-066A3811428E}" presName="node" presStyleLbl="revTx" presStyleIdx="1" presStyleCnt="3" custScaleX="1498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03F3E9-7D9C-4340-8294-94A9D07A384F}" type="pres">
      <dgm:prSet presAssocID="{CBE78E12-BB17-4B64-BC7D-027EF3123808}" presName="sibTrans" presStyleLbl="node1" presStyleIdx="1" presStyleCnt="3"/>
      <dgm:spPr/>
      <dgm:t>
        <a:bodyPr/>
        <a:lstStyle/>
        <a:p>
          <a:endParaRPr lang="ru-RU"/>
        </a:p>
      </dgm:t>
    </dgm:pt>
    <dgm:pt modelId="{AE439CFE-A6F8-4FAF-9B24-95504F2B6C68}" type="pres">
      <dgm:prSet presAssocID="{2A802351-9B5B-412B-8393-91B90954F70A}" presName="dummy" presStyleCnt="0"/>
      <dgm:spPr/>
    </dgm:pt>
    <dgm:pt modelId="{9B6CEE53-A91B-4193-903C-DE47D71FFE44}" type="pres">
      <dgm:prSet presAssocID="{2A802351-9B5B-412B-8393-91B90954F70A}" presName="node" presStyleLbl="revTx" presStyleIdx="2" presStyleCnt="3" custScaleX="160763" custRadScaleRad="132948" custRadScaleInc="-20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33980F-2CD3-4C2A-8F37-32F39CA6ADF1}" type="pres">
      <dgm:prSet presAssocID="{04DAEBF7-BFA4-4DC1-A509-782C9D83BD2A}" presName="sibTrans" presStyleLbl="node1" presStyleIdx="2" presStyleCnt="3" custLinFactNeighborX="-795" custLinFactNeighborY="-373"/>
      <dgm:spPr/>
      <dgm:t>
        <a:bodyPr/>
        <a:lstStyle/>
        <a:p>
          <a:endParaRPr lang="ru-RU"/>
        </a:p>
      </dgm:t>
    </dgm:pt>
  </dgm:ptLst>
  <dgm:cxnLst>
    <dgm:cxn modelId="{9501E9DA-81EE-46B2-BAEC-2C82F63ECAD1}" srcId="{086321B7-508E-4B04-96BB-383B0EEC97F7}" destId="{2A802351-9B5B-412B-8393-91B90954F70A}" srcOrd="2" destOrd="0" parTransId="{91DB484A-1CED-4787-A334-79E65ED52EB8}" sibTransId="{04DAEBF7-BFA4-4DC1-A509-782C9D83BD2A}"/>
    <dgm:cxn modelId="{DBC663B2-21E1-4D5B-89AB-DD0CC1ABDA1F}" type="presOf" srcId="{469FEAA4-5F43-4AF6-9563-7633CF784311}" destId="{177AFD6D-3863-40D8-9461-A3373285DF6E}" srcOrd="0" destOrd="0" presId="urn:microsoft.com/office/officeart/2005/8/layout/cycle1"/>
    <dgm:cxn modelId="{6565DF01-094B-488C-AD64-55791945D4E3}" srcId="{086321B7-508E-4B04-96BB-383B0EEC97F7}" destId="{469FEAA4-5F43-4AF6-9563-7633CF784311}" srcOrd="0" destOrd="0" parTransId="{E8D3C460-2A42-44B2-AD02-8EE253CC2BD3}" sibTransId="{2929C651-116C-44B4-A6CD-EDBA25681BE4}"/>
    <dgm:cxn modelId="{1F71B434-E258-404F-AFB4-17A7C3B1DBC7}" type="presOf" srcId="{086321B7-508E-4B04-96BB-383B0EEC97F7}" destId="{CE1E987B-3622-4721-88D3-15BC629620E8}" srcOrd="0" destOrd="0" presId="urn:microsoft.com/office/officeart/2005/8/layout/cycle1"/>
    <dgm:cxn modelId="{E8923221-B137-4495-9D3E-C1362AD5537C}" type="presOf" srcId="{2929C651-116C-44B4-A6CD-EDBA25681BE4}" destId="{C8684FC4-148C-48DB-97FA-2D8BC06DC66A}" srcOrd="0" destOrd="0" presId="urn:microsoft.com/office/officeart/2005/8/layout/cycle1"/>
    <dgm:cxn modelId="{36271E5B-2191-4935-A843-8764BCE6F4B1}" type="presOf" srcId="{CBE78E12-BB17-4B64-BC7D-027EF3123808}" destId="{E603F3E9-7D9C-4340-8294-94A9D07A384F}" srcOrd="0" destOrd="0" presId="urn:microsoft.com/office/officeart/2005/8/layout/cycle1"/>
    <dgm:cxn modelId="{95086592-71D5-4A3A-A1A0-E1D5E892EF58}" type="presOf" srcId="{2A802351-9B5B-412B-8393-91B90954F70A}" destId="{9B6CEE53-A91B-4193-903C-DE47D71FFE44}" srcOrd="0" destOrd="0" presId="urn:microsoft.com/office/officeart/2005/8/layout/cycle1"/>
    <dgm:cxn modelId="{2F646870-CCB9-4FF1-8E83-DE79929EC682}" type="presOf" srcId="{04DAEBF7-BFA4-4DC1-A509-782C9D83BD2A}" destId="{7033980F-2CD3-4C2A-8F37-32F39CA6ADF1}" srcOrd="0" destOrd="0" presId="urn:microsoft.com/office/officeart/2005/8/layout/cycle1"/>
    <dgm:cxn modelId="{868A42F9-E78D-4165-BE9D-DB1E3880F530}" type="presOf" srcId="{8ED46D8C-9B89-4A67-8FCF-066A3811428E}" destId="{3E1B17B4-E8F8-473A-B3B1-81BBB84C09A2}" srcOrd="0" destOrd="0" presId="urn:microsoft.com/office/officeart/2005/8/layout/cycle1"/>
    <dgm:cxn modelId="{A95ED70F-7985-44AF-8B92-F6126BBAAD83}" srcId="{086321B7-508E-4B04-96BB-383B0EEC97F7}" destId="{8ED46D8C-9B89-4A67-8FCF-066A3811428E}" srcOrd="1" destOrd="0" parTransId="{363F4709-2268-408F-ADB5-69A06100C0F2}" sibTransId="{CBE78E12-BB17-4B64-BC7D-027EF3123808}"/>
    <dgm:cxn modelId="{4F4A047A-1E68-44CE-8B12-F743C13460C8}" type="presParOf" srcId="{CE1E987B-3622-4721-88D3-15BC629620E8}" destId="{64162D0E-C7FA-4BAA-9488-DC2FEDB71929}" srcOrd="0" destOrd="0" presId="urn:microsoft.com/office/officeart/2005/8/layout/cycle1"/>
    <dgm:cxn modelId="{CA58D1C6-9F0C-4BB7-9B63-5C25F3111C04}" type="presParOf" srcId="{CE1E987B-3622-4721-88D3-15BC629620E8}" destId="{177AFD6D-3863-40D8-9461-A3373285DF6E}" srcOrd="1" destOrd="0" presId="urn:microsoft.com/office/officeart/2005/8/layout/cycle1"/>
    <dgm:cxn modelId="{72CFF273-A782-405F-B802-A10C0E2135D9}" type="presParOf" srcId="{CE1E987B-3622-4721-88D3-15BC629620E8}" destId="{C8684FC4-148C-48DB-97FA-2D8BC06DC66A}" srcOrd="2" destOrd="0" presId="urn:microsoft.com/office/officeart/2005/8/layout/cycle1"/>
    <dgm:cxn modelId="{DF02C1B3-5BB8-4828-9C96-850DD9DF43D5}" type="presParOf" srcId="{CE1E987B-3622-4721-88D3-15BC629620E8}" destId="{72C6197B-D3CE-4BCD-AEBC-A3BB0B93EDC1}" srcOrd="3" destOrd="0" presId="urn:microsoft.com/office/officeart/2005/8/layout/cycle1"/>
    <dgm:cxn modelId="{0822D10E-9704-4305-B0A7-AF1CC794C979}" type="presParOf" srcId="{CE1E987B-3622-4721-88D3-15BC629620E8}" destId="{3E1B17B4-E8F8-473A-B3B1-81BBB84C09A2}" srcOrd="4" destOrd="0" presId="urn:microsoft.com/office/officeart/2005/8/layout/cycle1"/>
    <dgm:cxn modelId="{DAA53486-88A2-43B3-9152-F756A94904B5}" type="presParOf" srcId="{CE1E987B-3622-4721-88D3-15BC629620E8}" destId="{E603F3E9-7D9C-4340-8294-94A9D07A384F}" srcOrd="5" destOrd="0" presId="urn:microsoft.com/office/officeart/2005/8/layout/cycle1"/>
    <dgm:cxn modelId="{1453EC43-9F5B-4AB0-A161-4653480130A6}" type="presParOf" srcId="{CE1E987B-3622-4721-88D3-15BC629620E8}" destId="{AE439CFE-A6F8-4FAF-9B24-95504F2B6C68}" srcOrd="6" destOrd="0" presId="urn:microsoft.com/office/officeart/2005/8/layout/cycle1"/>
    <dgm:cxn modelId="{E6D933D5-89B1-4888-B145-9FFBAEBEB5B3}" type="presParOf" srcId="{CE1E987B-3622-4721-88D3-15BC629620E8}" destId="{9B6CEE53-A91B-4193-903C-DE47D71FFE44}" srcOrd="7" destOrd="0" presId="urn:microsoft.com/office/officeart/2005/8/layout/cycle1"/>
    <dgm:cxn modelId="{0240B196-08F7-491E-BD24-E53F545D584A}" type="presParOf" srcId="{CE1E987B-3622-4721-88D3-15BC629620E8}" destId="{7033980F-2CD3-4C2A-8F37-32F39CA6ADF1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7AFD6D-3863-40D8-9461-A3373285DF6E}">
      <dsp:nvSpPr>
        <dsp:cNvPr id="0" name=""/>
        <dsp:cNvSpPr/>
      </dsp:nvSpPr>
      <dsp:spPr>
        <a:xfrm>
          <a:off x="3624069" y="303807"/>
          <a:ext cx="2958438" cy="1531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Образовательная функция</a:t>
          </a:r>
          <a:endParaRPr lang="ru-RU" sz="2400" kern="1200" dirty="0"/>
        </a:p>
      </dsp:txBody>
      <dsp:txXfrm>
        <a:off x="3624069" y="303807"/>
        <a:ext cx="2958438" cy="1531758"/>
      </dsp:txXfrm>
    </dsp:sp>
    <dsp:sp modelId="{C8684FC4-148C-48DB-97FA-2D8BC06DC66A}">
      <dsp:nvSpPr>
        <dsp:cNvPr id="0" name=""/>
        <dsp:cNvSpPr/>
      </dsp:nvSpPr>
      <dsp:spPr>
        <a:xfrm>
          <a:off x="2013501" y="-402047"/>
          <a:ext cx="3622273" cy="3622273"/>
        </a:xfrm>
        <a:prstGeom prst="circularArrow">
          <a:avLst>
            <a:gd name="adj1" fmla="val 8246"/>
            <a:gd name="adj2" fmla="val 575908"/>
            <a:gd name="adj3" fmla="val 3316678"/>
            <a:gd name="adj4" fmla="val 999620"/>
            <a:gd name="adj5" fmla="val 962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1B17B4-E8F8-473A-B3B1-81BBB84C09A2}">
      <dsp:nvSpPr>
        <dsp:cNvPr id="0" name=""/>
        <dsp:cNvSpPr/>
      </dsp:nvSpPr>
      <dsp:spPr>
        <a:xfrm>
          <a:off x="2160243" y="2531568"/>
          <a:ext cx="2295968" cy="1531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Развивающая функция</a:t>
          </a:r>
          <a:endParaRPr lang="ru-RU" sz="2400" kern="1200" dirty="0"/>
        </a:p>
      </dsp:txBody>
      <dsp:txXfrm>
        <a:off x="2160243" y="2531568"/>
        <a:ext cx="2295968" cy="1531758"/>
      </dsp:txXfrm>
    </dsp:sp>
    <dsp:sp modelId="{E603F3E9-7D9C-4340-8294-94A9D07A384F}">
      <dsp:nvSpPr>
        <dsp:cNvPr id="0" name=""/>
        <dsp:cNvSpPr/>
      </dsp:nvSpPr>
      <dsp:spPr>
        <a:xfrm>
          <a:off x="938931" y="-420846"/>
          <a:ext cx="3622273" cy="3622273"/>
        </a:xfrm>
        <a:prstGeom prst="circularArrow">
          <a:avLst>
            <a:gd name="adj1" fmla="val 8246"/>
            <a:gd name="adj2" fmla="val 575908"/>
            <a:gd name="adj3" fmla="val 9179035"/>
            <a:gd name="adj4" fmla="val 6801600"/>
            <a:gd name="adj5" fmla="val 962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6CEE53-A91B-4193-903C-DE47D71FFE44}">
      <dsp:nvSpPr>
        <dsp:cNvPr id="0" name=""/>
        <dsp:cNvSpPr/>
      </dsp:nvSpPr>
      <dsp:spPr>
        <a:xfrm>
          <a:off x="243053" y="303806"/>
          <a:ext cx="2462501" cy="1531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Воспитательная функция</a:t>
          </a:r>
          <a:endParaRPr lang="ru-RU" sz="2400" kern="1200" dirty="0"/>
        </a:p>
      </dsp:txBody>
      <dsp:txXfrm>
        <a:off x="243053" y="303806"/>
        <a:ext cx="2462501" cy="1531758"/>
      </dsp:txXfrm>
    </dsp:sp>
    <dsp:sp modelId="{7033980F-2CD3-4C2A-8F37-32F39CA6ADF1}">
      <dsp:nvSpPr>
        <dsp:cNvPr id="0" name=""/>
        <dsp:cNvSpPr/>
      </dsp:nvSpPr>
      <dsp:spPr>
        <a:xfrm>
          <a:off x="1440168" y="-720068"/>
          <a:ext cx="3622273" cy="3622273"/>
        </a:xfrm>
        <a:prstGeom prst="circularArrow">
          <a:avLst>
            <a:gd name="adj1" fmla="val 8246"/>
            <a:gd name="adj2" fmla="val 575908"/>
            <a:gd name="adj3" fmla="val 19069952"/>
            <a:gd name="adj4" fmla="val 12754142"/>
            <a:gd name="adj5" fmla="val 962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6D7D-8440-4BA2-921A-DE1D11F8FDAF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6F66D7D-8440-4BA2-921A-DE1D11F8FDAF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C1C4B16-B42F-4111-9456-DEC22ACD35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3103985"/>
          </a:xfrm>
        </p:spPr>
        <p:txBody>
          <a:bodyPr/>
          <a:lstStyle/>
          <a:p>
            <a:r>
              <a:rPr lang="ru-RU" sz="6600" dirty="0" smtClean="0"/>
              <a:t>Старая </a:t>
            </a:r>
            <a:r>
              <a:rPr lang="ru-RU" sz="6600" dirty="0"/>
              <a:t>дидактика</a:t>
            </a:r>
            <a:br>
              <a:rPr lang="ru-RU" sz="6600" dirty="0"/>
            </a:br>
            <a:r>
              <a:rPr lang="ru-RU" sz="6600" dirty="0" smtClean="0"/>
              <a:t>(традиционный подход)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149080"/>
            <a:ext cx="4608512" cy="2088232"/>
          </a:xfrm>
        </p:spPr>
        <p:txBody>
          <a:bodyPr>
            <a:no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«5» – владеет в полной мере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«4» – владеет достаточно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«3» – владеет недостаточно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«2</a:t>
            </a:r>
            <a:r>
              <a:rPr lang="ru-RU" dirty="0" smtClean="0">
                <a:solidFill>
                  <a:schemeClr val="tx1"/>
                </a:solidFill>
              </a:rPr>
              <a:t>» - не </a:t>
            </a:r>
            <a:r>
              <a:rPr lang="ru-RU" dirty="0" smtClean="0">
                <a:solidFill>
                  <a:schemeClr val="tx1"/>
                </a:solidFill>
              </a:rPr>
              <a:t>владеет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8909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Показатель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знаний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3" y="1484784"/>
            <a:ext cx="84249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Владение фактами: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Знание фактов (описание фактов, описание их к </a:t>
            </a:r>
            <a:r>
              <a:rPr lang="ru-RU" dirty="0" err="1" smtClean="0"/>
              <a:t>контекту</a:t>
            </a:r>
            <a:r>
              <a:rPr lang="ru-RU" dirty="0" smtClean="0"/>
              <a:t> изучаемого материала и др.);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Установление логики взаимосвязи между фактами (выделение иерархических и ассоциативных отношений между ними).</a:t>
            </a:r>
          </a:p>
          <a:p>
            <a:endParaRPr lang="ru-RU" dirty="0" smtClean="0"/>
          </a:p>
          <a:p>
            <a:r>
              <a:rPr lang="ru-RU" b="1" u="sng" dirty="0" smtClean="0"/>
              <a:t>Владение научной проблематикой: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Узнавание научных проблем в контексте обучения;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Формулирование проблемы, исходя из представлений о той или иной проблемной ситуации;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Наличие представлений о возможных путях решения данной проблемы.</a:t>
            </a:r>
          </a:p>
          <a:p>
            <a:endParaRPr lang="ru-RU" dirty="0"/>
          </a:p>
          <a:p>
            <a:r>
              <a:rPr lang="ru-RU" b="1" u="sng" dirty="0" smtClean="0"/>
              <a:t>Владение теориями: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Узнавание теории (соотнесение теории с контекстом изученного материала);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Раскрытие содержания теории (характеристика основных положений, доказательств, выводов);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dirty="0" smtClean="0"/>
              <a:t>Характеристика действий, связанных с применением правила закономерности.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63099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Показатель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знаний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55577" y="1988840"/>
            <a:ext cx="8136904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Владение методами и процедурами:</a:t>
            </a:r>
          </a:p>
          <a:p>
            <a:pPr marL="285750" indent="-28575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Узнавание  метода, процедуры в контексте изученного материала;</a:t>
            </a:r>
          </a:p>
          <a:p>
            <a:pPr marL="285750" indent="-28575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Раскрытие содержания метода, процедуры (характеристика действий и операций, составляющих сущность метода, процедуры и операций, составляющих сущность метода, процедуры и логической последовательности их применения);</a:t>
            </a:r>
          </a:p>
          <a:p>
            <a:pPr marL="285750" indent="-28575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Характеристика условий применения метода, процедуры.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26296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Показатель </a:t>
            </a:r>
            <a:r>
              <a:rPr lang="ru-RU" sz="4400" dirty="0" err="1" smtClean="0"/>
              <a:t>сформированности</a:t>
            </a:r>
            <a:r>
              <a:rPr lang="ru-RU" sz="4400" dirty="0" smtClean="0"/>
              <a:t> умений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988840"/>
            <a:ext cx="8066748" cy="4483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Диагностичными</a:t>
            </a:r>
            <a:r>
              <a:rPr lang="ru-RU" dirty="0" smtClean="0"/>
              <a:t> показателями владения умениями обычно являются конкретные действия и их комплексы, выполняемые относительно  конкретно поставленных  задач в контексте обучения. Вместе с тем в структуре любого действия можно выделить общие элементы, реализация которых необходима при воспроизведении каждого конкретного умения. Владение этими элементами может служить </a:t>
            </a:r>
            <a:r>
              <a:rPr lang="ru-RU" b="1" u="sng" dirty="0" smtClean="0"/>
              <a:t>объективными показателями </a:t>
            </a:r>
            <a:r>
              <a:rPr lang="ru-RU" b="1" u="sng" dirty="0" err="1" smtClean="0"/>
              <a:t>сформированности</a:t>
            </a:r>
            <a:r>
              <a:rPr lang="ru-RU" b="1" u="sng" dirty="0" smtClean="0"/>
              <a:t> умения</a:t>
            </a:r>
            <a:r>
              <a:rPr lang="ru-RU" dirty="0" smtClean="0"/>
              <a:t>:</a:t>
            </a:r>
          </a:p>
          <a:p>
            <a:pPr marL="285750" indent="-28575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Построение алгоритма (последовательности операций выполнения конкретных действий в структуре умения;</a:t>
            </a:r>
          </a:p>
          <a:p>
            <a:pPr marL="285750" indent="-28575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Моделирование (планирование) практического выполнения действий, составляющих данное умение;</a:t>
            </a:r>
          </a:p>
          <a:p>
            <a:pPr marL="285750" indent="-28575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Выполнение комплекса действий, составляющих данное умение;</a:t>
            </a:r>
          </a:p>
          <a:p>
            <a:pPr marL="285750" indent="-28575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Самоанализ результатов выполнения действий, составляющих умение в сопоставлении с целью деятельности.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46805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Показатель </a:t>
            </a:r>
            <a:r>
              <a:rPr lang="ru-RU" sz="4400" dirty="0" err="1" smtClean="0"/>
              <a:t>сформированности</a:t>
            </a:r>
            <a:r>
              <a:rPr lang="ru-RU" sz="4400" dirty="0" smtClean="0"/>
              <a:t> навыков</a:t>
            </a:r>
            <a:endParaRPr lang="ru-RU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899593" y="2132856"/>
            <a:ext cx="7776864" cy="212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Обобщенные показатели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навыков совпадают с показателями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умений. Но поскольку навык предполагает автоматизацию действий, оцениваются обычно еще и время его выполнения, например, измерение скорости чтения, устного счета </a:t>
            </a:r>
            <a:r>
              <a:rPr lang="ru-RU" dirty="0" err="1" smtClean="0"/>
              <a:t>ит.п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0379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Функции процесса обучения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804659665"/>
              </p:ext>
            </p:extLst>
          </p:nvPr>
        </p:nvGraphicFramePr>
        <p:xfrm>
          <a:off x="1475656" y="2276872"/>
          <a:ext cx="68644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255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Образовательная функция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5770984" cy="31969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Процесс обучения направлен на формирование:</a:t>
            </a:r>
          </a:p>
          <a:p>
            <a:pPr marL="0" indent="720725">
              <a:buNone/>
            </a:pPr>
            <a:r>
              <a:rPr lang="ru-RU" dirty="0" smtClean="0">
                <a:solidFill>
                  <a:schemeClr val="tx1"/>
                </a:solidFill>
              </a:rPr>
              <a:t>ЗНАНИЙ</a:t>
            </a:r>
          </a:p>
          <a:p>
            <a:pPr marL="0" indent="720725">
              <a:buNone/>
            </a:pPr>
            <a:r>
              <a:rPr lang="ru-RU" dirty="0" smtClean="0">
                <a:solidFill>
                  <a:schemeClr val="tx1"/>
                </a:solidFill>
              </a:rPr>
              <a:t>УМЕНИЙ</a:t>
            </a:r>
          </a:p>
          <a:p>
            <a:pPr marL="0" indent="720725">
              <a:buNone/>
            </a:pPr>
            <a:r>
              <a:rPr lang="ru-RU" dirty="0" smtClean="0">
                <a:solidFill>
                  <a:schemeClr val="tx1"/>
                </a:solidFill>
              </a:rPr>
              <a:t>НАВЫКОВ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720725">
              <a:buNone/>
            </a:pPr>
            <a:r>
              <a:rPr lang="ru-RU" dirty="0" smtClean="0">
                <a:solidFill>
                  <a:schemeClr val="tx1"/>
                </a:solidFill>
              </a:rPr>
              <a:t>ОПЫТА ДЕЯТЕЛЬНОСТИ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8024" y="2420888"/>
            <a:ext cx="3888432" cy="120032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Результат деятельности учащегося при изучении предмета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538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Образовательная функция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84744" y="1988840"/>
            <a:ext cx="6192688" cy="156966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ЗНАНИЙ</a:t>
            </a:r>
          </a:p>
          <a:p>
            <a:r>
              <a:rPr lang="ru-RU" sz="2400" b="1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Понимание, сохранение в памяти и воспроизведение фактов науки, понятий, правил, законов, теорий</a:t>
            </a:r>
            <a:endParaRPr lang="ru-RU" sz="24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789040"/>
            <a:ext cx="5832648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УМЕНИЙ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Владение способом деятельности, способность применять знание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31840" y="5288340"/>
            <a:ext cx="5580620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НАВЫКОВ</a:t>
            </a:r>
          </a:p>
          <a:p>
            <a:r>
              <a:rPr lang="ru-RU" sz="2400" dirty="0"/>
              <a:t>действие, доведенное до автоматизма путем многократных повторений. </a:t>
            </a:r>
          </a:p>
        </p:txBody>
      </p:sp>
    </p:spTree>
    <p:extLst>
      <p:ext uri="{BB962C8B-B14F-4D97-AF65-F5344CB8AC3E}">
        <p14:creationId xmlns:p14="http://schemas.microsoft.com/office/powerpoint/2010/main" xmlns="" val="1118581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2464296"/>
          </a:xfrm>
        </p:spPr>
        <p:txBody>
          <a:bodyPr/>
          <a:lstStyle/>
          <a:p>
            <a:r>
              <a:rPr lang="ru-RU" sz="4800" dirty="0" smtClean="0"/>
              <a:t>Обобщенная система </a:t>
            </a:r>
            <a:r>
              <a:rPr lang="ru-RU" sz="4800" dirty="0" err="1" smtClean="0"/>
              <a:t>надпредметных</a:t>
            </a:r>
            <a:r>
              <a:rPr lang="ru-RU" sz="4800" dirty="0" smtClean="0"/>
              <a:t> показателей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3645024"/>
            <a:ext cx="6912768" cy="1697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Показатель </a:t>
            </a:r>
            <a:r>
              <a:rPr lang="ru-RU" sz="2400" dirty="0" err="1" smtClean="0"/>
              <a:t>сформированности</a:t>
            </a:r>
            <a:r>
              <a:rPr lang="ru-RU" sz="2400" dirty="0" smtClean="0"/>
              <a:t> знаний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Показатель </a:t>
            </a:r>
            <a:r>
              <a:rPr lang="ru-RU" sz="2400" dirty="0" err="1" smtClean="0"/>
              <a:t>сформированности</a:t>
            </a:r>
            <a:r>
              <a:rPr lang="ru-RU" sz="2400" dirty="0" smtClean="0"/>
              <a:t> умений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Показатель </a:t>
            </a:r>
            <a:r>
              <a:rPr lang="ru-RU" sz="2400" dirty="0" err="1" smtClean="0"/>
              <a:t>сформированности</a:t>
            </a:r>
            <a:r>
              <a:rPr lang="ru-RU" sz="2400" dirty="0" smtClean="0"/>
              <a:t> навыков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04467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Таксономия Бенджамина </a:t>
            </a:r>
            <a:r>
              <a:rPr lang="ru-RU" dirty="0" err="1" smtClean="0"/>
              <a:t>Блума</a:t>
            </a:r>
            <a:endParaRPr lang="ru-RU" dirty="0"/>
          </a:p>
        </p:txBody>
      </p:sp>
      <p:pic>
        <p:nvPicPr>
          <p:cNvPr id="2050" name="Picture 2" descr="http://images.myshared.ru/220284/slide_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19146"/>
            <a:ext cx="7272808" cy="480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upload.wikimedia.org/wikipedia/ru/thumb/1/1f/Bloom_Benjamin.jpg/220px-Bloom_Benjam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881" y="188640"/>
            <a:ext cx="1471731" cy="183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35696" y="206886"/>
            <a:ext cx="2358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Работа 1935-1942 гг.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361296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dugalaxy.intel.ru/index.php?s=&amp;act=attach&amp;type=blogentry&amp;id=271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99692"/>
            <a:ext cx="8352928" cy="516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r"/>
            <a:r>
              <a:rPr lang="ru-RU" smtClean="0"/>
              <a:t>Таксономия Бенджамина Блума</a:t>
            </a:r>
            <a:endParaRPr lang="ru-RU" dirty="0"/>
          </a:p>
        </p:txBody>
      </p:sp>
      <p:pic>
        <p:nvPicPr>
          <p:cNvPr id="6" name="Picture 4" descr="https://upload.wikimedia.org/wikipedia/ru/thumb/1/1f/Bloom_Benjamin.jpg/220px-Bloom_Benjam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881" y="188640"/>
            <a:ext cx="1471731" cy="183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3159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ages.myshared.ru/195649/slide_2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96872"/>
            <a:ext cx="6480720" cy="486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pPr algn="r"/>
            <a:r>
              <a:rPr lang="ru-RU" dirty="0" smtClean="0"/>
              <a:t>Таксономия Бенджамина </a:t>
            </a:r>
            <a:r>
              <a:rPr lang="ru-RU" dirty="0" err="1" smtClean="0"/>
              <a:t>Блума</a:t>
            </a:r>
            <a:endParaRPr lang="ru-RU" dirty="0"/>
          </a:p>
        </p:txBody>
      </p:sp>
      <p:pic>
        <p:nvPicPr>
          <p:cNvPr id="7" name="Picture 4" descr="https://upload.wikimedia.org/wikipedia/ru/thumb/1/1f/Bloom_Benjamin.jpg/220px-Bloom_Benjam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881" y="188640"/>
            <a:ext cx="1471731" cy="183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28675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Показатель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знаний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772816"/>
            <a:ext cx="8424936" cy="4547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Владение понятиями:</a:t>
            </a:r>
          </a:p>
          <a:p>
            <a:pPr marL="285750" indent="-285750">
              <a:spcBef>
                <a:spcPts val="9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Узнавание и определение понятий (сопоставление терминов и определений, конструирование определений, понятий);</a:t>
            </a:r>
          </a:p>
          <a:p>
            <a:pPr marL="285750" indent="-285750">
              <a:spcBef>
                <a:spcPts val="9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Раскрытие объема понятий (характеристика номенклатуры объектов или явлений, отраженных данными понятиями);</a:t>
            </a:r>
          </a:p>
          <a:p>
            <a:pPr marL="285750" indent="-285750">
              <a:spcBef>
                <a:spcPts val="9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Раскрытие содержания понятия (характеристика существенных признаков объектов или явлений, отраженных данными понятием);</a:t>
            </a:r>
          </a:p>
          <a:p>
            <a:pPr marL="285750" indent="-285750">
              <a:spcBef>
                <a:spcPts val="9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Установление логики взаимосвязей между понятиями в понятийной системе (выделение </a:t>
            </a:r>
            <a:r>
              <a:rPr lang="ru-RU" dirty="0" err="1" smtClean="0"/>
              <a:t>иерархческих</a:t>
            </a:r>
            <a:r>
              <a:rPr lang="ru-RU" dirty="0" smtClean="0"/>
              <a:t> и ассоциативных связей между понятиями, построение логически упорядоченных терминологических схем);</a:t>
            </a:r>
          </a:p>
          <a:p>
            <a:pPr marL="285750" indent="-285750">
              <a:spcBef>
                <a:spcPts val="9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Характеристика действий, вытекающих из содержания понятия (описание возможных практических и интеллектуальных решений, выполняемых на основе содержания понятия).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6979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208</TotalTime>
  <Words>508</Words>
  <Application>Microsoft Office PowerPoint</Application>
  <PresentationFormat>Экран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Исполнительная</vt:lpstr>
      <vt:lpstr>Старая дидактика (традиционный подход)</vt:lpstr>
      <vt:lpstr>Функции процесса обучения</vt:lpstr>
      <vt:lpstr>Образовательная функция</vt:lpstr>
      <vt:lpstr>Образовательная функция</vt:lpstr>
      <vt:lpstr>Обобщенная система надпредметных показателей</vt:lpstr>
      <vt:lpstr>Таксономия Бенджамина Блума</vt:lpstr>
      <vt:lpstr>Слайд 7</vt:lpstr>
      <vt:lpstr>Таксономия Бенджамина Блума</vt:lpstr>
      <vt:lpstr>Показатель сформированности знаний</vt:lpstr>
      <vt:lpstr>Показатель сформированности знаний</vt:lpstr>
      <vt:lpstr>Показатель сформированности знаний</vt:lpstr>
      <vt:lpstr>Показатель сформированности умений</vt:lpstr>
      <vt:lpstr>Показатель сформированности навыков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Традиционная дидактика</dc:title>
  <dc:creator>EkaSido</dc:creator>
  <cp:lastModifiedBy>ekasido</cp:lastModifiedBy>
  <cp:revision>21</cp:revision>
  <dcterms:created xsi:type="dcterms:W3CDTF">2015-03-11T20:53:38Z</dcterms:created>
  <dcterms:modified xsi:type="dcterms:W3CDTF">2015-10-15T09:36:26Z</dcterms:modified>
</cp:coreProperties>
</file>