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 snapToGrid="0" snapToObjects="1">
      <p:cViewPr varScale="1">
        <p:scale>
          <a:sx n="90" d="100"/>
          <a:sy n="90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283F79-84AC-064F-A32A-DCE0670DCA24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56D6E3CA-B64F-F044-AB71-DD0EDEC296D2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Встречи согласно маршруту наставничества</a:t>
          </a:r>
        </a:p>
      </dgm:t>
    </dgm:pt>
    <dgm:pt modelId="{996CCBCD-9306-734F-9541-8E3A73BBFD44}" type="parTrans" cxnId="{0441A4EF-4EFD-3241-99C3-F0EB666B4893}">
      <dgm:prSet/>
      <dgm:spPr/>
      <dgm:t>
        <a:bodyPr/>
        <a:lstStyle/>
        <a:p>
          <a:endParaRPr lang="ru-RU"/>
        </a:p>
      </dgm:t>
    </dgm:pt>
    <dgm:pt modelId="{0C9A2E0C-D58F-8A4E-B6CF-787B64D1504A}" type="sibTrans" cxnId="{0441A4EF-4EFD-3241-99C3-F0EB666B4893}">
      <dgm:prSet/>
      <dgm:spPr/>
      <dgm:t>
        <a:bodyPr/>
        <a:lstStyle/>
        <a:p>
          <a:endParaRPr lang="ru-RU"/>
        </a:p>
      </dgm:t>
    </dgm:pt>
    <dgm:pt modelId="{4F2D8D40-6AC3-1F4E-B257-C7A818976982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Фиксация достижений и результатов</a:t>
          </a:r>
        </a:p>
      </dgm:t>
    </dgm:pt>
    <dgm:pt modelId="{EAF4B394-1368-764E-BCC7-E0A3B0752DC3}" type="parTrans" cxnId="{8967628B-9B0F-EA41-9DD7-B4DF07BBDBD8}">
      <dgm:prSet/>
      <dgm:spPr/>
      <dgm:t>
        <a:bodyPr/>
        <a:lstStyle/>
        <a:p>
          <a:endParaRPr lang="ru-RU"/>
        </a:p>
      </dgm:t>
    </dgm:pt>
    <dgm:pt modelId="{A81FEF07-A7C5-0647-96C6-0698D8494F83}" type="sibTrans" cxnId="{8967628B-9B0F-EA41-9DD7-B4DF07BBDBD8}">
      <dgm:prSet/>
      <dgm:spPr/>
      <dgm:t>
        <a:bodyPr/>
        <a:lstStyle/>
        <a:p>
          <a:endParaRPr lang="ru-RU"/>
        </a:p>
      </dgm:t>
    </dgm:pt>
    <dgm:pt modelId="{02EAFDB9-24C5-F745-8C8A-2522B4C04ECB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Презентация результатов наставничества на итоговой конференции</a:t>
          </a:r>
        </a:p>
      </dgm:t>
    </dgm:pt>
    <dgm:pt modelId="{5B025C55-BB86-4E4C-AAD4-A40D668E54A9}" type="parTrans" cxnId="{BBF9F9E3-B321-C84A-BB6A-95962E2C90FD}">
      <dgm:prSet/>
      <dgm:spPr/>
      <dgm:t>
        <a:bodyPr/>
        <a:lstStyle/>
        <a:p>
          <a:endParaRPr lang="ru-RU"/>
        </a:p>
      </dgm:t>
    </dgm:pt>
    <dgm:pt modelId="{CB26D189-FD73-654F-9EC6-9BA1C3E9E610}" type="sibTrans" cxnId="{BBF9F9E3-B321-C84A-BB6A-95962E2C90FD}">
      <dgm:prSet/>
      <dgm:spPr/>
      <dgm:t>
        <a:bodyPr/>
        <a:lstStyle/>
        <a:p>
          <a:endParaRPr lang="ru-RU"/>
        </a:p>
      </dgm:t>
    </dgm:pt>
    <dgm:pt modelId="{8F5D79B8-9524-5341-AE30-8ED856BEA3EA}" type="pres">
      <dgm:prSet presAssocID="{F9283F79-84AC-064F-A32A-DCE0670DCA24}" presName="Name0" presStyleCnt="0">
        <dgm:presLayoutVars>
          <dgm:dir/>
          <dgm:resizeHandles val="exact"/>
        </dgm:presLayoutVars>
      </dgm:prSet>
      <dgm:spPr/>
    </dgm:pt>
    <dgm:pt modelId="{839E0FB6-66A0-244A-AE93-8ADEF7CAF0E8}" type="pres">
      <dgm:prSet presAssocID="{56D6E3CA-B64F-F044-AB71-DD0EDEC296D2}" presName="node" presStyleLbl="node1" presStyleIdx="0" presStyleCnt="3">
        <dgm:presLayoutVars>
          <dgm:bulletEnabled val="1"/>
        </dgm:presLayoutVars>
      </dgm:prSet>
      <dgm:spPr/>
    </dgm:pt>
    <dgm:pt modelId="{43CC3431-A082-E549-AF02-53FCC192DCF4}" type="pres">
      <dgm:prSet presAssocID="{0C9A2E0C-D58F-8A4E-B6CF-787B64D1504A}" presName="sibTrans" presStyleLbl="sibTrans2D1" presStyleIdx="0" presStyleCnt="2"/>
      <dgm:spPr/>
    </dgm:pt>
    <dgm:pt modelId="{38570E9B-8BD1-694A-9998-5B47F340BAB6}" type="pres">
      <dgm:prSet presAssocID="{0C9A2E0C-D58F-8A4E-B6CF-787B64D1504A}" presName="connectorText" presStyleLbl="sibTrans2D1" presStyleIdx="0" presStyleCnt="2"/>
      <dgm:spPr/>
    </dgm:pt>
    <dgm:pt modelId="{EAE07AB9-5E09-2B4B-967E-34B584399DFE}" type="pres">
      <dgm:prSet presAssocID="{4F2D8D40-6AC3-1F4E-B257-C7A818976982}" presName="node" presStyleLbl="node1" presStyleIdx="1" presStyleCnt="3">
        <dgm:presLayoutVars>
          <dgm:bulletEnabled val="1"/>
        </dgm:presLayoutVars>
      </dgm:prSet>
      <dgm:spPr/>
    </dgm:pt>
    <dgm:pt modelId="{468C9043-28D8-744B-976E-937FF65CB1B9}" type="pres">
      <dgm:prSet presAssocID="{A81FEF07-A7C5-0647-96C6-0698D8494F83}" presName="sibTrans" presStyleLbl="sibTrans2D1" presStyleIdx="1" presStyleCnt="2"/>
      <dgm:spPr/>
    </dgm:pt>
    <dgm:pt modelId="{61AED819-B46C-3349-BB4B-F3D3CE248637}" type="pres">
      <dgm:prSet presAssocID="{A81FEF07-A7C5-0647-96C6-0698D8494F83}" presName="connectorText" presStyleLbl="sibTrans2D1" presStyleIdx="1" presStyleCnt="2"/>
      <dgm:spPr/>
    </dgm:pt>
    <dgm:pt modelId="{0D2EBD20-2BD8-7F42-93DC-6D4D645A92A1}" type="pres">
      <dgm:prSet presAssocID="{02EAFDB9-24C5-F745-8C8A-2522B4C04ECB}" presName="node" presStyleLbl="node1" presStyleIdx="2" presStyleCnt="3">
        <dgm:presLayoutVars>
          <dgm:bulletEnabled val="1"/>
        </dgm:presLayoutVars>
      </dgm:prSet>
      <dgm:spPr/>
    </dgm:pt>
  </dgm:ptLst>
  <dgm:cxnLst>
    <dgm:cxn modelId="{DE00A81F-7C72-E64F-87ED-C6A496BE4B4F}" type="presOf" srcId="{A81FEF07-A7C5-0647-96C6-0698D8494F83}" destId="{468C9043-28D8-744B-976E-937FF65CB1B9}" srcOrd="0" destOrd="0" presId="urn:microsoft.com/office/officeart/2005/8/layout/process1"/>
    <dgm:cxn modelId="{56438059-091B-8840-810C-273F8E20CCAF}" type="presOf" srcId="{0C9A2E0C-D58F-8A4E-B6CF-787B64D1504A}" destId="{38570E9B-8BD1-694A-9998-5B47F340BAB6}" srcOrd="1" destOrd="0" presId="urn:microsoft.com/office/officeart/2005/8/layout/process1"/>
    <dgm:cxn modelId="{6590735F-ACF7-724B-BBBD-679BDB0283AA}" type="presOf" srcId="{0C9A2E0C-D58F-8A4E-B6CF-787B64D1504A}" destId="{43CC3431-A082-E549-AF02-53FCC192DCF4}" srcOrd="0" destOrd="0" presId="urn:microsoft.com/office/officeart/2005/8/layout/process1"/>
    <dgm:cxn modelId="{28434B7D-14A6-5F4E-94C4-B0DCFAC43BFC}" type="presOf" srcId="{4F2D8D40-6AC3-1F4E-B257-C7A818976982}" destId="{EAE07AB9-5E09-2B4B-967E-34B584399DFE}" srcOrd="0" destOrd="0" presId="urn:microsoft.com/office/officeart/2005/8/layout/process1"/>
    <dgm:cxn modelId="{8967628B-9B0F-EA41-9DD7-B4DF07BBDBD8}" srcId="{F9283F79-84AC-064F-A32A-DCE0670DCA24}" destId="{4F2D8D40-6AC3-1F4E-B257-C7A818976982}" srcOrd="1" destOrd="0" parTransId="{EAF4B394-1368-764E-BCC7-E0A3B0752DC3}" sibTransId="{A81FEF07-A7C5-0647-96C6-0698D8494F83}"/>
    <dgm:cxn modelId="{6ACAB8B8-BA2F-894F-BCA7-2C0EFA21F183}" type="presOf" srcId="{F9283F79-84AC-064F-A32A-DCE0670DCA24}" destId="{8F5D79B8-9524-5341-AE30-8ED856BEA3EA}" srcOrd="0" destOrd="0" presId="urn:microsoft.com/office/officeart/2005/8/layout/process1"/>
    <dgm:cxn modelId="{F0A812C1-35DD-AC42-AE18-4D290E0979AE}" type="presOf" srcId="{02EAFDB9-24C5-F745-8C8A-2522B4C04ECB}" destId="{0D2EBD20-2BD8-7F42-93DC-6D4D645A92A1}" srcOrd="0" destOrd="0" presId="urn:microsoft.com/office/officeart/2005/8/layout/process1"/>
    <dgm:cxn modelId="{928CEAD8-D39F-B245-AEBB-C1747C8BE516}" type="presOf" srcId="{A81FEF07-A7C5-0647-96C6-0698D8494F83}" destId="{61AED819-B46C-3349-BB4B-F3D3CE248637}" srcOrd="1" destOrd="0" presId="urn:microsoft.com/office/officeart/2005/8/layout/process1"/>
    <dgm:cxn modelId="{BBF9F9E3-B321-C84A-BB6A-95962E2C90FD}" srcId="{F9283F79-84AC-064F-A32A-DCE0670DCA24}" destId="{02EAFDB9-24C5-F745-8C8A-2522B4C04ECB}" srcOrd="2" destOrd="0" parTransId="{5B025C55-BB86-4E4C-AAD4-A40D668E54A9}" sibTransId="{CB26D189-FD73-654F-9EC6-9BA1C3E9E610}"/>
    <dgm:cxn modelId="{0441A4EF-4EFD-3241-99C3-F0EB666B4893}" srcId="{F9283F79-84AC-064F-A32A-DCE0670DCA24}" destId="{56D6E3CA-B64F-F044-AB71-DD0EDEC296D2}" srcOrd="0" destOrd="0" parTransId="{996CCBCD-9306-734F-9541-8E3A73BBFD44}" sibTransId="{0C9A2E0C-D58F-8A4E-B6CF-787B64D1504A}"/>
    <dgm:cxn modelId="{C2B50EFE-C21D-7F46-A6F3-A6EAFAD70115}" type="presOf" srcId="{56D6E3CA-B64F-F044-AB71-DD0EDEC296D2}" destId="{839E0FB6-66A0-244A-AE93-8ADEF7CAF0E8}" srcOrd="0" destOrd="0" presId="urn:microsoft.com/office/officeart/2005/8/layout/process1"/>
    <dgm:cxn modelId="{E04822A1-5951-DF40-94BC-01428C6B61E1}" type="presParOf" srcId="{8F5D79B8-9524-5341-AE30-8ED856BEA3EA}" destId="{839E0FB6-66A0-244A-AE93-8ADEF7CAF0E8}" srcOrd="0" destOrd="0" presId="urn:microsoft.com/office/officeart/2005/8/layout/process1"/>
    <dgm:cxn modelId="{8334B7EA-101B-E044-B826-8CFB30C3E313}" type="presParOf" srcId="{8F5D79B8-9524-5341-AE30-8ED856BEA3EA}" destId="{43CC3431-A082-E549-AF02-53FCC192DCF4}" srcOrd="1" destOrd="0" presId="urn:microsoft.com/office/officeart/2005/8/layout/process1"/>
    <dgm:cxn modelId="{446E117B-F22A-2B48-8EF4-D175AA533666}" type="presParOf" srcId="{43CC3431-A082-E549-AF02-53FCC192DCF4}" destId="{38570E9B-8BD1-694A-9998-5B47F340BAB6}" srcOrd="0" destOrd="0" presId="urn:microsoft.com/office/officeart/2005/8/layout/process1"/>
    <dgm:cxn modelId="{59402B2B-DBFF-2B40-B215-26280FC1F94D}" type="presParOf" srcId="{8F5D79B8-9524-5341-AE30-8ED856BEA3EA}" destId="{EAE07AB9-5E09-2B4B-967E-34B584399DFE}" srcOrd="2" destOrd="0" presId="urn:microsoft.com/office/officeart/2005/8/layout/process1"/>
    <dgm:cxn modelId="{8B76C554-291E-104E-B58F-D6783D6817F9}" type="presParOf" srcId="{8F5D79B8-9524-5341-AE30-8ED856BEA3EA}" destId="{468C9043-28D8-744B-976E-937FF65CB1B9}" srcOrd="3" destOrd="0" presId="urn:microsoft.com/office/officeart/2005/8/layout/process1"/>
    <dgm:cxn modelId="{D8C8BEAD-C9F2-214C-9794-EC1DF0C12496}" type="presParOf" srcId="{468C9043-28D8-744B-976E-937FF65CB1B9}" destId="{61AED819-B46C-3349-BB4B-F3D3CE248637}" srcOrd="0" destOrd="0" presId="urn:microsoft.com/office/officeart/2005/8/layout/process1"/>
    <dgm:cxn modelId="{9122B0C3-1F1E-7C42-9A58-777131FDE3D2}" type="presParOf" srcId="{8F5D79B8-9524-5341-AE30-8ED856BEA3EA}" destId="{0D2EBD20-2BD8-7F42-93DC-6D4D645A92A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9E0FB6-66A0-244A-AE93-8ADEF7CAF0E8}">
      <dsp:nvSpPr>
        <dsp:cNvPr id="0" name=""/>
        <dsp:cNvSpPr/>
      </dsp:nvSpPr>
      <dsp:spPr>
        <a:xfrm>
          <a:off x="8438" y="92428"/>
          <a:ext cx="2522190" cy="1513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Встречи согласно маршруту наставничества</a:t>
          </a:r>
        </a:p>
      </dsp:txBody>
      <dsp:txXfrm>
        <a:off x="52761" y="136751"/>
        <a:ext cx="2433544" cy="1424668"/>
      </dsp:txXfrm>
    </dsp:sp>
    <dsp:sp modelId="{43CC3431-A082-E549-AF02-53FCC192DCF4}">
      <dsp:nvSpPr>
        <dsp:cNvPr id="0" name=""/>
        <dsp:cNvSpPr/>
      </dsp:nvSpPr>
      <dsp:spPr>
        <a:xfrm>
          <a:off x="2782847" y="536334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/>
        </a:p>
      </dsp:txBody>
      <dsp:txXfrm>
        <a:off x="2782847" y="661435"/>
        <a:ext cx="374293" cy="375301"/>
      </dsp:txXfrm>
    </dsp:sp>
    <dsp:sp modelId="{EAE07AB9-5E09-2B4B-967E-34B584399DFE}">
      <dsp:nvSpPr>
        <dsp:cNvPr id="0" name=""/>
        <dsp:cNvSpPr/>
      </dsp:nvSpPr>
      <dsp:spPr>
        <a:xfrm>
          <a:off x="3539504" y="92428"/>
          <a:ext cx="2522190" cy="1513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Фиксация достижений и результатов</a:t>
          </a:r>
        </a:p>
      </dsp:txBody>
      <dsp:txXfrm>
        <a:off x="3583827" y="136751"/>
        <a:ext cx="2433544" cy="1424668"/>
      </dsp:txXfrm>
    </dsp:sp>
    <dsp:sp modelId="{468C9043-28D8-744B-976E-937FF65CB1B9}">
      <dsp:nvSpPr>
        <dsp:cNvPr id="0" name=""/>
        <dsp:cNvSpPr/>
      </dsp:nvSpPr>
      <dsp:spPr>
        <a:xfrm>
          <a:off x="6313914" y="536334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/>
        </a:p>
      </dsp:txBody>
      <dsp:txXfrm>
        <a:off x="6313914" y="661435"/>
        <a:ext cx="374293" cy="375301"/>
      </dsp:txXfrm>
    </dsp:sp>
    <dsp:sp modelId="{0D2EBD20-2BD8-7F42-93DC-6D4D645A92A1}">
      <dsp:nvSpPr>
        <dsp:cNvPr id="0" name=""/>
        <dsp:cNvSpPr/>
      </dsp:nvSpPr>
      <dsp:spPr>
        <a:xfrm>
          <a:off x="7070571" y="92428"/>
          <a:ext cx="2522190" cy="1513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Презентация результатов наставничества на итоговой конференции</a:t>
          </a:r>
        </a:p>
      </dsp:txBody>
      <dsp:txXfrm>
        <a:off x="7114894" y="136751"/>
        <a:ext cx="2433544" cy="1424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9048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30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72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0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33203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62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35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25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63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441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658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F354CF0-73F6-DE43-B4BC-90CFD5E1AA77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504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1DD786-CA5F-8445-8406-62374C88CB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1278" y="580696"/>
            <a:ext cx="9868395" cy="1841871"/>
          </a:xfrm>
        </p:spPr>
        <p:txBody>
          <a:bodyPr>
            <a:normAutofit/>
          </a:bodyPr>
          <a:lstStyle/>
          <a:p>
            <a:r>
              <a:rPr lang="ru-RU" sz="3200" i="1" dirty="0"/>
              <a:t>ГБОУ СОШ № 141</a:t>
            </a:r>
            <a:br>
              <a:rPr lang="ru-RU" sz="3200" i="1" dirty="0"/>
            </a:br>
            <a:r>
              <a:rPr lang="ru-RU" sz="3200" i="1" dirty="0"/>
              <a:t>Красногвардейского района Санкт-Петербурга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6E49CA-378E-3B42-BBFB-257685EA1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2567"/>
            <a:ext cx="9144000" cy="728292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тетрадь наставляемого  педагога</a:t>
            </a:r>
          </a:p>
          <a:p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i="1" dirty="0"/>
          </a:p>
          <a:p>
            <a:endParaRPr lang="ru-RU" sz="28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7F9303-E704-3647-A1BC-17111CEE6599}"/>
              </a:ext>
            </a:extLst>
          </p:cNvPr>
          <p:cNvSpPr txBox="1"/>
          <p:nvPr/>
        </p:nvSpPr>
        <p:spPr>
          <a:xfrm>
            <a:off x="1874044" y="3929063"/>
            <a:ext cx="8443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«Никакие знания и навыки не передаются иначе как от человека к человеку. За каждым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успешным человеком в любой сфере деятельности всегда есть учитель, всегда есть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наставник»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Сергей Кириенко</a:t>
            </a:r>
          </a:p>
        </p:txBody>
      </p:sp>
    </p:spTree>
    <p:extLst>
      <p:ext uri="{BB962C8B-B14F-4D97-AF65-F5344CB8AC3E}">
        <p14:creationId xmlns:p14="http://schemas.microsoft.com/office/powerpoint/2010/main" val="203611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D8F2DD-F8CC-2C4D-90A4-9543E832E01F}"/>
              </a:ext>
            </a:extLst>
          </p:cNvPr>
          <p:cNvSpPr txBox="1"/>
          <p:nvPr/>
        </p:nvSpPr>
        <p:spPr>
          <a:xfrm>
            <a:off x="972466" y="201880"/>
            <a:ext cx="118528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результаты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02F8C-C5A3-4148-8EA6-4E00242BCA2F}"/>
              </a:ext>
            </a:extLst>
          </p:cNvPr>
          <p:cNvSpPr txBox="1"/>
          <p:nvPr/>
        </p:nvSpPr>
        <p:spPr>
          <a:xfrm>
            <a:off x="1079345" y="1366212"/>
            <a:ext cx="10487222" cy="1704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>
                <a:cs typeface="Times New Roman" panose="02020603050405020304" pitchFamily="18" charset="0"/>
              </a:rPr>
              <a:t>Цель</a:t>
            </a:r>
            <a:r>
              <a:rPr lang="en-US" b="1" i="1" dirty="0">
                <a:cs typeface="Times New Roman" panose="02020603050405020304" pitchFamily="18" charset="0"/>
              </a:rPr>
              <a:t>:</a:t>
            </a:r>
            <a:r>
              <a:rPr lang="ru-RU" dirty="0"/>
              <a:t> закрепление на месте работы или в должности педагога молодого специалиста, повышение его профессионального потенциала и уровня, а также создание комфортной профессиональной среды внутри образовательной организации, позволяющей реализовывать актуальные педагогические задачи на высоком уровне.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4EBF23-DDB1-2A4C-A167-6B5DA4D31869}"/>
              </a:ext>
            </a:extLst>
          </p:cNvPr>
          <p:cNvSpPr txBox="1"/>
          <p:nvPr/>
        </p:nvSpPr>
        <p:spPr>
          <a:xfrm>
            <a:off x="972466" y="3527088"/>
            <a:ext cx="6230937" cy="33309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Адаптация молодого специалиста в коллективе.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Методическая и педагогическая поддержка.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Профессиональный рост.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Лучшее понимание себя и своих интересов в профессии.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Сохранение и продвижение вашего опыта и взглядов.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BE2992-1C69-EB4A-A348-A6454954EE25}"/>
              </a:ext>
            </a:extLst>
          </p:cNvPr>
          <p:cNvSpPr txBox="1"/>
          <p:nvPr/>
        </p:nvSpPr>
        <p:spPr>
          <a:xfrm>
            <a:off x="972466" y="3312982"/>
            <a:ext cx="1321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/>
              <a:t>Результаты</a:t>
            </a:r>
            <a:r>
              <a:rPr lang="en-US" b="1" i="1" dirty="0"/>
              <a:t>: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97185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623B71-5993-6148-BE13-76CED64D0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42504"/>
            <a:ext cx="9601200" cy="1246909"/>
          </a:xfrm>
        </p:spPr>
        <p:txBody>
          <a:bodyPr/>
          <a:lstStyle/>
          <a:p>
            <a:pPr algn="ctr"/>
            <a:r>
              <a:rPr lang="ru-RU" i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тандеме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1C2EBF3-1959-2742-A925-8FE5E5B10A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322619"/>
              </p:ext>
            </p:extLst>
          </p:nvPr>
        </p:nvGraphicFramePr>
        <p:xfrm>
          <a:off x="1295400" y="771896"/>
          <a:ext cx="9601200" cy="1698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E2ABAE9B-0A6B-E14A-A69D-98566415C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691179"/>
              </p:ext>
            </p:extLst>
          </p:nvPr>
        </p:nvGraphicFramePr>
        <p:xfrm>
          <a:off x="1447800" y="3429000"/>
          <a:ext cx="9525000" cy="318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5000">
                  <a:extLst>
                    <a:ext uri="{9D8B030D-6E8A-4147-A177-3AD203B41FA5}">
                      <a16:colId xmlns:a16="http://schemas.microsoft.com/office/drawing/2014/main" val="2494327201"/>
                    </a:ext>
                  </a:extLst>
                </a:gridCol>
                <a:gridCol w="3175000">
                  <a:extLst>
                    <a:ext uri="{9D8B030D-6E8A-4147-A177-3AD203B41FA5}">
                      <a16:colId xmlns:a16="http://schemas.microsoft.com/office/drawing/2014/main" val="670643706"/>
                    </a:ext>
                  </a:extLst>
                </a:gridCol>
                <a:gridCol w="3175000">
                  <a:extLst>
                    <a:ext uri="{9D8B030D-6E8A-4147-A177-3AD203B41FA5}">
                      <a16:colId xmlns:a16="http://schemas.microsoft.com/office/drawing/2014/main" val="2994806798"/>
                    </a:ext>
                  </a:extLst>
                </a:gridCol>
              </a:tblGrid>
              <a:tr h="63660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встречи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работы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894226"/>
                  </a:ext>
                </a:extLst>
              </a:tr>
              <a:tr h="6366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113988"/>
                  </a:ext>
                </a:extLst>
              </a:tr>
              <a:tr h="6366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294343"/>
                  </a:ext>
                </a:extLst>
              </a:tr>
              <a:tr h="6366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165179"/>
                  </a:ext>
                </a:extLst>
              </a:tr>
              <a:tr h="6366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9432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DC61D1E-AAE0-664F-AE22-FDD816D9A469}"/>
              </a:ext>
            </a:extLst>
          </p:cNvPr>
          <p:cNvSpPr txBox="1"/>
          <p:nvPr/>
        </p:nvSpPr>
        <p:spPr>
          <a:xfrm>
            <a:off x="1447800" y="2470068"/>
            <a:ext cx="9448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Наставляемый</a:t>
            </a:r>
          </a:p>
        </p:txBody>
      </p:sp>
    </p:spTree>
    <p:extLst>
      <p:ext uri="{BB962C8B-B14F-4D97-AF65-F5344CB8AC3E}">
        <p14:creationId xmlns:p14="http://schemas.microsoft.com/office/powerpoint/2010/main" val="200301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564852-F85B-7346-88E9-CB6ECA3E2B9B}"/>
              </a:ext>
            </a:extLst>
          </p:cNvPr>
          <p:cNvSpPr txBox="1"/>
          <p:nvPr/>
        </p:nvSpPr>
        <p:spPr>
          <a:xfrm>
            <a:off x="2188466" y="306777"/>
            <a:ext cx="8044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действий наставляемого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0F0856-6FF1-6F46-BAE1-AD2A51F343DE}"/>
              </a:ext>
            </a:extLst>
          </p:cNvPr>
          <p:cNvSpPr txBox="1"/>
          <p:nvPr/>
        </p:nvSpPr>
        <p:spPr>
          <a:xfrm>
            <a:off x="1045028" y="1116280"/>
            <a:ext cx="10331533" cy="2765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опыт, познакомиться  с портфолио наставника и оформить запрос к наставнику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участие в первой встрече-знакомстве с наставляемым.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участие в мониторинге.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участие в первой рабочей встрече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A0883A-E0F9-ED4E-8B1F-82769D4936AB}"/>
              </a:ext>
            </a:extLst>
          </p:cNvPr>
          <p:cNvSpPr txBox="1"/>
          <p:nvPr/>
        </p:nvSpPr>
        <p:spPr>
          <a:xfrm>
            <a:off x="3352249" y="3555250"/>
            <a:ext cx="88397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Подробно рассказать о своем запросе, своих целях и задачах, возможных ожиданиях от участия в программе наставничества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Договориться о времени, длительности, периодичности встреч.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формат взаимодействия с наставником.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каналы связи, обменяться всеми необходимыми контактами.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ключевые направления совместной работы.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565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A856B7-F46D-9B49-BFAD-0E79304E0C5F}"/>
              </a:ext>
            </a:extLst>
          </p:cNvPr>
          <p:cNvSpPr txBox="1"/>
          <p:nvPr/>
        </p:nvSpPr>
        <p:spPr>
          <a:xfrm>
            <a:off x="2174317" y="427512"/>
            <a:ext cx="8042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действий наставляемого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858F44-F191-F143-9A06-A652A0E81FA9}"/>
              </a:ext>
            </a:extLst>
          </p:cNvPr>
          <p:cNvSpPr txBox="1"/>
          <p:nvPr/>
        </p:nvSpPr>
        <p:spPr>
          <a:xfrm>
            <a:off x="1056902" y="1333009"/>
            <a:ext cx="10509663" cy="4191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Спланировать участие в программе неформального обучения.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Спланировать консультации с куратором, методистами по направлениям (в случае необходимости).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Спланировать мероприятия, на которых можно представить работу тандема.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следующие встречи в соответствии с его запросом и выбранными направлениями работы.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тему и материал для презентации на итоговой конференции.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участие в мониторинге.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направления... </a:t>
            </a:r>
          </a:p>
        </p:txBody>
      </p:sp>
    </p:spTree>
    <p:extLst>
      <p:ext uri="{BB962C8B-B14F-4D97-AF65-F5344CB8AC3E}">
        <p14:creationId xmlns:p14="http://schemas.microsoft.com/office/powerpoint/2010/main" val="175598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20279D-9FC6-004A-9ECC-FA4AEE50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727" y="270163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моего участия в программе неформального обучения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CFD4E6-369F-1E45-A849-CA8783E8B5B7}"/>
              </a:ext>
            </a:extLst>
          </p:cNvPr>
          <p:cNvSpPr txBox="1"/>
          <p:nvPr/>
        </p:nvSpPr>
        <p:spPr>
          <a:xfrm>
            <a:off x="1189388" y="2112352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Сентябрь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661357-CEB1-6842-8ED4-C217D454F2FC}"/>
              </a:ext>
            </a:extLst>
          </p:cNvPr>
          <p:cNvSpPr txBox="1"/>
          <p:nvPr/>
        </p:nvSpPr>
        <p:spPr>
          <a:xfrm>
            <a:off x="3747168" y="2112352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Октябрь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B855D8-087E-8C4F-9370-82FEE26B44F3}"/>
              </a:ext>
            </a:extLst>
          </p:cNvPr>
          <p:cNvSpPr txBox="1"/>
          <p:nvPr/>
        </p:nvSpPr>
        <p:spPr>
          <a:xfrm>
            <a:off x="5983095" y="2154317"/>
            <a:ext cx="12130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Ноябрь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474E44-5E17-294F-B8A0-A9FE201AECA2}"/>
              </a:ext>
            </a:extLst>
          </p:cNvPr>
          <p:cNvSpPr txBox="1"/>
          <p:nvPr/>
        </p:nvSpPr>
        <p:spPr>
          <a:xfrm>
            <a:off x="8144023" y="2112352"/>
            <a:ext cx="1086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F6C5D9-3C95-A745-B9E0-D59B9BA42A88}"/>
              </a:ext>
            </a:extLst>
          </p:cNvPr>
          <p:cNvSpPr txBox="1"/>
          <p:nvPr/>
        </p:nvSpPr>
        <p:spPr>
          <a:xfrm>
            <a:off x="10342364" y="2122899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Январь</a:t>
            </a: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F02A7DEC-1A29-DB45-9F28-43D4332B97EE}"/>
              </a:ext>
            </a:extLst>
          </p:cNvPr>
          <p:cNvSpPr/>
          <p:nvPr/>
        </p:nvSpPr>
        <p:spPr>
          <a:xfrm>
            <a:off x="1000125" y="2722131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E58A8FA6-0AE9-B54E-960B-A2FE114A26F6}"/>
              </a:ext>
            </a:extLst>
          </p:cNvPr>
          <p:cNvSpPr/>
          <p:nvPr/>
        </p:nvSpPr>
        <p:spPr>
          <a:xfrm>
            <a:off x="3289465" y="2722131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/>
          </a:p>
        </p:txBody>
      </p:sp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DBCFA607-3200-7E44-9EC2-A68C5188F41B}"/>
              </a:ext>
            </a:extLst>
          </p:cNvPr>
          <p:cNvSpPr/>
          <p:nvPr/>
        </p:nvSpPr>
        <p:spPr>
          <a:xfrm>
            <a:off x="5576404" y="2711453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/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96CDF0E0-2773-C048-9EF7-7521AB5F2A18}"/>
              </a:ext>
            </a:extLst>
          </p:cNvPr>
          <p:cNvSpPr/>
          <p:nvPr/>
        </p:nvSpPr>
        <p:spPr>
          <a:xfrm>
            <a:off x="7759085" y="2735552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/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0C07B21B-2B3F-4643-8505-13F8F73D2DDB}"/>
              </a:ext>
            </a:extLst>
          </p:cNvPr>
          <p:cNvSpPr/>
          <p:nvPr/>
        </p:nvSpPr>
        <p:spPr>
          <a:xfrm>
            <a:off x="9910762" y="2722131"/>
            <a:ext cx="1800225" cy="10390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/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8F1047C9-0C71-4B49-8542-762AB1A28D12}"/>
              </a:ext>
            </a:extLst>
          </p:cNvPr>
          <p:cNvSpPr/>
          <p:nvPr/>
        </p:nvSpPr>
        <p:spPr>
          <a:xfrm>
            <a:off x="1489240" y="4729286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>
            <a:extLst>
              <a:ext uri="{FF2B5EF4-FFF2-40B4-BE49-F238E27FC236}">
                <a16:creationId xmlns:a16="http://schemas.microsoft.com/office/drawing/2014/main" id="{4F27930E-41D8-C64A-8777-92522C566E95}"/>
              </a:ext>
            </a:extLst>
          </p:cNvPr>
          <p:cNvSpPr/>
          <p:nvPr/>
        </p:nvSpPr>
        <p:spPr>
          <a:xfrm>
            <a:off x="4015305" y="4772506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>
            <a:extLst>
              <a:ext uri="{FF2B5EF4-FFF2-40B4-BE49-F238E27FC236}">
                <a16:creationId xmlns:a16="http://schemas.microsoft.com/office/drawing/2014/main" id="{DEE87D63-FF23-944A-A002-F23CAF3A226E}"/>
              </a:ext>
            </a:extLst>
          </p:cNvPr>
          <p:cNvSpPr/>
          <p:nvPr/>
        </p:nvSpPr>
        <p:spPr>
          <a:xfrm>
            <a:off x="6474655" y="4772506"/>
            <a:ext cx="1800225" cy="10256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>
            <a:extLst>
              <a:ext uri="{FF2B5EF4-FFF2-40B4-BE49-F238E27FC236}">
                <a16:creationId xmlns:a16="http://schemas.microsoft.com/office/drawing/2014/main" id="{EDF6ABC1-E0A8-DF4A-8B0B-4CAD02ED5494}"/>
              </a:ext>
            </a:extLst>
          </p:cNvPr>
          <p:cNvSpPr/>
          <p:nvPr/>
        </p:nvSpPr>
        <p:spPr>
          <a:xfrm>
            <a:off x="9044039" y="4729286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223560-10CC-4F4D-A3C6-EF58E2FB99BA}"/>
              </a:ext>
            </a:extLst>
          </p:cNvPr>
          <p:cNvSpPr txBox="1"/>
          <p:nvPr/>
        </p:nvSpPr>
        <p:spPr>
          <a:xfrm>
            <a:off x="1865811" y="4257676"/>
            <a:ext cx="1111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24D8F9E-424A-E941-8045-06454B02C20F}"/>
              </a:ext>
            </a:extLst>
          </p:cNvPr>
          <p:cNvSpPr txBox="1"/>
          <p:nvPr/>
        </p:nvSpPr>
        <p:spPr>
          <a:xfrm>
            <a:off x="4533838" y="4372037"/>
            <a:ext cx="763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Март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A8FE8EC-0A93-9342-A5E5-8BBDC7BB2904}"/>
              </a:ext>
            </a:extLst>
          </p:cNvPr>
          <p:cNvSpPr txBox="1"/>
          <p:nvPr/>
        </p:nvSpPr>
        <p:spPr>
          <a:xfrm>
            <a:off x="6934582" y="4343493"/>
            <a:ext cx="995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Апрель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6A24D30-94B3-254A-98AA-559FC5CE2B44}"/>
              </a:ext>
            </a:extLst>
          </p:cNvPr>
          <p:cNvSpPr txBox="1"/>
          <p:nvPr/>
        </p:nvSpPr>
        <p:spPr>
          <a:xfrm>
            <a:off x="9648915" y="4343493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Май</a:t>
            </a:r>
          </a:p>
        </p:txBody>
      </p:sp>
    </p:spTree>
    <p:extLst>
      <p:ext uri="{BB962C8B-B14F-4D97-AF65-F5344CB8AC3E}">
        <p14:creationId xmlns:p14="http://schemas.microsoft.com/office/powerpoint/2010/main" val="3832860111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{EA051DC6-4512-1947-89A0-8AA0921CE9D7}tf10001072</Template>
  <TotalTime>165</TotalTime>
  <Words>307</Words>
  <Application>Microsoft Macintosh PowerPoint</Application>
  <PresentationFormat>Широкоэкранный</PresentationFormat>
  <Paragraphs>52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Franklin Gothic Book</vt:lpstr>
      <vt:lpstr>Times New Roman</vt:lpstr>
      <vt:lpstr>Wingdings</vt:lpstr>
      <vt:lpstr>Уголки</vt:lpstr>
      <vt:lpstr>ГБОУ СОШ № 141 Красногвардейского района Санкт-Петербурга</vt:lpstr>
      <vt:lpstr>Презентация PowerPoint</vt:lpstr>
      <vt:lpstr>Работа в тандеме</vt:lpstr>
      <vt:lpstr>Презентация PowerPoint</vt:lpstr>
      <vt:lpstr>Презентация PowerPoint</vt:lpstr>
      <vt:lpstr>График моего участия в программе неформального обучения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СОШ № 141 Красногвардейского района Санкт-Петербурга</dc:title>
  <dc:creator>Microsoft Office User</dc:creator>
  <cp:lastModifiedBy>Microsoft Office User</cp:lastModifiedBy>
  <cp:revision>3</cp:revision>
  <dcterms:created xsi:type="dcterms:W3CDTF">2022-03-21T17:38:51Z</dcterms:created>
  <dcterms:modified xsi:type="dcterms:W3CDTF">2022-03-22T18:25:29Z</dcterms:modified>
</cp:coreProperties>
</file>