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6" r:id="rId17"/>
    <p:sldId id="273" r:id="rId18"/>
    <p:sldId id="289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3" autoAdjust="0"/>
    <p:restoredTop sz="95093" autoAdjust="0"/>
  </p:normalViewPr>
  <p:slideViewPr>
    <p:cSldViewPr>
      <p:cViewPr varScale="1">
        <p:scale>
          <a:sx n="157" d="100"/>
          <a:sy n="157" d="100"/>
        </p:scale>
        <p:origin x="138" y="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C4FB9-3F90-42DB-BDB1-30A12D7014B6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9C306-1B0D-4E72-92E5-CDAD6C2B49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6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Дагерротип - это способ фотографирования на металлической пластинке. Металлическая пластинка покрывается слоем йодистого серебра. Пары ртути проявляли изображение.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левом нижнем углу можно различить фигурку человека, которому чистят ботинки. Он оставался неподвижным достаточно долго, чтобы попасть на фотопластинку. Экспозиция была не менее 10 минут, поэтому улица кажется пустынной.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FD9A-4A82-4B6A-AD5D-D8EB54B9F0B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853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9C306-1B0D-4E72-92E5-CDAD6C2B4910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40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в 1888 году, компания </a:t>
            </a:r>
            <a:r>
              <a:rPr lang="ru-RU" dirty="0" err="1" smtClean="0">
                <a:effectLst/>
              </a:rPr>
              <a:t>Kodak</a:t>
            </a:r>
            <a:r>
              <a:rPr lang="ru-RU" dirty="0" smtClean="0">
                <a:effectLst/>
              </a:rPr>
              <a:t> выпустила на рынок первую в мире любительскую камеру. </a:t>
            </a:r>
            <a:br>
              <a:rPr lang="ru-RU" dirty="0" smtClean="0">
                <a:effectLst/>
              </a:rPr>
            </a:br>
            <a:r>
              <a:rPr lang="ru-RU" dirty="0" err="1" smtClean="0">
                <a:effectLst/>
              </a:rPr>
              <a:t>Kodak</a:t>
            </a:r>
            <a:r>
              <a:rPr lang="ru-RU" dirty="0" smtClean="0">
                <a:effectLst/>
              </a:rPr>
              <a:t> продавался с набором из 100 негативов. Клиенты, отщёлкав всю сотню, отправляли их вместе с фотоаппаратом назад, на предприятие </a:t>
            </a:r>
            <a:r>
              <a:rPr lang="ru-RU" dirty="0" err="1" smtClean="0">
                <a:effectLst/>
              </a:rPr>
              <a:t>Kodak</a:t>
            </a:r>
            <a:r>
              <a:rPr lang="ru-RU" dirty="0" smtClean="0">
                <a:effectLst/>
              </a:rPr>
              <a:t>, чтобы там проявили и изготовили фотографии. Затем компания отсылала клиенту фотографии и камеру, готовую запечатлеть ещё 100 видов.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Через руки рабочих на заводе прошли тысячи снимков, но некоторые сцены 1890-х годов они посчитали нужным сохранить для потомков.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FD9A-4A82-4B6A-AD5D-D8EB54B9F0B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99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Первый цифровой снимок был сделан в 1957 году; почти за 20 лет до того, как инженер компании </a:t>
            </a:r>
            <a:r>
              <a:rPr lang="ru-RU" dirty="0" err="1" smtClean="0"/>
              <a:t>Kodak</a:t>
            </a:r>
            <a:r>
              <a:rPr lang="ru-RU" dirty="0" smtClean="0"/>
              <a:t> Стив </a:t>
            </a:r>
            <a:r>
              <a:rPr lang="ru-RU" dirty="0" err="1" smtClean="0"/>
              <a:t>Сассон</a:t>
            </a:r>
            <a:r>
              <a:rPr lang="ru-RU" dirty="0" smtClean="0"/>
              <a:t> изобрел первую цифровую фотокамеру. Это цифровой скан снимка, первоначально снятого на пленку. На нем изображен сын Рассела </a:t>
            </a:r>
            <a:r>
              <a:rPr lang="ru-RU" dirty="0" err="1" smtClean="0"/>
              <a:t>Кирша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FD9A-4A82-4B6A-AD5D-D8EB54B9F0B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887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Первой официально известной камерой была построенная Стивеном </a:t>
            </a:r>
            <a:r>
              <a:rPr lang="ru-RU" dirty="0" err="1" smtClean="0"/>
              <a:t>Сассоном</a:t>
            </a:r>
            <a:r>
              <a:rPr lang="ru-RU" dirty="0" smtClean="0"/>
              <a:t>, инженером </a:t>
            </a:r>
            <a:r>
              <a:rPr lang="ru-RU" dirty="0" err="1" smtClean="0"/>
              <a:t>Eastman</a:t>
            </a:r>
            <a:r>
              <a:rPr lang="ru-RU" dirty="0" smtClean="0"/>
              <a:t> </a:t>
            </a:r>
            <a:r>
              <a:rPr lang="ru-RU" dirty="0" err="1" smtClean="0"/>
              <a:t>Kodak</a:t>
            </a:r>
            <a:r>
              <a:rPr lang="ru-RU" dirty="0" smtClean="0"/>
              <a:t>. В ней использовались CCD-чипы образца 1973 года, производства </a:t>
            </a:r>
            <a:r>
              <a:rPr lang="ru-RU" dirty="0" err="1" smtClean="0"/>
              <a:t>Fairchild</a:t>
            </a:r>
            <a:r>
              <a:rPr lang="ru-RU" dirty="0" smtClean="0"/>
              <a:t> </a:t>
            </a:r>
            <a:r>
              <a:rPr lang="ru-RU" dirty="0" err="1" smtClean="0"/>
              <a:t>Semiconductor</a:t>
            </a:r>
            <a:r>
              <a:rPr lang="ru-RU" dirty="0" smtClean="0"/>
              <a:t>. Весила она 3.6 кг. Разрешение камеры - 0,01 </a:t>
            </a:r>
            <a:r>
              <a:rPr lang="ru-RU" dirty="0" err="1" smtClean="0"/>
              <a:t>Мп</a:t>
            </a:r>
            <a:r>
              <a:rPr lang="ru-RU" dirty="0" smtClean="0"/>
              <a:t>, изображение - черно-белое, время сканирования одного кадра - 23 секунды, носитель данных - кассета с магнитной лентой. Первая съемка состоялась в декабре 1975 года.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FD9A-4A82-4B6A-AD5D-D8EB54B9F0B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5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FD9A-4A82-4B6A-AD5D-D8EB54B9F0B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9C306-1B0D-4E72-92E5-CDAD6C2B491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15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аллего́рия</a:t>
            </a:r>
            <a:r>
              <a:rPr lang="ru-RU" dirty="0" smtClean="0"/>
              <a:t> (греч. </a:t>
            </a:r>
            <a:r>
              <a:rPr lang="ru-RU" dirty="0" err="1" smtClean="0"/>
              <a:t>allegoria</a:t>
            </a:r>
            <a:r>
              <a:rPr lang="ru-RU" dirty="0" smtClean="0"/>
              <a:t> – иносказание), развёрнутая </a:t>
            </a:r>
            <a:r>
              <a:rPr lang="ru-RU" i="1" dirty="0" smtClean="0"/>
              <a:t>метафора</a:t>
            </a:r>
            <a:r>
              <a:rPr lang="ru-RU" dirty="0" smtClean="0"/>
              <a:t>. Обычная метафора служит для ассоциативного сравнения двух явлений, как правило, представляющих разные сферы жизни. Она может превратиться в метафору развёрнутую, если автором в каждой из этих двух сфер будут найдены ряды родственных явлений. Тогда метафора меняет функцию: из простого стилистического приёма, локально проявляющегося в тексте, она превращается в важное композиционное средство, организующее систему образов произведения. В этом случае каждый образ должен быть «прочитан» как метафора, логически связанная со всеми другими метафорами в тексте. </a:t>
            </a:r>
            <a:br>
              <a:rPr lang="ru-RU" dirty="0" smtClean="0"/>
            </a:br>
            <a:r>
              <a:rPr lang="ru-RU" dirty="0" smtClean="0"/>
              <a:t>Например, автор может дать в одной фразе описание солнца, подразумевая описание человеческой жизни, – и в тексте появится простая метафора. А если он захочет её развернуть, то должен будет поступить как У. </a:t>
            </a:r>
            <a:r>
              <a:rPr lang="ru-RU" i="1" dirty="0" smtClean="0"/>
              <a:t>Шекспир</a:t>
            </a:r>
            <a:r>
              <a:rPr lang="ru-RU" dirty="0" smtClean="0"/>
              <a:t> в сонете № 7, где видовые явления, связанные с родовым явлением солнца (восход, зенит и закат), метафорически обозначают соответствующие видовые явления, связанные с жизнью человека (рождение, зрелость и старость). В результате установления родовых и видовых соответствий появляется аллегория: ребёнку люди радуются, как восходу солнца, зрелым человеком любуются, как солнцем в зените, от старика все отворачиваются, как от меркнущего светила. </a:t>
            </a:r>
            <a:br>
              <a:rPr lang="ru-RU" dirty="0" smtClean="0"/>
            </a:br>
            <a:r>
              <a:rPr lang="ru-RU" dirty="0" smtClean="0"/>
              <a:t>Применяя аллегории, писатели объясняют читателям своё отношение к тем или иным явлениям жизни на примерах, доступных всем. В литературе существует ряд исторических жанровых форм, предписывающих авторам использовать аллегории. Наиболее известным жанром, относящимся к этому ряду, является </a:t>
            </a:r>
            <a:r>
              <a:rPr lang="ru-RU" i="1" dirty="0" smtClean="0"/>
              <a:t>басня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9C306-1B0D-4E72-92E5-CDAD6C2B491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77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9C306-1B0D-4E72-92E5-CDAD6C2B491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27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9C306-1B0D-4E72-92E5-CDAD6C2B491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2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"/>
            <a:ext cx="9144000" cy="5197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43558"/>
            <a:ext cx="6275040" cy="32403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Museo Sans Cyrl 900" pitchFamily="50" charset="-52"/>
              </a:rPr>
              <a:t>Кадр и его возможности</a:t>
            </a:r>
            <a:endParaRPr lang="ru-RU" sz="3600" dirty="0">
              <a:latin typeface="Museo Sans Cyrl 900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1563638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useo Sans Cyrl 900" pitchFamily="50" charset="-52"/>
              </a:rPr>
              <a:t>Монтажный кадр </a:t>
            </a:r>
            <a:r>
              <a:rPr lang="ru-RU" sz="2000" dirty="0" smtClean="0">
                <a:latin typeface="Museo Sans Cyrl 100" pitchFamily="50" charset="-52"/>
              </a:rPr>
              <a:t>– </a:t>
            </a:r>
            <a:r>
              <a:rPr lang="ru-RU" sz="2000" dirty="0" smtClean="0">
                <a:latin typeface="Museo Sans Cyrl 500" pitchFamily="50" charset="-52"/>
              </a:rPr>
              <a:t>часть видеозаписи между</a:t>
            </a:r>
          </a:p>
          <a:p>
            <a:pPr algn="ctr"/>
            <a:r>
              <a:rPr lang="ru-RU" sz="2000" dirty="0">
                <a:latin typeface="Museo Sans Cyrl 500" pitchFamily="50" charset="-52"/>
              </a:rPr>
              <a:t>д</a:t>
            </a:r>
            <a:r>
              <a:rPr lang="ru-RU" sz="2000" dirty="0" smtClean="0">
                <a:latin typeface="Museo Sans Cyrl 500" pitchFamily="50" charset="-52"/>
              </a:rPr>
              <a:t>вумя монтажными склейками или </a:t>
            </a:r>
          </a:p>
          <a:p>
            <a:pPr algn="ctr"/>
            <a:r>
              <a:rPr lang="ru-RU" sz="2000" dirty="0" smtClean="0">
                <a:latin typeface="Museo Sans Cyrl 500" pitchFamily="50" charset="-52"/>
              </a:rPr>
              <a:t>от момента пуска </a:t>
            </a:r>
          </a:p>
          <a:p>
            <a:pPr algn="ctr"/>
            <a:r>
              <a:rPr lang="ru-RU" sz="2000" dirty="0" smtClean="0">
                <a:latin typeface="Museo Sans Cyrl 500" pitchFamily="50" charset="-52"/>
              </a:rPr>
              <a:t>камеры до ее остановки</a:t>
            </a:r>
            <a:endParaRPr lang="ru-RU" sz="2000" dirty="0">
              <a:latin typeface="Museo Sans Cyrl 500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48" y="3435856"/>
            <a:ext cx="253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useo Sans Cyrl 100" pitchFamily="50" charset="-52"/>
              </a:rPr>
              <a:t>В фильме 24 (25</a:t>
            </a:r>
            <a:r>
              <a:rPr lang="en-US" dirty="0" smtClean="0">
                <a:latin typeface="Museo Sans Cyrl 100" pitchFamily="50" charset="-52"/>
              </a:rPr>
              <a:t> - PAL</a:t>
            </a:r>
            <a:r>
              <a:rPr lang="ru-RU" dirty="0" smtClean="0">
                <a:latin typeface="Museo Sans Cyrl 100" pitchFamily="50" charset="-52"/>
              </a:rPr>
              <a:t>) кадра в секунду</a:t>
            </a:r>
            <a:endParaRPr lang="ru-RU" dirty="0">
              <a:latin typeface="Museo Sans Cyrl 100" pitchFamily="50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51672"/>
            <a:ext cx="2223950" cy="23992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1631"/>
            <a:ext cx="1936123" cy="143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11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"/>
            <a:ext cx="9144000" cy="5197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715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Museo Sans Cyrl 100" pitchFamily="50" charset="-52"/>
              </a:rPr>
              <a:t>Первые любительские фотографии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31591"/>
            <a:ext cx="3096344" cy="30420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8" y="1131591"/>
            <a:ext cx="3067285" cy="3042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3" y="4155926"/>
            <a:ext cx="23439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Museo Sans Cyrl 900" pitchFamily="50" charset="-52"/>
              </a:rPr>
              <a:t>Дети купаются в море, 1890 год.</a:t>
            </a:r>
            <a:r>
              <a:rPr lang="ru-RU" sz="1100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3" y="4155928"/>
            <a:ext cx="3415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Museo Sans Cyrl 900" pitchFamily="50" charset="-52"/>
              </a:rPr>
              <a:t>Женщина за рыночным прилавком, 1890 </a:t>
            </a:r>
            <a:r>
              <a:rPr lang="ru-RU" sz="1200" dirty="0" smtClean="0">
                <a:latin typeface="Museo Sans Cyrl 900" pitchFamily="50" charset="-52"/>
              </a:rPr>
              <a:t>год.</a:t>
            </a:r>
            <a:endParaRPr lang="ru-RU" sz="1200" dirty="0">
              <a:latin typeface="Museo Sans Cyrl 9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61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"/>
            <a:ext cx="9144000" cy="5197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08" y="1059582"/>
            <a:ext cx="4330824" cy="85725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Museo Sans Cyrl 900" panose="02000000000000000000" pitchFamily="50" charset="-52"/>
              </a:rPr>
              <a:t>Первая цифровая фотография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71552"/>
            <a:ext cx="3492388" cy="3492388"/>
          </a:xfrm>
        </p:spPr>
      </p:pic>
      <p:sp>
        <p:nvSpPr>
          <p:cNvPr id="3" name="TextBox 2"/>
          <p:cNvSpPr txBox="1"/>
          <p:nvPr/>
        </p:nvSpPr>
        <p:spPr>
          <a:xfrm>
            <a:off x="413792" y="1779662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useo Sans Cyrl 100" panose="02000000000000000000" pitchFamily="50" charset="-52"/>
              </a:rPr>
              <a:t>Первый цифровой снимок был сделан в 1957 году; почти за 20 лет до того, как инженер компании </a:t>
            </a:r>
            <a:r>
              <a:rPr lang="ru-RU" dirty="0" err="1">
                <a:latin typeface="Museo Sans Cyrl 100" panose="02000000000000000000" pitchFamily="50" charset="-52"/>
              </a:rPr>
              <a:t>Kodak</a:t>
            </a:r>
            <a:r>
              <a:rPr lang="ru-RU" dirty="0">
                <a:latin typeface="Museo Sans Cyrl 100" panose="02000000000000000000" pitchFamily="50" charset="-52"/>
              </a:rPr>
              <a:t> Стив </a:t>
            </a:r>
            <a:r>
              <a:rPr lang="ru-RU" dirty="0" err="1">
                <a:latin typeface="Museo Sans Cyrl 100" panose="02000000000000000000" pitchFamily="50" charset="-52"/>
              </a:rPr>
              <a:t>Сассон</a:t>
            </a:r>
            <a:r>
              <a:rPr lang="ru-RU" dirty="0">
                <a:latin typeface="Museo Sans Cyrl 100" panose="02000000000000000000" pitchFamily="50" charset="-52"/>
              </a:rPr>
              <a:t> изобрел первую цифровую фотокамеру. Это цифровой скан снимка, первоначально снятого на пленку. На нем изображен сын Рассела </a:t>
            </a:r>
            <a:r>
              <a:rPr lang="ru-RU" dirty="0" err="1">
                <a:latin typeface="Museo Sans Cyrl 100" panose="02000000000000000000" pitchFamily="50" charset="-52"/>
              </a:rPr>
              <a:t>Кирша</a:t>
            </a:r>
            <a:r>
              <a:rPr lang="ru-RU" dirty="0">
                <a:latin typeface="Museo Sans Cyrl 100" panose="02000000000000000000" pitchFamily="50" charset="-52"/>
              </a:rPr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7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"/>
            <a:ext cx="9144000" cy="5197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0060" y="915568"/>
            <a:ext cx="4243308" cy="583574"/>
          </a:xfrm>
        </p:spPr>
        <p:txBody>
          <a:bodyPr>
            <a:noAutofit/>
          </a:bodyPr>
          <a:lstStyle/>
          <a:p>
            <a:r>
              <a:rPr lang="ru-RU" sz="2100" dirty="0">
                <a:latin typeface="Museo Sans Cyrl 900" panose="02000000000000000000" pitchFamily="50" charset="-52"/>
              </a:rPr>
              <a:t>Первая цифровая фотокамера</a:t>
            </a:r>
            <a:r>
              <a:rPr lang="ru-RU" sz="2100" dirty="0"/>
              <a:t/>
            </a:r>
            <a:br>
              <a:rPr lang="ru-RU" sz="2100" dirty="0"/>
            </a:br>
            <a:endParaRPr lang="ru-RU" sz="2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4" y="843559"/>
            <a:ext cx="4397696" cy="3394472"/>
          </a:xfrm>
        </p:spPr>
      </p:pic>
      <p:sp>
        <p:nvSpPr>
          <p:cNvPr id="5" name="TextBox 4"/>
          <p:cNvSpPr txBox="1"/>
          <p:nvPr/>
        </p:nvSpPr>
        <p:spPr>
          <a:xfrm>
            <a:off x="5117834" y="1499140"/>
            <a:ext cx="352839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Museo Sans Cyrl 100" panose="02000000000000000000" pitchFamily="50" charset="-52"/>
              </a:rPr>
              <a:t>В 1975 году инженер компании </a:t>
            </a:r>
            <a:r>
              <a:rPr lang="ru-RU" sz="1400" dirty="0" err="1">
                <a:latin typeface="Museo Sans Cyrl 100" panose="02000000000000000000" pitchFamily="50" charset="-52"/>
              </a:rPr>
              <a:t>Kodak</a:t>
            </a:r>
            <a:r>
              <a:rPr lang="ru-RU" sz="1400" dirty="0">
                <a:latin typeface="Museo Sans Cyrl 100" panose="02000000000000000000" pitchFamily="50" charset="-52"/>
              </a:rPr>
              <a:t> Стив </a:t>
            </a:r>
            <a:r>
              <a:rPr lang="ru-RU" sz="1400" dirty="0" err="1">
                <a:latin typeface="Museo Sans Cyrl 100" panose="02000000000000000000" pitchFamily="50" charset="-52"/>
              </a:rPr>
              <a:t>Сассон</a:t>
            </a:r>
            <a:r>
              <a:rPr lang="ru-RU" sz="1400" dirty="0">
                <a:latin typeface="Museo Sans Cyrl 100" panose="02000000000000000000" pitchFamily="50" charset="-52"/>
              </a:rPr>
              <a:t> изобрел цифровую фотокамеру с записью информации на магнитную ленту. </a:t>
            </a:r>
            <a:r>
              <a:rPr lang="ru-RU" sz="1400" dirty="0" smtClean="0">
                <a:latin typeface="Museo Sans Cyrl 100" panose="02000000000000000000" pitchFamily="50" charset="-52"/>
              </a:rPr>
              <a:t>В </a:t>
            </a:r>
            <a:r>
              <a:rPr lang="ru-RU" sz="1400" dirty="0">
                <a:latin typeface="Museo Sans Cyrl 100" panose="02000000000000000000" pitchFamily="50" charset="-52"/>
              </a:rPr>
              <a:t>ней использовались CCD-чипы образца 1973 года, производства </a:t>
            </a:r>
            <a:r>
              <a:rPr lang="ru-RU" sz="1400" dirty="0" err="1">
                <a:latin typeface="Museo Sans Cyrl 100" panose="02000000000000000000" pitchFamily="50" charset="-52"/>
              </a:rPr>
              <a:t>Fairchild</a:t>
            </a:r>
            <a:r>
              <a:rPr lang="ru-RU" sz="1400" dirty="0">
                <a:latin typeface="Museo Sans Cyrl 100" panose="02000000000000000000" pitchFamily="50" charset="-52"/>
              </a:rPr>
              <a:t> </a:t>
            </a:r>
            <a:r>
              <a:rPr lang="ru-RU" sz="1400" dirty="0" err="1">
                <a:latin typeface="Museo Sans Cyrl 100" panose="02000000000000000000" pitchFamily="50" charset="-52"/>
              </a:rPr>
              <a:t>Semiconductor</a:t>
            </a:r>
            <a:r>
              <a:rPr lang="ru-RU" sz="1400" dirty="0">
                <a:latin typeface="Museo Sans Cyrl 100" panose="02000000000000000000" pitchFamily="50" charset="-52"/>
              </a:rPr>
              <a:t>. Весила она 3.6 кг. Разрешение камеры - 0,01 </a:t>
            </a:r>
            <a:r>
              <a:rPr lang="ru-RU" sz="1400" dirty="0" err="1">
                <a:latin typeface="Museo Sans Cyrl 100" panose="02000000000000000000" pitchFamily="50" charset="-52"/>
              </a:rPr>
              <a:t>Мп</a:t>
            </a:r>
            <a:r>
              <a:rPr lang="ru-RU" sz="1400" dirty="0">
                <a:latin typeface="Museo Sans Cyrl 100" panose="02000000000000000000" pitchFamily="50" charset="-52"/>
              </a:rPr>
              <a:t>, изображение - черно-белое, время сканирования одного кадра - 23 секунды, носитель данных - кассета с магнитной лентой. Первая съемка состоялась в декабре 1975 года.</a:t>
            </a:r>
          </a:p>
          <a:p>
            <a:endParaRPr lang="ru-RU" sz="1350" dirty="0"/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4883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"/>
            <a:ext cx="9144000" cy="5197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8872" y="2112169"/>
            <a:ext cx="3826768" cy="85725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Museo Sans Cyrl 300" panose="02000000000000000000" pitchFamily="50" charset="-52"/>
              </a:rPr>
              <a:t>Кто захочет смотреть свои снимки по телевизору?</a:t>
            </a:r>
            <a:endParaRPr lang="ru-RU" sz="3600" dirty="0">
              <a:latin typeface="Museo Sans Cyrl 300" panose="02000000000000000000" pitchFamily="50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843559"/>
            <a:ext cx="5209634" cy="3394472"/>
          </a:xfrm>
        </p:spPr>
      </p:pic>
    </p:spTree>
    <p:extLst>
      <p:ext uri="{BB962C8B-B14F-4D97-AF65-F5344CB8AC3E}">
        <p14:creationId xmlns:p14="http://schemas.microsoft.com/office/powerpoint/2010/main" val="5025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"/>
            <a:ext cx="9144000" cy="5197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9520" y="1728416"/>
            <a:ext cx="3384376" cy="85725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Museo Sans Cyrl 100" panose="02000000000000000000" pitchFamily="50" charset="-52"/>
              </a:rPr>
              <a:t/>
            </a:r>
            <a:br>
              <a:rPr lang="ru-RU" sz="2800" dirty="0">
                <a:latin typeface="Museo Sans Cyrl 100" panose="02000000000000000000" pitchFamily="50" charset="-52"/>
              </a:rPr>
            </a:br>
            <a:r>
              <a:rPr lang="ru-RU" sz="2800" dirty="0" smtClean="0">
                <a:latin typeface="Museo Sans Cyrl 100" panose="02000000000000000000" pitchFamily="50" charset="-52"/>
              </a:rPr>
              <a:t>2012</a:t>
            </a:r>
            <a:r>
              <a:rPr lang="en-US" sz="2800" dirty="0" smtClean="0">
                <a:latin typeface="Museo Sans Cyrl 100" panose="02000000000000000000" pitchFamily="50" charset="-52"/>
              </a:rPr>
              <a:t> </a:t>
            </a:r>
            <a:r>
              <a:rPr lang="ru-RU" sz="2800" dirty="0" smtClean="0">
                <a:latin typeface="Museo Sans Cyrl 100" panose="02000000000000000000" pitchFamily="50" charset="-52"/>
              </a:rPr>
              <a:t>году </a:t>
            </a:r>
            <a:r>
              <a:rPr lang="ru-RU" sz="2800" dirty="0">
                <a:latin typeface="Museo Sans Cyrl 100" panose="02000000000000000000" pitchFamily="50" charset="-52"/>
              </a:rPr>
              <a:t>кодак объявил о своем банкротстве.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7576"/>
            <a:ext cx="4572000" cy="2950369"/>
          </a:xfrm>
        </p:spPr>
      </p:pic>
    </p:spTree>
    <p:extLst>
      <p:ext uri="{BB962C8B-B14F-4D97-AF65-F5344CB8AC3E}">
        <p14:creationId xmlns:p14="http://schemas.microsoft.com/office/powerpoint/2010/main" val="38480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23478"/>
            <a:ext cx="6110436" cy="799598"/>
          </a:xfrm>
        </p:spPr>
        <p:txBody>
          <a:bodyPr/>
          <a:lstStyle/>
          <a:p>
            <a:r>
              <a:rPr lang="ru-RU" dirty="0" smtClean="0">
                <a:latin typeface="Museo Sans Cyrl 100" panose="02000000000000000000" pitchFamily="50" charset="-52"/>
              </a:rPr>
              <a:t>Цифровая революция  </a:t>
            </a:r>
            <a:endParaRPr lang="ru-RU" dirty="0">
              <a:latin typeface="Museo Sans Cyrl 100" panose="02000000000000000000" pitchFamily="50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4" y="987574"/>
            <a:ext cx="6038855" cy="3394472"/>
          </a:xfrm>
        </p:spPr>
      </p:pic>
    </p:spTree>
    <p:extLst>
      <p:ext uri="{BB962C8B-B14F-4D97-AF65-F5344CB8AC3E}">
        <p14:creationId xmlns:p14="http://schemas.microsoft.com/office/powerpoint/2010/main" val="8571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11522"/>
            <a:ext cx="7772400" cy="1102519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"/>
            <a:ext cx="9144000" cy="5197657"/>
          </a:xfrm>
          <a:prstGeom prst="rect">
            <a:avLst/>
          </a:prstGeom>
        </p:spPr>
      </p:pic>
      <p:pic>
        <p:nvPicPr>
          <p:cNvPr id="5" name="Picture 2" descr="F:\my\b5bb96e95bf90342957848d261b35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03598"/>
            <a:ext cx="3672408" cy="2611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08712" y="1601526"/>
            <a:ext cx="2594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Museo Sans Cyrl 100" panose="02000000000000000000" pitchFamily="50" charset="-52"/>
              </a:rPr>
              <a:t>Кадр — система, протяженная во времени, но состоящая из моментальных фотоснимков.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"/>
            <a:ext cx="9144000" cy="5197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43558"/>
            <a:ext cx="6275040" cy="32403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Museo Sans Cyrl 900" pitchFamily="50" charset="-52"/>
              </a:rPr>
              <a:t>Кадр и его возможности</a:t>
            </a:r>
            <a:endParaRPr lang="ru-RU" sz="3600" dirty="0">
              <a:latin typeface="Museo Sans Cyrl 900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1563638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useo Sans Cyrl 900" pitchFamily="50" charset="-52"/>
              </a:rPr>
              <a:t>Монтажный кадр </a:t>
            </a:r>
            <a:r>
              <a:rPr lang="ru-RU" sz="2000" dirty="0" smtClean="0">
                <a:latin typeface="Museo Sans Cyrl 100" pitchFamily="50" charset="-52"/>
              </a:rPr>
              <a:t>– </a:t>
            </a:r>
            <a:r>
              <a:rPr lang="ru-RU" sz="2000" dirty="0" smtClean="0">
                <a:latin typeface="Museo Sans Cyrl 500" pitchFamily="50" charset="-52"/>
              </a:rPr>
              <a:t>часть видеозаписи между</a:t>
            </a:r>
          </a:p>
          <a:p>
            <a:pPr algn="ctr"/>
            <a:r>
              <a:rPr lang="ru-RU" sz="2000" dirty="0">
                <a:latin typeface="Museo Sans Cyrl 500" pitchFamily="50" charset="-52"/>
              </a:rPr>
              <a:t>д</a:t>
            </a:r>
            <a:r>
              <a:rPr lang="ru-RU" sz="2000" dirty="0" smtClean="0">
                <a:latin typeface="Museo Sans Cyrl 500" pitchFamily="50" charset="-52"/>
              </a:rPr>
              <a:t>вумя монтажными склейками или </a:t>
            </a:r>
          </a:p>
          <a:p>
            <a:pPr algn="ctr"/>
            <a:r>
              <a:rPr lang="ru-RU" sz="2000" dirty="0" smtClean="0">
                <a:latin typeface="Museo Sans Cyrl 500" pitchFamily="50" charset="-52"/>
              </a:rPr>
              <a:t>от момента пуска </a:t>
            </a:r>
          </a:p>
          <a:p>
            <a:pPr algn="ctr"/>
            <a:r>
              <a:rPr lang="ru-RU" sz="2000" dirty="0" smtClean="0">
                <a:latin typeface="Museo Sans Cyrl 500" pitchFamily="50" charset="-52"/>
              </a:rPr>
              <a:t>камеры до ее остановки</a:t>
            </a:r>
            <a:endParaRPr lang="ru-RU" sz="2000" dirty="0">
              <a:latin typeface="Museo Sans Cyrl 500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48" y="3435856"/>
            <a:ext cx="253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useo Sans Cyrl 100" pitchFamily="50" charset="-52"/>
              </a:rPr>
              <a:t>В фильме 24 (25</a:t>
            </a:r>
            <a:r>
              <a:rPr lang="en-US" dirty="0" smtClean="0">
                <a:latin typeface="Museo Sans Cyrl 100" pitchFamily="50" charset="-52"/>
              </a:rPr>
              <a:t> - PAL</a:t>
            </a:r>
            <a:r>
              <a:rPr lang="ru-RU" dirty="0" smtClean="0">
                <a:latin typeface="Museo Sans Cyrl 100" pitchFamily="50" charset="-52"/>
              </a:rPr>
              <a:t>) кадра в секунду</a:t>
            </a:r>
            <a:endParaRPr lang="ru-RU" dirty="0">
              <a:latin typeface="Museo Sans Cyrl 100" pitchFamily="50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51672"/>
            <a:ext cx="2223950" cy="23992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1631"/>
            <a:ext cx="1936123" cy="143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93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51470"/>
            <a:ext cx="264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Кинокадр имеет 2 рамки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57373" y="1187660"/>
            <a:ext cx="270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Пространственная рамка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3121" y="2543456"/>
            <a:ext cx="199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Временная рамка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1911" y="4083918"/>
            <a:ext cx="454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Рамка – то, что организует наше восприятие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92276" y="1197032"/>
            <a:ext cx="266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– связано с композицией</a:t>
            </a:r>
          </a:p>
        </p:txBody>
      </p:sp>
    </p:spTree>
    <p:extLst>
      <p:ext uri="{BB962C8B-B14F-4D97-AF65-F5344CB8AC3E}">
        <p14:creationId xmlns:p14="http://schemas.microsoft.com/office/powerpoint/2010/main" val="2323918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"/>
            <a:ext cx="9144000" cy="5197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8656" y="213970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useo Sans Cyrl 100" panose="02000000000000000000" pitchFamily="50" charset="-52"/>
              </a:rPr>
              <a:t>Что такое кадр?</a:t>
            </a:r>
            <a:endParaRPr lang="ru-RU" sz="2800" dirty="0">
              <a:latin typeface="Museo Sans Cyrl 1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762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"/>
            <a:ext cx="9144000" cy="5197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71550"/>
            <a:ext cx="6275040" cy="32403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Museo Sans Cyrl 900" pitchFamily="50" charset="-52"/>
              </a:rPr>
              <a:t>Истоки</a:t>
            </a:r>
            <a:endParaRPr lang="ru-RU" sz="3600" dirty="0">
              <a:latin typeface="Museo Sans Cyrl 900" pitchFamily="50" charset="-52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203598"/>
            <a:ext cx="7848872" cy="10081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Museo Sans Cyrl 900" pitchFamily="50" charset="-52"/>
              </a:rPr>
              <a:t>Кадр в фотографии </a:t>
            </a:r>
            <a:r>
              <a:rPr lang="ru-RU" sz="1800" dirty="0" smtClean="0">
                <a:latin typeface="Museo Sans Cyrl 100" pitchFamily="50" charset="-52"/>
              </a:rPr>
              <a:t>– единичное изображение объекта съемки, ограниченное определенными размерами. </a:t>
            </a:r>
            <a:endParaRPr lang="ru-RU" sz="1800" dirty="0">
              <a:latin typeface="Museo Sans Cyrl 100" pitchFamily="50" charset="-52"/>
            </a:endParaRPr>
          </a:p>
        </p:txBody>
      </p:sp>
      <p:pic>
        <p:nvPicPr>
          <p:cNvPr id="1027" name="Picture 3" descr="F:\ЗАНЯТИЯ\4. Режиссура\1. Истоки. Кадр\фото\NeXIPs-_LX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7714" y="1923679"/>
            <a:ext cx="2348225" cy="1584176"/>
          </a:xfrm>
          <a:prstGeom prst="rect">
            <a:avLst/>
          </a:prstGeom>
          <a:noFill/>
        </p:spPr>
      </p:pic>
      <p:pic>
        <p:nvPicPr>
          <p:cNvPr id="1029" name="Picture 5" descr="F:\ЗАНЯТИЯ\4. Режиссура\1. Истоки. Кадр\фото\Nm1j1z4ht2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701" y="1851670"/>
            <a:ext cx="2675583" cy="1801838"/>
          </a:xfrm>
          <a:prstGeom prst="rect">
            <a:avLst/>
          </a:prstGeom>
          <a:noFill/>
        </p:spPr>
      </p:pic>
      <p:pic>
        <p:nvPicPr>
          <p:cNvPr id="1028" name="Picture 4" descr="F:\ЗАНЯТИЯ\4. Режиссура\1. Истоки. Кадр\фото\9VVlq6Y1lR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8002" y="3219831"/>
            <a:ext cx="1438275" cy="949325"/>
          </a:xfrm>
          <a:prstGeom prst="rect">
            <a:avLst/>
          </a:prstGeom>
          <a:noFill/>
        </p:spPr>
      </p:pic>
      <p:pic>
        <p:nvPicPr>
          <p:cNvPr id="1031" name="Picture 7" descr="F:\ЗАНЯТИЯ\4. Режиссура\1. Истоки. Кадр\фото\NcfkM4hgMu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139711"/>
            <a:ext cx="1512168" cy="2209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411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40"/>
            <a:ext cx="9144000" cy="5197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74598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useo Sans Cyrl 100" panose="02000000000000000000" pitchFamily="50" charset="-52"/>
              </a:rPr>
              <a:t>Кадр – это отображение реальности</a:t>
            </a:r>
            <a:endParaRPr lang="ru-RU" sz="2800" dirty="0">
              <a:latin typeface="Museo Sans Cyrl 100" panose="02000000000000000000" pitchFamily="50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28576"/>
            <a:ext cx="3959678" cy="2598539"/>
          </a:xfrm>
        </p:spPr>
      </p:pic>
    </p:spTree>
    <p:extLst>
      <p:ext uri="{BB962C8B-B14F-4D97-AF65-F5344CB8AC3E}">
        <p14:creationId xmlns:p14="http://schemas.microsoft.com/office/powerpoint/2010/main" val="17378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80"/>
            <a:ext cx="9144000" cy="5197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6874" y="649373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useo Sans Cyrl 100" panose="02000000000000000000" pitchFamily="50" charset="-52"/>
              </a:rPr>
              <a:t>Кадр – метафора, аллегория</a:t>
            </a:r>
            <a:endParaRPr lang="ru-RU" sz="2800" dirty="0">
              <a:latin typeface="Museo Sans Cyrl 100" panose="02000000000000000000" pitchFamily="50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8" y="1172593"/>
            <a:ext cx="4278941" cy="2955776"/>
          </a:xfrm>
        </p:spPr>
      </p:pic>
    </p:spTree>
    <p:extLst>
      <p:ext uri="{BB962C8B-B14F-4D97-AF65-F5344CB8AC3E}">
        <p14:creationId xmlns:p14="http://schemas.microsoft.com/office/powerpoint/2010/main" val="25144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"/>
            <a:ext cx="9144000" cy="5197657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22947"/>
            <a:ext cx="6264696" cy="3288965"/>
          </a:xfrm>
        </p:spPr>
      </p:pic>
      <p:sp>
        <p:nvSpPr>
          <p:cNvPr id="6" name="TextBox 5"/>
          <p:cNvSpPr txBox="1"/>
          <p:nvPr/>
        </p:nvSpPr>
        <p:spPr>
          <a:xfrm>
            <a:off x="2267744" y="398075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useo Sans Cyrl 100" panose="02000000000000000000" pitchFamily="50" charset="-52"/>
              </a:rPr>
              <a:t>Кадр –атмосфера</a:t>
            </a:r>
            <a:endParaRPr lang="ru-RU" sz="2800" dirty="0">
              <a:latin typeface="Museo Sans Cyrl 1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716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"/>
            <a:ext cx="9144000" cy="5197657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3" y="901800"/>
            <a:ext cx="2291358" cy="3394075"/>
          </a:xfrm>
        </p:spPr>
      </p:pic>
      <p:sp>
        <p:nvSpPr>
          <p:cNvPr id="6" name="TextBox 5"/>
          <p:cNvSpPr txBox="1"/>
          <p:nvPr/>
        </p:nvSpPr>
        <p:spPr>
          <a:xfrm>
            <a:off x="2771800" y="655095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useo Sans Cyrl 100" panose="02000000000000000000" pitchFamily="50" charset="-52"/>
              </a:rPr>
              <a:t>Кадр – действие</a:t>
            </a:r>
            <a:endParaRPr lang="ru-RU" sz="2800" dirty="0">
              <a:latin typeface="Museo Sans Cyrl 100" panose="02000000000000000000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32" y="1191484"/>
            <a:ext cx="4613709" cy="30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5197657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96" y="862374"/>
            <a:ext cx="2606734" cy="3394075"/>
          </a:xfrm>
        </p:spPr>
      </p:pic>
      <p:sp>
        <p:nvSpPr>
          <p:cNvPr id="6" name="TextBox 5"/>
          <p:cNvSpPr txBox="1"/>
          <p:nvPr/>
        </p:nvSpPr>
        <p:spPr>
          <a:xfrm>
            <a:off x="699106" y="869961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useo Sans Cyrl 100" panose="02000000000000000000" pitchFamily="50" charset="-52"/>
              </a:rPr>
              <a:t>Кадр – динамика фильма</a:t>
            </a:r>
            <a:endParaRPr lang="ru-RU" sz="2800" dirty="0">
              <a:latin typeface="Museo Sans Cyrl 100" panose="02000000000000000000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8" y="1491632"/>
            <a:ext cx="4716015" cy="26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57"/>
            <a:ext cx="9144000" cy="5197657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2" y="1543520"/>
            <a:ext cx="3979554" cy="2238499"/>
          </a:xfrm>
        </p:spPr>
      </p:pic>
      <p:sp>
        <p:nvSpPr>
          <p:cNvPr id="6" name="TextBox 5"/>
          <p:cNvSpPr txBox="1"/>
          <p:nvPr/>
        </p:nvSpPr>
        <p:spPr>
          <a:xfrm>
            <a:off x="2123728" y="66398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useo Sans Cyrl 100" panose="02000000000000000000" pitchFamily="50" charset="-52"/>
              </a:rPr>
              <a:t>Кадр – мир героя</a:t>
            </a:r>
            <a:endParaRPr lang="ru-RU" sz="2800" dirty="0">
              <a:latin typeface="Museo Sans Cyrl 100" panose="02000000000000000000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9622"/>
            <a:ext cx="3744416" cy="248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14" cy="519766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1" y="843559"/>
            <a:ext cx="4774783" cy="3394075"/>
          </a:xfrm>
        </p:spPr>
      </p:pic>
      <p:sp>
        <p:nvSpPr>
          <p:cNvPr id="6" name="TextBox 5"/>
          <p:cNvSpPr txBox="1"/>
          <p:nvPr/>
        </p:nvSpPr>
        <p:spPr>
          <a:xfrm>
            <a:off x="5508104" y="771550"/>
            <a:ext cx="32278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useo Sans Cyrl 100" panose="02000000000000000000" pitchFamily="50" charset="-52"/>
              </a:rPr>
              <a:t>Кадр – то, что не происходит на экране. </a:t>
            </a:r>
            <a:r>
              <a:rPr lang="ru-RU" sz="2800" dirty="0">
                <a:latin typeface="Museo Sans Cyrl 100" panose="02000000000000000000" pitchFamily="50" charset="-52"/>
              </a:rPr>
              <a:t>Кадр на что-то указывает, но это не находится буквально в кадре. </a:t>
            </a:r>
          </a:p>
          <a:p>
            <a:pPr algn="ctr"/>
            <a:endParaRPr lang="ru-RU" sz="2800" dirty="0">
              <a:latin typeface="Museo Sans Cyrl 1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227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"/>
            <a:ext cx="9144000" cy="5197657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15651"/>
            <a:ext cx="4077816" cy="2717573"/>
          </a:xfrm>
        </p:spPr>
      </p:pic>
      <p:sp>
        <p:nvSpPr>
          <p:cNvPr id="6" name="TextBox 5"/>
          <p:cNvSpPr txBox="1"/>
          <p:nvPr/>
        </p:nvSpPr>
        <p:spPr>
          <a:xfrm>
            <a:off x="251524" y="692319"/>
            <a:ext cx="8516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useo Sans Cyrl 100" panose="02000000000000000000" pitchFamily="50" charset="-52"/>
              </a:rPr>
              <a:t>Кадр неотъемлем от самого фильма. Кадр – средство в умелых руках мастера. Характеристику кадра часто можно отнести и ко всему фильму или отдельной сцене.  </a:t>
            </a:r>
            <a:endParaRPr lang="ru-RU" dirty="0">
              <a:latin typeface="Museo Sans Cyrl 100" panose="02000000000000000000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74" y="1615650"/>
            <a:ext cx="4076360" cy="271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"/>
            <a:ext cx="9144000" cy="5197657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1" y="771551"/>
            <a:ext cx="2254168" cy="1202223"/>
          </a:xfrm>
        </p:spPr>
      </p:pic>
      <p:sp>
        <p:nvSpPr>
          <p:cNvPr id="6" name="TextBox 5"/>
          <p:cNvSpPr txBox="1"/>
          <p:nvPr/>
        </p:nvSpPr>
        <p:spPr>
          <a:xfrm>
            <a:off x="251520" y="2013917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useo Sans Cyrl 100" panose="02000000000000000000" pitchFamily="50" charset="-52"/>
              </a:rPr>
              <a:t>Кадр – это энергетическая ячейка единого энергетического пространственно-временного развития фильма. Много кадров делают один кадр.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Museo Sans Cyrl 100" panose="02000000000000000000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54675"/>
            <a:ext cx="2692422" cy="163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6" y="2715766"/>
            <a:ext cx="2208678" cy="16546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79" y="3105671"/>
            <a:ext cx="1889242" cy="10174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72" y="766024"/>
            <a:ext cx="2317033" cy="13037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726294"/>
            <a:ext cx="1800200" cy="113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2349" y="51470"/>
            <a:ext cx="2919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Кадр - невидимка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8" y="1923678"/>
            <a:ext cx="79206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Отдельный кадр должен быть незаметен в общей последовательности кадров. Органичный переход</a:t>
            </a:r>
          </a:p>
          <a:p>
            <a:pPr algn="ctr"/>
            <a:r>
              <a:rPr lang="ru-RU" sz="1400" dirty="0" smtClean="0"/>
              <a:t>от одного кадра к другому при монтаже будет обеспечен, если мы изначально правильно выберем </a:t>
            </a:r>
          </a:p>
          <a:p>
            <a:pPr algn="ctr"/>
            <a:r>
              <a:rPr lang="ru-RU" sz="1400" dirty="0" smtClean="0"/>
              <a:t>композицию и крупность кадра.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36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57"/>
            <a:ext cx="9144000" cy="5197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699542"/>
            <a:ext cx="6717432" cy="8572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useo Sans Cyrl 900" pitchFamily="50" charset="-52"/>
              </a:rPr>
              <a:t>Камера-обскура</a:t>
            </a:r>
            <a:endParaRPr lang="ru-RU" sz="4000" dirty="0">
              <a:solidFill>
                <a:srgbClr val="FF0000"/>
              </a:solidFill>
              <a:latin typeface="Museo Sans Cyrl 900" pitchFamily="50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635648"/>
            <a:ext cx="3250704" cy="187220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Museo Sans Cyrl 100" pitchFamily="50" charset="-52"/>
              </a:rPr>
              <a:t>Аристотель</a:t>
            </a:r>
          </a:p>
          <a:p>
            <a:r>
              <a:rPr lang="ru-RU" sz="1800" dirty="0" smtClean="0">
                <a:latin typeface="Museo Sans Cyrl 100" pitchFamily="50" charset="-52"/>
              </a:rPr>
              <a:t>Леонардо да  Винчи</a:t>
            </a:r>
          </a:p>
          <a:p>
            <a:r>
              <a:rPr lang="ru-RU" sz="1800" dirty="0" smtClean="0">
                <a:latin typeface="Museo Sans Cyrl 100" pitchFamily="50" charset="-52"/>
              </a:rPr>
              <a:t>Рембрандт</a:t>
            </a:r>
          </a:p>
          <a:p>
            <a:r>
              <a:rPr lang="ru-RU" sz="1800" dirty="0" smtClean="0">
                <a:latin typeface="Museo Sans Cyrl 100" pitchFamily="50" charset="-52"/>
              </a:rPr>
              <a:t>Вермеер</a:t>
            </a:r>
          </a:p>
          <a:p>
            <a:r>
              <a:rPr lang="ru-RU" sz="1800" dirty="0" smtClean="0">
                <a:latin typeface="Museo Sans Cyrl 100" pitchFamily="50" charset="-52"/>
              </a:rPr>
              <a:t>Караваджо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1026" name="Picture 2" descr="F:\ФОТОГРАФИЯ\истрория фотографии\камера-обску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43" y="843559"/>
            <a:ext cx="2935657" cy="1800200"/>
          </a:xfrm>
          <a:prstGeom prst="rect">
            <a:avLst/>
          </a:prstGeom>
          <a:noFill/>
        </p:spPr>
      </p:pic>
      <p:pic>
        <p:nvPicPr>
          <p:cNvPr id="1028" name="Picture 4" descr="F:\ФОТОГРАФИЯ\истрория фотографии\cam-obscu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355734"/>
            <a:ext cx="2592288" cy="1887317"/>
          </a:xfrm>
          <a:prstGeom prst="rect">
            <a:avLst/>
          </a:prstGeom>
          <a:noFill/>
        </p:spPr>
      </p:pic>
      <p:pic>
        <p:nvPicPr>
          <p:cNvPr id="1029" name="Picture 5" descr="F:\ФОТОГРАФИЯ\истрория фотографии\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715774"/>
            <a:ext cx="1944216" cy="1512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"/>
            <a:ext cx="9144000" cy="5197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91830"/>
            <a:ext cx="8229600" cy="85725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Museo Sans Cyrl 100" pitchFamily="50" charset="-52"/>
              </a:rPr>
              <a:t>История возникновения фотографии берет свое начало с начала 1800-ых годов. Англичане </a:t>
            </a:r>
            <a:r>
              <a:rPr lang="ru-RU" sz="1400" dirty="0" err="1" smtClean="0">
                <a:latin typeface="Museo Sans Cyrl 100" pitchFamily="50" charset="-52"/>
              </a:rPr>
              <a:t>Гемфри</a:t>
            </a:r>
            <a:r>
              <a:rPr lang="ru-RU" sz="1400" dirty="0" smtClean="0">
                <a:latin typeface="Museo Sans Cyrl 100" pitchFamily="50" charset="-52"/>
              </a:rPr>
              <a:t> Дэви и Томас Веджвуд решили попробовать уложить в камеру-обскуру бумагу, пропитанную раствором азотнокислого серебра и поваренной соли. В результате получалось малоконтрастное изображение. Но для экспонирования требовались несколько часов. При просмотре снимка на свету изображение почти полностью пропадало.</a:t>
            </a:r>
            <a:endParaRPr lang="ru-RU" sz="1400" dirty="0">
              <a:latin typeface="Museo Sans Cyrl 100" pitchFamily="50" charset="-52"/>
            </a:endParaRPr>
          </a:p>
        </p:txBody>
      </p:sp>
      <p:pic>
        <p:nvPicPr>
          <p:cNvPr id="2050" name="Picture 2" descr="F:\ФОТОГРАФИЯ\истрория фотографи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71550"/>
            <a:ext cx="2520280" cy="2162664"/>
          </a:xfrm>
          <a:prstGeom prst="rect">
            <a:avLst/>
          </a:prstGeom>
          <a:noFill/>
        </p:spPr>
      </p:pic>
      <p:pic>
        <p:nvPicPr>
          <p:cNvPr id="2052" name="Picture 4" descr="F:\ФОТОГРАФИЯ\истрория фотографии\raduga-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699542"/>
            <a:ext cx="395721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"/>
            <a:ext cx="9144000" cy="5197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9544"/>
            <a:ext cx="7787208" cy="5835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useo Sans Cyrl 900" pitchFamily="50" charset="-52"/>
              </a:rPr>
              <a:t>Первая фотография в мире</a:t>
            </a:r>
            <a:endParaRPr lang="ru-RU" sz="2800" dirty="0">
              <a:solidFill>
                <a:srgbClr val="FF0000"/>
              </a:solidFill>
              <a:latin typeface="Museo Sans Cyrl 900" pitchFamily="50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507856"/>
            <a:ext cx="3672408" cy="510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Museo Sans Cyrl 100" pitchFamily="50" charset="-52"/>
              </a:rPr>
              <a:t>«Вид из окна», 1826 год</a:t>
            </a:r>
            <a:endParaRPr lang="ru-RU" sz="1600" dirty="0">
              <a:latin typeface="Museo Sans Cyrl 100" pitchFamily="50" charset="-52"/>
            </a:endParaRPr>
          </a:p>
        </p:txBody>
      </p:sp>
      <p:pic>
        <p:nvPicPr>
          <p:cNvPr id="3074" name="Picture 2" descr="F:\ФОТОГРАФИЯ\истрория фотографии\niecpe_view_fli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81979"/>
            <a:ext cx="3024336" cy="1920384"/>
          </a:xfrm>
          <a:prstGeom prst="rect">
            <a:avLst/>
          </a:prstGeom>
          <a:noFill/>
        </p:spPr>
      </p:pic>
      <p:pic>
        <p:nvPicPr>
          <p:cNvPr id="3075" name="Picture 3" descr="F:\ФОТОГРАФИЯ\истрория фотографии\NiepceH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347614"/>
            <a:ext cx="1704962" cy="20144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16221" y="3579862"/>
            <a:ext cx="2429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>
                <a:latin typeface="Museo Sans Cyrl 100" pitchFamily="50" charset="-52"/>
              </a:rPr>
              <a:t>Жозеф</a:t>
            </a:r>
            <a:r>
              <a:rPr lang="ru-RU" sz="1600" dirty="0" smtClean="0">
                <a:latin typeface="Museo Sans Cyrl 100" pitchFamily="50" charset="-52"/>
              </a:rPr>
              <a:t> </a:t>
            </a:r>
            <a:r>
              <a:rPr lang="ru-RU" sz="1600" dirty="0" err="1" smtClean="0">
                <a:latin typeface="Museo Sans Cyrl 100" pitchFamily="50" charset="-52"/>
              </a:rPr>
              <a:t>Нисефор</a:t>
            </a:r>
            <a:r>
              <a:rPr lang="ru-RU" sz="1600" dirty="0" smtClean="0">
                <a:latin typeface="Museo Sans Cyrl 100" pitchFamily="50" charset="-52"/>
              </a:rPr>
              <a:t> </a:t>
            </a:r>
            <a:r>
              <a:rPr lang="ru-RU" sz="1600" dirty="0" err="1" smtClean="0">
                <a:latin typeface="Museo Sans Cyrl 100" pitchFamily="50" charset="-52"/>
              </a:rPr>
              <a:t>Ньепс</a:t>
            </a:r>
            <a:endParaRPr lang="ru-RU" sz="1600" dirty="0">
              <a:latin typeface="Museo Sans Cyrl 100" pitchFamily="50" charset="-52"/>
            </a:endParaRPr>
          </a:p>
        </p:txBody>
      </p:sp>
      <p:pic>
        <p:nvPicPr>
          <p:cNvPr id="3076" name="Picture 4" descr="F:\ФОТОГРАФИЯ\истрория фотографии\Niepce_camera_obscu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147823"/>
            <a:ext cx="1296144" cy="8592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03851" y="3939902"/>
            <a:ext cx="2761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useo Sans Cyrl 500" pitchFamily="50" charset="-52"/>
              </a:rPr>
              <a:t>Камера-обскура </a:t>
            </a:r>
            <a:r>
              <a:rPr lang="ru-RU" dirty="0" err="1" smtClean="0">
                <a:latin typeface="Museo Sans Cyrl 500" pitchFamily="50" charset="-52"/>
              </a:rPr>
              <a:t>Ньепса</a:t>
            </a:r>
            <a:endParaRPr lang="ru-RU" dirty="0">
              <a:latin typeface="Museo Sans Cyrl 500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1419622"/>
            <a:ext cx="288032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Museo Sans Cyrl 100" pitchFamily="50" charset="-52"/>
              </a:rPr>
              <a:t> </a:t>
            </a:r>
            <a:r>
              <a:rPr lang="ru-RU" sz="1600" dirty="0" smtClean="0">
                <a:latin typeface="Museo Sans Cyrl 100" pitchFamily="50" charset="-52"/>
              </a:rPr>
              <a:t>Для получения черно-белых изображений использовалась бумага, </a:t>
            </a:r>
          </a:p>
          <a:p>
            <a:pPr algn="ctr"/>
            <a:r>
              <a:rPr lang="ru-RU" sz="1600" dirty="0" smtClean="0">
                <a:latin typeface="Museo Sans Cyrl 100" pitchFamily="50" charset="-52"/>
              </a:rPr>
              <a:t>пропитанная сирийским асфальтом, также называемым битумом</a:t>
            </a:r>
            <a:r>
              <a:rPr lang="ru-RU" sz="1400" dirty="0" smtClean="0">
                <a:latin typeface="Museo Sans Cyrl 100" pitchFamily="50" charset="-52"/>
              </a:rPr>
              <a:t>.</a:t>
            </a:r>
            <a:endParaRPr lang="ru-RU" sz="1400" dirty="0">
              <a:latin typeface="Museo Sans Cyrl 100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"/>
            <a:ext cx="9144000" cy="5197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771556"/>
            <a:ext cx="3096344" cy="327683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Museo Sans Cyrl 900" pitchFamily="50" charset="-52"/>
              </a:rPr>
              <a:t>Первая фотография человека</a:t>
            </a:r>
            <a:endParaRPr lang="ru-RU" sz="1600" dirty="0">
              <a:latin typeface="Museo Sans Cyrl 900" pitchFamily="50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4155927"/>
            <a:ext cx="3491880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>
                <a:latin typeface="Museo Sans Cyrl 500" pitchFamily="50" charset="-52"/>
              </a:rPr>
              <a:t>Луи </a:t>
            </a:r>
            <a:r>
              <a:rPr lang="ru-RU" sz="1200" dirty="0" err="1" smtClean="0">
                <a:latin typeface="Museo Sans Cyrl 500" pitchFamily="50" charset="-52"/>
              </a:rPr>
              <a:t>Дагер</a:t>
            </a:r>
            <a:r>
              <a:rPr lang="ru-RU" sz="1200" dirty="0" smtClean="0">
                <a:latin typeface="Museo Sans Cyrl 500" pitchFamily="50" charset="-52"/>
              </a:rPr>
              <a:t>. «Бульвар </a:t>
            </a:r>
            <a:r>
              <a:rPr lang="ru-RU" sz="1200" dirty="0" err="1" smtClean="0">
                <a:latin typeface="Museo Sans Cyrl 500" pitchFamily="50" charset="-52"/>
              </a:rPr>
              <a:t>дю</a:t>
            </a:r>
            <a:r>
              <a:rPr lang="ru-RU" sz="1200" dirty="0" smtClean="0">
                <a:latin typeface="Museo Sans Cyrl 500" pitchFamily="50" charset="-52"/>
              </a:rPr>
              <a:t> </a:t>
            </a:r>
            <a:r>
              <a:rPr lang="ru-RU" sz="1200" dirty="0" err="1" smtClean="0">
                <a:latin typeface="Museo Sans Cyrl 500" pitchFamily="50" charset="-52"/>
              </a:rPr>
              <a:t>Тампль</a:t>
            </a:r>
            <a:r>
              <a:rPr lang="ru-RU" sz="1200" dirty="0" smtClean="0">
                <a:latin typeface="Museo Sans Cyrl 500" pitchFamily="50" charset="-52"/>
              </a:rPr>
              <a:t>», 1838 г.</a:t>
            </a:r>
            <a:endParaRPr lang="ru-RU" sz="1200" dirty="0">
              <a:latin typeface="Museo Sans Cyrl 500" pitchFamily="50" charset="-52"/>
            </a:endParaRPr>
          </a:p>
        </p:txBody>
      </p:sp>
      <p:pic>
        <p:nvPicPr>
          <p:cNvPr id="4098" name="Picture 2" descr="F:\ФОТОГРАФИЯ\истрория фотографии\1622305-R3L8T8D-650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771550"/>
            <a:ext cx="5184576" cy="33361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96136" y="1275606"/>
            <a:ext cx="2952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Museo Sans Cyrl 500" pitchFamily="50" charset="-52"/>
              </a:rPr>
              <a:t>Дагерротип - это способ фотографирования на металлической пластинке. </a:t>
            </a:r>
            <a:r>
              <a:rPr lang="ru-RU" sz="1200" dirty="0" smtClean="0">
                <a:latin typeface="Museo Sans Cyrl 100" pitchFamily="50" charset="-52"/>
              </a:rPr>
              <a:t>Металлическая пластинка покрывается слоем йодистого серебра. Пары ртути проявляли изображение.</a:t>
            </a:r>
          </a:p>
          <a:p>
            <a:pPr algn="ctr"/>
            <a:r>
              <a:rPr lang="ru-RU" sz="1200" dirty="0" smtClean="0">
                <a:latin typeface="Museo Sans Cyrl 100" pitchFamily="50" charset="-52"/>
              </a:rPr>
              <a:t>В левом нижнем углу можно различить фигурку человека, которому чистят ботинки. Он оставался неподвижным достаточно долго, чтобы попасть на фотопластинку. Экспозиция была не менее 10 минут, поэтому улица кажется пустынной. </a:t>
            </a:r>
            <a:r>
              <a:rPr lang="ru-RU" dirty="0" smtClean="0">
                <a:latin typeface="Museo Sans Cyrl 100" pitchFamily="50" charset="-52"/>
              </a:rPr>
              <a:t/>
            </a:r>
            <a:br>
              <a:rPr lang="ru-RU" dirty="0" smtClean="0">
                <a:latin typeface="Museo Sans Cyrl 100" pitchFamily="50" charset="-52"/>
              </a:rPr>
            </a:br>
            <a:endParaRPr lang="ru-RU" dirty="0" smtClean="0">
              <a:latin typeface="Museo Sans Cyrl 100" pitchFamily="50" charset="-52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57"/>
            <a:ext cx="9144000" cy="5197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627534"/>
            <a:ext cx="5904656" cy="85725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Museo Sans Cyrl 900" pitchFamily="50" charset="-52"/>
              </a:rPr>
              <a:t>Первый фотопортрет в мире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563638"/>
            <a:ext cx="5616624" cy="3672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Museo Sans Cyrl 100" pitchFamily="50" charset="-52"/>
              </a:rPr>
              <a:t>Автопортрет </a:t>
            </a:r>
            <a:r>
              <a:rPr lang="ru-RU" sz="2000" dirty="0">
                <a:latin typeface="Museo Sans Cyrl 100" pitchFamily="50" charset="-52"/>
              </a:rPr>
              <a:t>Роберта </a:t>
            </a:r>
            <a:r>
              <a:rPr lang="ru-RU" sz="2000" dirty="0" err="1">
                <a:latin typeface="Museo Sans Cyrl 100" pitchFamily="50" charset="-52"/>
              </a:rPr>
              <a:t>Корнелиуса</a:t>
            </a:r>
            <a:r>
              <a:rPr lang="ru-RU" sz="2000" dirty="0">
                <a:latin typeface="Museo Sans Cyrl 100" pitchFamily="50" charset="-52"/>
              </a:rPr>
              <a:t>, 1839 год. После снятия крышки с фотообъектива, он бросился в кадр, где просидел больше минуты до закрытия линзы. Слова, написанные на обратной стороне собственной рукой </a:t>
            </a:r>
            <a:r>
              <a:rPr lang="ru-RU" sz="2000" dirty="0" err="1">
                <a:latin typeface="Museo Sans Cyrl 100" pitchFamily="50" charset="-52"/>
              </a:rPr>
              <a:t>Корнилия</a:t>
            </a:r>
            <a:r>
              <a:rPr lang="ru-RU" sz="2000" dirty="0">
                <a:latin typeface="Museo Sans Cyrl 100" pitchFamily="50" charset="-52"/>
              </a:rPr>
              <a:t>, гласят: "Первая картина в свете когда-либо. 1839 год.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0" y="699543"/>
            <a:ext cx="2808311" cy="360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"/>
            <a:ext cx="9144000" cy="5197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059582"/>
            <a:ext cx="4114800" cy="85725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Museo Sans Cyrl 900" pitchFamily="50" charset="-52"/>
              </a:rPr>
              <a:t>Первая цветная фотография</a:t>
            </a:r>
            <a:br>
              <a:rPr lang="ru-RU" sz="2400" b="1" dirty="0">
                <a:latin typeface="Museo Sans Cyrl 900" pitchFamily="50" charset="-52"/>
              </a:rPr>
            </a:br>
            <a:endParaRPr lang="ru-RU" sz="2400" dirty="0">
              <a:latin typeface="Museo Sans Cyrl 900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23678"/>
            <a:ext cx="3384376" cy="28083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600" dirty="0">
                <a:latin typeface="Museo Sans Cyrl 100" pitchFamily="50" charset="-52"/>
              </a:rPr>
              <a:t>Самое первое цветное фото было сделано в 1861 году английским физиком Джеймсом Клерком Максвеллом. Фотография называется «Ленточка из шотландки».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8" y="771554"/>
            <a:ext cx="4679801" cy="35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"/>
            <a:ext cx="9144000" cy="5197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987574"/>
            <a:ext cx="2160240" cy="85725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Museo Sans Cyrl 900" pitchFamily="50" charset="-52"/>
              </a:rPr>
              <a:t>Первый фотомонтаж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6216" y="1491630"/>
            <a:ext cx="2304256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>
                <a:latin typeface="Museo Sans Cyrl 100" pitchFamily="50" charset="-52"/>
              </a:rPr>
              <a:t>В 1858 г. Генри </a:t>
            </a:r>
            <a:r>
              <a:rPr lang="ru-RU" sz="1400" dirty="0" err="1">
                <a:latin typeface="Museo Sans Cyrl 100" pitchFamily="50" charset="-52"/>
              </a:rPr>
              <a:t>Пич</a:t>
            </a:r>
            <a:r>
              <a:rPr lang="ru-RU" sz="1400" dirty="0">
                <a:latin typeface="Museo Sans Cyrl 100" pitchFamily="50" charset="-52"/>
              </a:rPr>
              <a:t> </a:t>
            </a:r>
            <a:r>
              <a:rPr lang="ru-RU" sz="1400" dirty="0" err="1">
                <a:latin typeface="Museo Sans Cyrl 100" pitchFamily="50" charset="-52"/>
              </a:rPr>
              <a:t>Робинмон</a:t>
            </a:r>
            <a:r>
              <a:rPr lang="ru-RU" sz="1400" dirty="0">
                <a:latin typeface="Museo Sans Cyrl 100" pitchFamily="50" charset="-52"/>
              </a:rPr>
              <a:t> выполнил первый фотомонтаж, скомбинировав несколько негативов в одно изображение. Это “</a:t>
            </a:r>
            <a:r>
              <a:rPr lang="ru-RU" sz="1400" dirty="0" err="1">
                <a:latin typeface="Museo Sans Cyrl 100" pitchFamily="50" charset="-52"/>
              </a:rPr>
              <a:t>Fading</a:t>
            </a:r>
            <a:r>
              <a:rPr lang="ru-RU" sz="1400" dirty="0">
                <a:latin typeface="Museo Sans Cyrl 100" pitchFamily="50" charset="-52"/>
              </a:rPr>
              <a:t> </a:t>
            </a:r>
            <a:r>
              <a:rPr lang="ru-RU" sz="1400" dirty="0" err="1">
                <a:latin typeface="Museo Sans Cyrl 100" pitchFamily="50" charset="-52"/>
              </a:rPr>
              <a:t>Away</a:t>
            </a:r>
            <a:r>
              <a:rPr lang="ru-RU" sz="1400" dirty="0">
                <a:latin typeface="Museo Sans Cyrl 100" pitchFamily="50" charset="-52"/>
              </a:rPr>
              <a:t>” – комбинация из пяти негативов, где изображена смерть девочки от туберкулеза.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6" y="771552"/>
            <a:ext cx="600220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793</Words>
  <Application>Microsoft Office PowerPoint</Application>
  <PresentationFormat>Экран (16:9)</PresentationFormat>
  <Paragraphs>83</Paragraphs>
  <Slides>29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Museo Sans Cyrl 100</vt:lpstr>
      <vt:lpstr>Museo Sans Cyrl 300</vt:lpstr>
      <vt:lpstr>Museo Sans Cyrl 500</vt:lpstr>
      <vt:lpstr>Museo Sans Cyrl 900</vt:lpstr>
      <vt:lpstr>Тема Office</vt:lpstr>
      <vt:lpstr>Кадр и его возможности</vt:lpstr>
      <vt:lpstr>Истоки</vt:lpstr>
      <vt:lpstr>Камера-обскура</vt:lpstr>
      <vt:lpstr>История возникновения фотографии берет свое начало с начала 1800-ых годов. Англичане Гемфри Дэви и Томас Веджвуд решили попробовать уложить в камеру-обскуру бумагу, пропитанную раствором азотнокислого серебра и поваренной соли. В результате получалось малоконтрастное изображение. Но для экспонирования требовались несколько часов. При просмотре снимка на свету изображение почти полностью пропадало.</vt:lpstr>
      <vt:lpstr>Первая фотография в мире</vt:lpstr>
      <vt:lpstr>Первая фотография человека</vt:lpstr>
      <vt:lpstr>Первый фотопортрет в мире</vt:lpstr>
      <vt:lpstr>Первая цветная фотография </vt:lpstr>
      <vt:lpstr>Первый фотомонтаж </vt:lpstr>
      <vt:lpstr>Первые любительские фотографии </vt:lpstr>
      <vt:lpstr>Первая цифровая фотография </vt:lpstr>
      <vt:lpstr>Первая цифровая фотокамера </vt:lpstr>
      <vt:lpstr>Кто захочет смотреть свои снимки по телевизору?</vt:lpstr>
      <vt:lpstr> 2012 году кодак объявил о своем банкротстве.  </vt:lpstr>
      <vt:lpstr>Цифровая революция  </vt:lpstr>
      <vt:lpstr>Презентация PowerPoint</vt:lpstr>
      <vt:lpstr>Кадр и его возможности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Dkfltktw</dc:creator>
  <cp:lastModifiedBy>video</cp:lastModifiedBy>
  <cp:revision>82</cp:revision>
  <dcterms:created xsi:type="dcterms:W3CDTF">2016-09-10T10:56:37Z</dcterms:created>
  <dcterms:modified xsi:type="dcterms:W3CDTF">2017-09-06T12:48:14Z</dcterms:modified>
</cp:coreProperties>
</file>